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0066"/>
    <a:srgbClr val="000066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6C49A-BCD1-42B0-9A3E-851F399EF737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BE705-0DED-4FC3-A70C-0CF62209B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64;&#1082;&#1086;&#1083;&#1072;\&#1076;&#1083;&#1103;%20&#1087;&#1088;&#1077;&#1079;&#1077;&#1085;&#1090;&#1072;&#1094;&#1080;&#1080;\&#1060;&#1080;&#1079;&#1084;&#1080;&#1085;&#1091;&#1090;&#1082;&#1072;%20&#1060;&#1080;&#1079;&#1082;&#1091;&#1083;&#1100;&#1090;&#1091;&#1088;&#1072;\&#1060;&#1048;&#1047;&#1050;&#1059;&#1051;&#1068;&#1058;&#1059;&#1056;&#1040;.mp3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53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Здравствуйте, ребята!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Начинается наш урок-путешествие!</a:t>
            </a:r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57188"/>
            <a:ext cx="8229600" cy="142875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Вставьте пропущенные буквы. Устно подберите проверочные слова.</a:t>
            </a:r>
            <a:endParaRPr lang="ru-RU" sz="4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385888" y="2000250"/>
            <a:ext cx="7400954" cy="412591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        Ночью  был  </a:t>
            </a:r>
            <a:r>
              <a:rPr lang="ru-RU" sz="3600" b="1" dirty="0" err="1" smtClean="0">
                <a:latin typeface="Arial Narrow" pitchFamily="34" charset="0"/>
              </a:rPr>
              <a:t>ле...кий</a:t>
            </a:r>
            <a:r>
              <a:rPr lang="ru-RU" sz="3600" b="1" dirty="0" smtClean="0">
                <a:latin typeface="Arial Narrow" pitchFamily="34" charset="0"/>
              </a:rPr>
              <a:t>  </a:t>
            </a:r>
            <a:r>
              <a:rPr lang="ru-RU" sz="3600" b="1" dirty="0" err="1" smtClean="0">
                <a:latin typeface="Arial Narrow" pitchFamily="34" charset="0"/>
              </a:rPr>
              <a:t>моро</a:t>
            </a:r>
            <a:r>
              <a:rPr lang="ru-RU" sz="3600" b="1" dirty="0" smtClean="0">
                <a:latin typeface="Arial Narrow" pitchFamily="34" charset="0"/>
              </a:rPr>
              <a:t>... .  А  утром  выпал  сне... .  Он  </a:t>
            </a:r>
            <a:r>
              <a:rPr lang="ru-RU" sz="3600" b="1" dirty="0" err="1" smtClean="0">
                <a:latin typeface="Arial Narrow" pitchFamily="34" charset="0"/>
              </a:rPr>
              <a:t>мя...кий</a:t>
            </a:r>
            <a:r>
              <a:rPr lang="ru-RU" sz="3600" b="1" dirty="0" smtClean="0">
                <a:latin typeface="Arial Narrow" pitchFamily="34" charset="0"/>
              </a:rPr>
              <a:t>  и  белый. Бере...</a:t>
            </a:r>
            <a:r>
              <a:rPr lang="ru-RU" sz="3600" b="1" dirty="0" err="1" smtClean="0">
                <a:latin typeface="Arial Narrow" pitchFamily="34" charset="0"/>
              </a:rPr>
              <a:t>ки</a:t>
            </a:r>
            <a:r>
              <a:rPr lang="ru-RU" sz="3600" b="1" dirty="0" smtClean="0">
                <a:latin typeface="Arial Narrow" pitchFamily="34" charset="0"/>
              </a:rPr>
              <a:t>  около  дома  стоят  в  тёплых  пушистых   </a:t>
            </a:r>
            <a:r>
              <a:rPr lang="ru-RU" sz="3600" b="1" dirty="0" err="1" smtClean="0">
                <a:latin typeface="Arial Narrow" pitchFamily="34" charset="0"/>
              </a:rPr>
              <a:t>шу...ках</a:t>
            </a:r>
            <a:r>
              <a:rPr lang="ru-RU" sz="3600" b="1" dirty="0" smtClean="0">
                <a:latin typeface="Arial Narrow" pitchFamily="34" charset="0"/>
              </a:rPr>
              <a:t>. Дунул ветер – и с деревьев посыпались   снежные   хлопья.</a:t>
            </a:r>
          </a:p>
          <a:p>
            <a:pPr algn="just">
              <a:buNone/>
            </a:pPr>
            <a:endParaRPr lang="ru-RU" sz="36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Проверим!</a:t>
            </a:r>
            <a:endParaRPr lang="ru-RU" sz="5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600200"/>
            <a:ext cx="732951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b="1" dirty="0" smtClean="0">
                <a:latin typeface="Arial Narrow" pitchFamily="34" charset="0"/>
              </a:rPr>
              <a:t>         Ночью  был  ле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г</a:t>
            </a:r>
            <a:r>
              <a:rPr lang="ru-RU" sz="3600" b="1" dirty="0" smtClean="0">
                <a:latin typeface="Arial Narrow" pitchFamily="34" charset="0"/>
              </a:rPr>
              <a:t>кий  моро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з</a:t>
            </a:r>
            <a:r>
              <a:rPr lang="ru-RU" sz="3600" b="1" dirty="0" smtClean="0">
                <a:latin typeface="Arial Narrow" pitchFamily="34" charset="0"/>
              </a:rPr>
              <a:t>.  А  утром  выпал  сне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г</a:t>
            </a:r>
            <a:r>
              <a:rPr lang="ru-RU" sz="3600" b="1" dirty="0" smtClean="0">
                <a:latin typeface="Arial Narrow" pitchFamily="34" charset="0"/>
              </a:rPr>
              <a:t>.  Он  мя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г</a:t>
            </a:r>
            <a:r>
              <a:rPr lang="ru-RU" sz="3600" b="1" dirty="0" smtClean="0">
                <a:latin typeface="Arial Narrow" pitchFamily="34" charset="0"/>
              </a:rPr>
              <a:t>кий  и  белый. Бере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з</a:t>
            </a:r>
            <a:r>
              <a:rPr lang="ru-RU" sz="3600" b="1" dirty="0" smtClean="0">
                <a:latin typeface="Arial Narrow" pitchFamily="34" charset="0"/>
              </a:rPr>
              <a:t>ки  около  дома  стоят  в  тёплых  пушистых   шу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600" b="1" dirty="0" smtClean="0">
                <a:latin typeface="Arial Narrow" pitchFamily="34" charset="0"/>
              </a:rPr>
              <a:t>ках. Дунул ветер – и с деревьев </a:t>
            </a:r>
            <a:r>
              <a:rPr lang="ru-RU" sz="3600" b="1" smtClean="0">
                <a:latin typeface="Arial Narrow" pitchFamily="34" charset="0"/>
              </a:rPr>
              <a:t>посыпались   снежные   хлопья</a:t>
            </a:r>
            <a:r>
              <a:rPr lang="ru-RU" sz="3600" b="1" dirty="0" smtClean="0">
                <a:latin typeface="Arial Narrow" pitchFamily="34" charset="0"/>
              </a:rPr>
              <a:t>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Физминутка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3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Физкультура</a:t>
            </a:r>
            <a:r>
              <a:rPr lang="ru-RU" sz="6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6000" b="1" dirty="0">
              <a:solidFill>
                <a:srgbClr val="66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8038" y="4724400"/>
            <a:ext cx="5503862" cy="175260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ФИЗКУЛЬТУ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971550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2" name="Picture 2" descr="C:\Users\1\Downloads\sporta-38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3213100"/>
            <a:ext cx="2160587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C:\Users\1\Downloads\sporta-38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2809875"/>
            <a:ext cx="1839913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50" cy="173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6387" name="Picture 2" descr="C:\Users\1\Downloads\sporta-53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933825"/>
            <a:ext cx="1508125" cy="275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C:\Users\1\Downloads\sporta-53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636838"/>
            <a:ext cx="1366838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50" cy="46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1" name="Picture 2" descr="C:\Users\1\Downloads\sporta-6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357563"/>
            <a:ext cx="10350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1\Downloads\sporta-6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3573463"/>
            <a:ext cx="10350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153988" cy="315913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8435" name="Picture 4" descr="C:\Users\1\Downloads\sporta-8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005263"/>
            <a:ext cx="1500188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C:\Users\1\Downloads\sporta-8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3357563"/>
            <a:ext cx="15176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27013" cy="315913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9459" name="Picture 2" descr="C:\Users\1\Downloads\sporta-9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349500"/>
            <a:ext cx="1655763" cy="398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 descr="C:\Users\1\Downloads\sporta-9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2185988"/>
            <a:ext cx="1655762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27013" cy="173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0483" name="Picture 4" descr="C:\Users\1\Downloads\sporta-106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3976688"/>
            <a:ext cx="24495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C:\Users\1\Downloads\sporta-106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75" y="2809875"/>
            <a:ext cx="2058988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27013" cy="173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1507" name="Picture 2" descr="C:\Users\1\Downloads\sporta-134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3644900"/>
            <a:ext cx="2141537" cy="284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C:\Users\1\Downloads\sporta-134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852738"/>
            <a:ext cx="2155825" cy="286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9"/>
            <a:ext cx="6572264" cy="1000131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Остров Чистописания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00174"/>
            <a:ext cx="7215238" cy="4138626"/>
          </a:xfrm>
        </p:spPr>
        <p:txBody>
          <a:bodyPr>
            <a:normAutofit/>
          </a:bodyPr>
          <a:lstStyle/>
          <a:p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т в 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ф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з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с г к б 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ж 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ш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</a:t>
            </a:r>
            <a:endParaRPr lang="ru-RU" sz="4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ru-RU" sz="42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endParaRPr lang="ru-RU" sz="4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1026" name="Picture 2" descr="Поделки по произведению к чуковского - Поделки своими рукам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0"/>
            <a:ext cx="3643306" cy="5326475"/>
          </a:xfrm>
          <a:prstGeom prst="rect">
            <a:avLst/>
          </a:prstGeom>
          <a:noFill/>
        </p:spPr>
      </p:pic>
      <p:pic>
        <p:nvPicPr>
          <p:cNvPr id="6" name="Рисунок 5" descr="Number Two (#127, 21.12.2013) (аsid) // Форум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857628"/>
            <a:ext cx="207170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153988" cy="244475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2531" name="Picture 2" descr="C:\Users\1\Downloads\sporta-13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3429000"/>
            <a:ext cx="165576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 descr="C:\Users\1\Downloads\sporta-13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414713"/>
            <a:ext cx="172720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27013" cy="173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/>
          </a:p>
        </p:txBody>
      </p:sp>
      <p:pic>
        <p:nvPicPr>
          <p:cNvPr id="23555" name="Picture 2" descr="C:\Users\1\Downloads\sporta-13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4149725"/>
            <a:ext cx="1833562" cy="211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1\Downloads\sporta-134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213100"/>
            <a:ext cx="19335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27013" cy="173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4579" name="Picture 2" descr="C:\Users\1\Downloads\sporta-135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789363"/>
            <a:ext cx="2030412" cy="22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C:\Users\1\Downloads\sporta-135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213100"/>
            <a:ext cx="2157413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98450" cy="173038"/>
          </a:xfrm>
        </p:spPr>
        <p:txBody>
          <a:bodyPr rtlCol="0"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5603" name="Picture 2" descr="C:\Users\1\Downloads\sporta-13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4350" y="2771775"/>
            <a:ext cx="111125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C:\Users\1\Downloads\sporta-136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2852738"/>
            <a:ext cx="13985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9888" cy="244475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6627" name="Picture 2" descr="C:\Users\1\Downloads\sporta-5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860800"/>
            <a:ext cx="241935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 descr="C:\Users\1\Downloads\sporta-54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500438"/>
            <a:ext cx="2490788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7858180" cy="20002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Тема урока: </a:t>
            </a:r>
            <a:r>
              <a:rPr lang="ru-RU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«Упражнение в написании слов с глухими и звонкими согласными».</a:t>
            </a:r>
            <a:endParaRPr lang="ru-RU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2357431"/>
            <a:ext cx="6715172" cy="364333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Цель урока: </a:t>
            </a:r>
            <a:r>
              <a:rPr lang="ru-RU" sz="3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«Закреплять знания о парных согласных и   формировать умения подбирать проверочные слова».</a:t>
            </a:r>
            <a:endParaRPr lang="ru-RU" sz="3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7901014" cy="121442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Остров Повторения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85860"/>
            <a:ext cx="7686700" cy="50006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Вспомним парные звонкие и глухие согласные:</a:t>
            </a:r>
          </a:p>
        </p:txBody>
      </p:sp>
      <p:pic>
        <p:nvPicPr>
          <p:cNvPr id="15376" name="Picture 16" descr="Групка от 90 до 80 * Calorizator.ru - Форум про здоровье. Дневники питания, счетчик калорий.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928794" cy="1933628"/>
          </a:xfrm>
          <a:prstGeom prst="rect">
            <a:avLst/>
          </a:prstGeom>
          <a:noFill/>
        </p:spPr>
      </p:pic>
      <p:pic>
        <p:nvPicPr>
          <p:cNvPr id="15380" name="Picture 20" descr="парные согласные - Наталья Владимировна Ефремо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3" y="2571744"/>
            <a:ext cx="3291821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29697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Как можно проверить слова 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 парными согласными?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3600" b="1" dirty="0" smtClean="0">
                <a:latin typeface="Arial Narrow" pitchFamily="34" charset="0"/>
              </a:rPr>
              <a:t>«Один – много»      (ду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600" b="1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ru-RU" sz="3600" b="1" dirty="0" smtClean="0">
                <a:latin typeface="Arial Narrow" pitchFamily="34" charset="0"/>
              </a:rPr>
              <a:t>– ду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600" b="1" dirty="0" smtClean="0">
                <a:latin typeface="Arial Narrow" pitchFamily="34" charset="0"/>
              </a:rPr>
              <a:t>ы)</a:t>
            </a:r>
          </a:p>
          <a:p>
            <a:pPr marL="514350" indent="-514350" algn="ctr">
              <a:buAutoNum type="arabicPeriod"/>
            </a:pPr>
            <a:r>
              <a:rPr lang="ru-RU" sz="3600" b="1" dirty="0" smtClean="0">
                <a:latin typeface="Arial Narrow" pitchFamily="34" charset="0"/>
              </a:rPr>
              <a:t>назвать ЛАСКОВО    (ша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п</a:t>
            </a:r>
            <a:r>
              <a:rPr lang="ru-RU" sz="3600" b="1" dirty="0" smtClean="0">
                <a:latin typeface="Arial Narrow" pitchFamily="34" charset="0"/>
              </a:rPr>
              <a:t>ка – ша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п</a:t>
            </a:r>
            <a:r>
              <a:rPr lang="ru-RU" sz="3600" b="1" dirty="0" smtClean="0">
                <a:latin typeface="Arial Narrow" pitchFamily="34" charset="0"/>
              </a:rPr>
              <a:t>очка)</a:t>
            </a:r>
          </a:p>
          <a:p>
            <a:pPr marL="514350" indent="-514350" algn="ctr">
              <a:buAutoNum type="arabicPeriod"/>
            </a:pPr>
            <a:r>
              <a:rPr lang="ru-RU" sz="3600" b="1" dirty="0" smtClean="0">
                <a:latin typeface="Arial Narrow" pitchFamily="34" charset="0"/>
              </a:rPr>
              <a:t>Изменить слово так, чтобы после согласного шёл гласный          </a:t>
            </a:r>
          </a:p>
          <a:p>
            <a:pPr marL="514350" indent="-514350" algn="ctr">
              <a:buNone/>
            </a:pPr>
            <a:r>
              <a:rPr lang="ru-RU" sz="3600" b="1" dirty="0" smtClean="0">
                <a:latin typeface="Arial Narrow" pitchFamily="34" charset="0"/>
              </a:rPr>
              <a:t>  (мя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itchFamily="34" charset="0"/>
              </a:rPr>
              <a:t>г</a:t>
            </a:r>
            <a:r>
              <a:rPr lang="ru-RU" sz="3600" b="1" dirty="0" smtClean="0">
                <a:latin typeface="Arial Narrow" pitchFamily="34" charset="0"/>
              </a:rPr>
              <a:t>кий - </a:t>
            </a:r>
            <a:r>
              <a:rPr lang="ru-RU" sz="3600" b="1" dirty="0" err="1" smtClean="0">
                <a:latin typeface="Arial Narrow" pitchFamily="34" charset="0"/>
              </a:rPr>
              <a:t>мя</a:t>
            </a:r>
            <a:r>
              <a:rPr lang="ru-RU" sz="3600" b="1" u="sng" dirty="0" err="1" smtClean="0">
                <a:solidFill>
                  <a:srgbClr val="FF0000"/>
                </a:solidFill>
                <a:latin typeface="Arial Narrow" pitchFamily="34" charset="0"/>
              </a:rPr>
              <a:t>г</a:t>
            </a:r>
            <a:r>
              <a:rPr lang="ru-RU" sz="3600" b="1" dirty="0" err="1" smtClean="0">
                <a:solidFill>
                  <a:srgbClr val="FF0000"/>
                </a:solidFill>
                <a:latin typeface="Arial Narrow" pitchFamily="34" charset="0"/>
              </a:rPr>
              <a:t>е</a:t>
            </a:r>
            <a:r>
              <a:rPr lang="ru-RU" sz="3600" b="1" dirty="0" err="1" smtClean="0">
                <a:latin typeface="Arial Narrow" pitchFamily="34" charset="0"/>
              </a:rPr>
              <a:t>нький</a:t>
            </a:r>
            <a:r>
              <a:rPr lang="ru-RU" sz="3600" b="1" dirty="0" smtClean="0">
                <a:latin typeface="Arial Narrow" pitchFamily="34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Если слышишь парный звук,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Будь внимательным, мой друг.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Парный сразу проверяй,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Слово смело изменяй: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«зу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» – на «зу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ы»,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«лё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д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» – на «ль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д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ы»,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Будешь грамотным и ты!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/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Звук согласный проверяй,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Рядом гласный подставляй: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Гря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д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ка. Нет чего? – Нет гря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д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ок.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А тетра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д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ка? – нет тетра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д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ок.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Зу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ки! Изменили – зу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ы.</a:t>
            </a:r>
            <a:b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</a:b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Шу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ки? Проверяем – шу</a:t>
            </a:r>
            <a:r>
              <a:rPr lang="ru-RU" sz="3100" b="1" i="1" dirty="0" smtClean="0">
                <a:solidFill>
                  <a:srgbClr val="FF0000"/>
                </a:solidFill>
                <a:latin typeface="Arial Narrow" pitchFamily="34" charset="0"/>
              </a:rPr>
              <a:t>б</a:t>
            </a:r>
            <a:r>
              <a:rPr lang="ru-RU" sz="3100" b="1" i="1" dirty="0" smtClean="0">
                <a:solidFill>
                  <a:srgbClr val="0000FF"/>
                </a:solidFill>
                <a:latin typeface="Arial Narrow" pitchFamily="34" charset="0"/>
              </a:rPr>
              <a:t>ы!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8" descr="Районная конференция &quot;Одаренные дети&quot; - 24 Октября 2012 - ЦДЮТиЭ г.Амурс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2065" y="3929066"/>
            <a:ext cx="1801935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Остров </a:t>
            </a:r>
            <a:r>
              <a:rPr lang="ru-RU" sz="4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Размышляйкино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85927"/>
            <a:ext cx="8229600" cy="41434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В каждой строке найди проверочное слово:</a:t>
            </a: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marL="514350" indent="-514350">
              <a:buAutoNum type="arabicPeriod"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Дуб, дубки, дубы.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Сторож, сторожка, сторожить.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Резкий, резок, резкие.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Мягкие, мягкая, мягок.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3" name="Picture 16" descr="Групка от 90 до 80 * Calorizator.ru - Форум про здоровье. Дневники питания, счетчик калорий.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206" y="0"/>
            <a:ext cx="1928794" cy="193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Подумай, почему оно является проверочным?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14554"/>
            <a:ext cx="7901014" cy="391160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После парной согласной стоит гласный;</a:t>
            </a:r>
          </a:p>
          <a:p>
            <a:pPr marL="514350" indent="-514350">
              <a:buAutoNum type="arabicPeriod"/>
            </a:pPr>
            <a:r>
              <a:rPr lang="ru-RU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После парной согласной стоит согласный.</a:t>
            </a:r>
            <a:endParaRPr lang="ru-RU" sz="40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4" name="Picture 2" descr="Достижения О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357694"/>
            <a:ext cx="1596945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Freeform 26" descr="Крупное конфетти"/>
          <p:cNvSpPr>
            <a:spLocks/>
          </p:cNvSpPr>
          <p:nvPr/>
        </p:nvSpPr>
        <p:spPr bwMode="auto">
          <a:xfrm>
            <a:off x="1403350" y="6524625"/>
            <a:ext cx="5616575" cy="647700"/>
          </a:xfrm>
          <a:custGeom>
            <a:avLst/>
            <a:gdLst/>
            <a:ahLst/>
            <a:cxnLst>
              <a:cxn ang="0">
                <a:pos x="86" y="329"/>
              </a:cxn>
              <a:cxn ang="0">
                <a:pos x="152" y="255"/>
              </a:cxn>
              <a:cxn ang="0">
                <a:pos x="201" y="222"/>
              </a:cxn>
              <a:cxn ang="0">
                <a:pos x="292" y="165"/>
              </a:cxn>
              <a:cxn ang="0">
                <a:pos x="317" y="148"/>
              </a:cxn>
              <a:cxn ang="0">
                <a:pos x="341" y="140"/>
              </a:cxn>
              <a:cxn ang="0">
                <a:pos x="374" y="107"/>
              </a:cxn>
              <a:cxn ang="0">
                <a:pos x="522" y="74"/>
              </a:cxn>
              <a:cxn ang="0">
                <a:pos x="596" y="41"/>
              </a:cxn>
              <a:cxn ang="0">
                <a:pos x="1156" y="50"/>
              </a:cxn>
              <a:cxn ang="0">
                <a:pos x="1386" y="17"/>
              </a:cxn>
              <a:cxn ang="0">
                <a:pos x="1576" y="0"/>
              </a:cxn>
              <a:cxn ang="0">
                <a:pos x="2004" y="8"/>
              </a:cxn>
              <a:cxn ang="0">
                <a:pos x="2086" y="66"/>
              </a:cxn>
              <a:cxn ang="0">
                <a:pos x="2316" y="74"/>
              </a:cxn>
              <a:cxn ang="0">
                <a:pos x="2407" y="107"/>
              </a:cxn>
              <a:cxn ang="0">
                <a:pos x="2497" y="99"/>
              </a:cxn>
              <a:cxn ang="0">
                <a:pos x="2596" y="66"/>
              </a:cxn>
              <a:cxn ang="0">
                <a:pos x="2999" y="50"/>
              </a:cxn>
              <a:cxn ang="0">
                <a:pos x="3205" y="0"/>
              </a:cxn>
              <a:cxn ang="0">
                <a:pos x="3550" y="8"/>
              </a:cxn>
              <a:cxn ang="0">
                <a:pos x="3748" y="74"/>
              </a:cxn>
              <a:cxn ang="0">
                <a:pos x="3855" y="82"/>
              </a:cxn>
              <a:cxn ang="0">
                <a:pos x="3954" y="124"/>
              </a:cxn>
              <a:cxn ang="0">
                <a:pos x="4258" y="132"/>
              </a:cxn>
              <a:cxn ang="0">
                <a:pos x="4340" y="165"/>
              </a:cxn>
              <a:cxn ang="0">
                <a:pos x="4390" y="198"/>
              </a:cxn>
              <a:cxn ang="0">
                <a:pos x="4768" y="214"/>
              </a:cxn>
              <a:cxn ang="0">
                <a:pos x="4785" y="231"/>
              </a:cxn>
              <a:cxn ang="0">
                <a:pos x="4801" y="280"/>
              </a:cxn>
              <a:cxn ang="0">
                <a:pos x="5040" y="296"/>
              </a:cxn>
              <a:cxn ang="0">
                <a:pos x="4999" y="338"/>
              </a:cxn>
              <a:cxn ang="0">
                <a:pos x="4620" y="346"/>
              </a:cxn>
              <a:cxn ang="0">
                <a:pos x="3732" y="412"/>
              </a:cxn>
              <a:cxn ang="0">
                <a:pos x="3608" y="379"/>
              </a:cxn>
              <a:cxn ang="0">
                <a:pos x="2991" y="387"/>
              </a:cxn>
              <a:cxn ang="0">
                <a:pos x="2892" y="329"/>
              </a:cxn>
              <a:cxn ang="0">
                <a:pos x="1246" y="338"/>
              </a:cxn>
              <a:cxn ang="0">
                <a:pos x="358" y="329"/>
              </a:cxn>
              <a:cxn ang="0">
                <a:pos x="86" y="329"/>
              </a:cxn>
            </a:cxnLst>
            <a:rect l="0" t="0" r="r" b="b"/>
            <a:pathLst>
              <a:path w="5050" h="567">
                <a:moveTo>
                  <a:pt x="86" y="329"/>
                </a:moveTo>
                <a:cubicBezTo>
                  <a:pt x="110" y="306"/>
                  <a:pt x="127" y="275"/>
                  <a:pt x="152" y="255"/>
                </a:cubicBezTo>
                <a:cubicBezTo>
                  <a:pt x="167" y="243"/>
                  <a:pt x="186" y="234"/>
                  <a:pt x="201" y="222"/>
                </a:cubicBezTo>
                <a:cubicBezTo>
                  <a:pt x="234" y="195"/>
                  <a:pt x="248" y="176"/>
                  <a:pt x="292" y="165"/>
                </a:cubicBezTo>
                <a:cubicBezTo>
                  <a:pt x="300" y="159"/>
                  <a:pt x="308" y="153"/>
                  <a:pt x="317" y="148"/>
                </a:cubicBezTo>
                <a:cubicBezTo>
                  <a:pt x="325" y="144"/>
                  <a:pt x="334" y="144"/>
                  <a:pt x="341" y="140"/>
                </a:cubicBezTo>
                <a:cubicBezTo>
                  <a:pt x="429" y="88"/>
                  <a:pt x="287" y="160"/>
                  <a:pt x="374" y="107"/>
                </a:cubicBezTo>
                <a:cubicBezTo>
                  <a:pt x="415" y="82"/>
                  <a:pt x="474" y="86"/>
                  <a:pt x="522" y="74"/>
                </a:cubicBezTo>
                <a:cubicBezTo>
                  <a:pt x="547" y="58"/>
                  <a:pt x="569" y="51"/>
                  <a:pt x="596" y="41"/>
                </a:cubicBezTo>
                <a:cubicBezTo>
                  <a:pt x="848" y="49"/>
                  <a:pt x="906" y="58"/>
                  <a:pt x="1156" y="50"/>
                </a:cubicBezTo>
                <a:cubicBezTo>
                  <a:pt x="1233" y="33"/>
                  <a:pt x="1307" y="24"/>
                  <a:pt x="1386" y="17"/>
                </a:cubicBezTo>
                <a:cubicBezTo>
                  <a:pt x="1563" y="28"/>
                  <a:pt x="1463" y="22"/>
                  <a:pt x="1576" y="0"/>
                </a:cubicBezTo>
                <a:cubicBezTo>
                  <a:pt x="1719" y="3"/>
                  <a:pt x="1861" y="3"/>
                  <a:pt x="2004" y="8"/>
                </a:cubicBezTo>
                <a:cubicBezTo>
                  <a:pt x="2045" y="10"/>
                  <a:pt x="2043" y="63"/>
                  <a:pt x="2086" y="66"/>
                </a:cubicBezTo>
                <a:cubicBezTo>
                  <a:pt x="2163" y="71"/>
                  <a:pt x="2239" y="71"/>
                  <a:pt x="2316" y="74"/>
                </a:cubicBezTo>
                <a:cubicBezTo>
                  <a:pt x="2363" y="83"/>
                  <a:pt x="2364" y="96"/>
                  <a:pt x="2407" y="107"/>
                </a:cubicBezTo>
                <a:cubicBezTo>
                  <a:pt x="2437" y="104"/>
                  <a:pt x="2467" y="103"/>
                  <a:pt x="2497" y="99"/>
                </a:cubicBezTo>
                <a:cubicBezTo>
                  <a:pt x="2531" y="94"/>
                  <a:pt x="2562" y="68"/>
                  <a:pt x="2596" y="66"/>
                </a:cubicBezTo>
                <a:cubicBezTo>
                  <a:pt x="2829" y="53"/>
                  <a:pt x="2695" y="60"/>
                  <a:pt x="2999" y="50"/>
                </a:cubicBezTo>
                <a:cubicBezTo>
                  <a:pt x="3079" y="36"/>
                  <a:pt x="3121" y="9"/>
                  <a:pt x="3205" y="0"/>
                </a:cubicBezTo>
                <a:cubicBezTo>
                  <a:pt x="3316" y="14"/>
                  <a:pt x="3439" y="4"/>
                  <a:pt x="3550" y="8"/>
                </a:cubicBezTo>
                <a:cubicBezTo>
                  <a:pt x="3616" y="26"/>
                  <a:pt x="3680" y="66"/>
                  <a:pt x="3748" y="74"/>
                </a:cubicBezTo>
                <a:cubicBezTo>
                  <a:pt x="3784" y="78"/>
                  <a:pt x="3819" y="79"/>
                  <a:pt x="3855" y="82"/>
                </a:cubicBezTo>
                <a:cubicBezTo>
                  <a:pt x="3887" y="104"/>
                  <a:pt x="3920" y="106"/>
                  <a:pt x="3954" y="124"/>
                </a:cubicBezTo>
                <a:cubicBezTo>
                  <a:pt x="4057" y="113"/>
                  <a:pt x="4156" y="120"/>
                  <a:pt x="4258" y="132"/>
                </a:cubicBezTo>
                <a:cubicBezTo>
                  <a:pt x="4285" y="141"/>
                  <a:pt x="4315" y="151"/>
                  <a:pt x="4340" y="165"/>
                </a:cubicBezTo>
                <a:cubicBezTo>
                  <a:pt x="4357" y="175"/>
                  <a:pt x="4370" y="197"/>
                  <a:pt x="4390" y="198"/>
                </a:cubicBezTo>
                <a:cubicBezTo>
                  <a:pt x="4603" y="211"/>
                  <a:pt x="4477" y="205"/>
                  <a:pt x="4768" y="214"/>
                </a:cubicBezTo>
                <a:cubicBezTo>
                  <a:pt x="4774" y="220"/>
                  <a:pt x="4781" y="224"/>
                  <a:pt x="4785" y="231"/>
                </a:cubicBezTo>
                <a:cubicBezTo>
                  <a:pt x="4793" y="246"/>
                  <a:pt x="4784" y="276"/>
                  <a:pt x="4801" y="280"/>
                </a:cubicBezTo>
                <a:cubicBezTo>
                  <a:pt x="4901" y="304"/>
                  <a:pt x="4823" y="288"/>
                  <a:pt x="5040" y="296"/>
                </a:cubicBezTo>
                <a:cubicBezTo>
                  <a:pt x="5050" y="327"/>
                  <a:pt x="5033" y="337"/>
                  <a:pt x="4999" y="338"/>
                </a:cubicBezTo>
                <a:cubicBezTo>
                  <a:pt x="4873" y="343"/>
                  <a:pt x="4746" y="343"/>
                  <a:pt x="4620" y="346"/>
                </a:cubicBezTo>
                <a:cubicBezTo>
                  <a:pt x="4399" y="567"/>
                  <a:pt x="3947" y="184"/>
                  <a:pt x="3732" y="412"/>
                </a:cubicBezTo>
                <a:cubicBezTo>
                  <a:pt x="3690" y="401"/>
                  <a:pt x="3650" y="387"/>
                  <a:pt x="3608" y="379"/>
                </a:cubicBezTo>
                <a:cubicBezTo>
                  <a:pt x="3402" y="382"/>
                  <a:pt x="3197" y="395"/>
                  <a:pt x="2991" y="387"/>
                </a:cubicBezTo>
                <a:cubicBezTo>
                  <a:pt x="2973" y="386"/>
                  <a:pt x="2919" y="339"/>
                  <a:pt x="2892" y="329"/>
                </a:cubicBezTo>
                <a:cubicBezTo>
                  <a:pt x="2144" y="338"/>
                  <a:pt x="2031" y="345"/>
                  <a:pt x="1246" y="338"/>
                </a:cubicBezTo>
                <a:cubicBezTo>
                  <a:pt x="951" y="319"/>
                  <a:pt x="654" y="338"/>
                  <a:pt x="358" y="329"/>
                </a:cubicBezTo>
                <a:cubicBezTo>
                  <a:pt x="0" y="344"/>
                  <a:pt x="234" y="329"/>
                  <a:pt x="86" y="329"/>
                </a:cubicBezTo>
                <a:close/>
              </a:path>
            </a:pathLst>
          </a:custGeom>
          <a:pattFill prst="lgConfetti">
            <a:fgClr>
              <a:srgbClr val="808000"/>
            </a:fgClr>
            <a:bgClr>
              <a:srgbClr val="663300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054" name="Picture 6" descr="3521324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/>
          <a:stretch>
            <a:fillRect/>
          </a:stretch>
        </p:blipFill>
        <p:spPr bwMode="auto">
          <a:xfrm rot="-265832">
            <a:off x="1979613" y="620713"/>
            <a:ext cx="5975350" cy="6048375"/>
          </a:xfrm>
          <a:prstGeom prst="rect">
            <a:avLst/>
          </a:prstGeom>
          <a:noFill/>
        </p:spPr>
      </p:pic>
      <p:pic>
        <p:nvPicPr>
          <p:cNvPr id="2056" name="Picture 8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60517">
            <a:off x="14763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7" name="Picture 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615173">
            <a:off x="2771775" y="2565400"/>
            <a:ext cx="1225550" cy="1162050"/>
          </a:xfrm>
          <a:prstGeom prst="rect">
            <a:avLst/>
          </a:prstGeom>
          <a:noFill/>
        </p:spPr>
      </p:pic>
      <p:pic>
        <p:nvPicPr>
          <p:cNvPr id="2058" name="Picture 10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60517">
            <a:off x="2484438" y="1268413"/>
            <a:ext cx="1225550" cy="1162050"/>
          </a:xfrm>
          <a:prstGeom prst="rect">
            <a:avLst/>
          </a:prstGeom>
          <a:noFill/>
        </p:spPr>
      </p:pic>
      <p:pic>
        <p:nvPicPr>
          <p:cNvPr id="2059" name="Picture 11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60517">
            <a:off x="5651500" y="4292600"/>
            <a:ext cx="1225550" cy="1162050"/>
          </a:xfrm>
          <a:prstGeom prst="rect">
            <a:avLst/>
          </a:prstGeom>
          <a:noFill/>
        </p:spPr>
      </p:pic>
      <p:pic>
        <p:nvPicPr>
          <p:cNvPr id="2060" name="Picture 12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60517">
            <a:off x="4284663" y="765175"/>
            <a:ext cx="1225550" cy="1162050"/>
          </a:xfrm>
          <a:prstGeom prst="rect">
            <a:avLst/>
          </a:prstGeom>
          <a:noFill/>
        </p:spPr>
      </p:pic>
      <p:pic>
        <p:nvPicPr>
          <p:cNvPr id="2061" name="Picture 13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367849">
            <a:off x="6156325" y="2205038"/>
            <a:ext cx="1225550" cy="1162050"/>
          </a:xfrm>
          <a:prstGeom prst="rect">
            <a:avLst/>
          </a:prstGeom>
          <a:noFill/>
        </p:spPr>
      </p:pic>
      <p:pic>
        <p:nvPicPr>
          <p:cNvPr id="2063" name="Picture 15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2030317">
            <a:off x="6516688" y="3573463"/>
            <a:ext cx="1225550" cy="1162050"/>
          </a:xfrm>
          <a:prstGeom prst="rect">
            <a:avLst/>
          </a:prstGeom>
          <a:noFill/>
        </p:spPr>
      </p:pic>
      <p:pic>
        <p:nvPicPr>
          <p:cNvPr id="2064" name="Picture 16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960517">
            <a:off x="2195513" y="3933825"/>
            <a:ext cx="1225550" cy="1162050"/>
          </a:xfrm>
          <a:prstGeom prst="rect">
            <a:avLst/>
          </a:prstGeom>
          <a:noFill/>
        </p:spPr>
      </p:pic>
      <p:sp>
        <p:nvSpPr>
          <p:cNvPr id="2065" name="AutoShape 17"/>
          <p:cNvSpPr>
            <a:spLocks noChangeArrowheads="1"/>
          </p:cNvSpPr>
          <p:nvPr/>
        </p:nvSpPr>
        <p:spPr bwMode="auto">
          <a:xfrm>
            <a:off x="468313" y="260350"/>
            <a:ext cx="2879725" cy="865188"/>
          </a:xfrm>
          <a:prstGeom prst="cloudCallout">
            <a:avLst>
              <a:gd name="adj1" fmla="val -34343"/>
              <a:gd name="adj2" fmla="val 41194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66" name="AutoShape 18"/>
          <p:cNvSpPr>
            <a:spLocks noChangeArrowheads="1"/>
          </p:cNvSpPr>
          <p:nvPr/>
        </p:nvSpPr>
        <p:spPr bwMode="auto">
          <a:xfrm>
            <a:off x="-252413" y="188913"/>
            <a:ext cx="2232026" cy="792162"/>
          </a:xfrm>
          <a:prstGeom prst="cloudCallout">
            <a:avLst>
              <a:gd name="adj1" fmla="val -17356"/>
              <a:gd name="adj2" fmla="val 14931"/>
            </a:avLst>
          </a:prstGeom>
          <a:gradFill rotWithShape="1">
            <a:gsLst>
              <a:gs pos="0">
                <a:schemeClr val="accent1"/>
              </a:gs>
              <a:gs pos="100000">
                <a:srgbClr val="3B3B3B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2067" name="Picture 19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-2734379">
            <a:off x="5835650" y="1012825"/>
            <a:ext cx="1225550" cy="1162050"/>
          </a:xfrm>
          <a:prstGeom prst="rect">
            <a:avLst/>
          </a:prstGeom>
          <a:noFill/>
        </p:spPr>
      </p:pic>
      <p:pic>
        <p:nvPicPr>
          <p:cNvPr id="2071" name="Picture 2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16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  <p:pic>
        <p:nvPicPr>
          <p:cNvPr id="2072" name="Picture 24" descr="Ёжик1"/>
          <p:cNvPicPr>
            <a:picLocks noChangeAspect="1" noChangeArrowheads="1"/>
          </p:cNvPicPr>
          <p:nvPr/>
        </p:nvPicPr>
        <p:blipFill>
          <a:blip r:embed="rId6">
            <a:lum bright="-6000"/>
          </a:blip>
          <a:srcRect/>
          <a:stretch>
            <a:fillRect/>
          </a:stretch>
        </p:blipFill>
        <p:spPr bwMode="auto">
          <a:xfrm rot="429975">
            <a:off x="9396413" y="5767388"/>
            <a:ext cx="1457325" cy="1090612"/>
          </a:xfrm>
          <a:prstGeom prst="rect">
            <a:avLst/>
          </a:prstGeom>
          <a:noFill/>
        </p:spPr>
      </p:pic>
      <p:pic>
        <p:nvPicPr>
          <p:cNvPr id="2062" name="Picture 14" descr="079513_33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 bwMode="auto">
          <a:xfrm rot="1223036">
            <a:off x="4716463" y="1989138"/>
            <a:ext cx="1225550" cy="116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6 L 0.07465 0.881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6 L 0.14549 0.6502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3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0 L -0.06702 0.6921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259 L 0.40139 0.2893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path" presetSubtype="0" repeatCount="4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11621 C 0.0717 -0.11621 0.12778 -0.04144 0.12778 0.05046 C 0.12778 0.14236 0.0717 0.21713 0.00278 0.21713 C -0.06615 0.21713 -0.12222 0.14236 -0.12222 0.05046 C -0.12222 -0.04144 -0.06615 -0.11621 0.00278 -0.11621 Z " pathEditMode="relative" rAng="0" ptsTypes="fffff">
                                      <p:cBhvr>
                                        <p:cTn id="20" dur="2000" fill="hold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22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0.99219 -0.05232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1481E-6 L 1.12222 -0.03658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2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1" y="-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45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48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51" dur="2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0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000"/>
                            </p:stCondLst>
                            <p:childTnLst>
                              <p:par>
                                <p:cTn id="58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0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2000"/>
                            </p:stCondLst>
                            <p:childTnLst>
                              <p:par>
                                <p:cTn id="63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-0.54427 0.01019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000"/>
                            </p:stCondLst>
                            <p:childTnLst>
                              <p:par>
                                <p:cTn id="6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0"/>
                            </p:stCondLst>
                            <p:childTnLst>
                              <p:par>
                                <p:cTn id="7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00399 0.4717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3000"/>
                            </p:stCondLst>
                            <p:childTnLst>
                              <p:par>
                                <p:cTn id="73" presetID="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0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8000"/>
                            </p:stCondLst>
                            <p:childTnLst>
                              <p:par>
                                <p:cTn id="82" presetID="1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2 0.03148 C -0.07761 -0.11111 -0.07188 -0.33611 0.03489 -0.4699 C 0.14184 -0.60301 0.31041 -0.5949 0.41076 -0.45231 C 0.51076 -0.30926 0.50503 -0.08495 0.39826 0.04861 C 0.29097 0.18218 0.12239 0.17454 0.02222 0.03148 Z " pathEditMode="relative" rAng="13617341" ptsTypes="fffff">
                                      <p:cBhvr>
                                        <p:cTn id="83" dur="3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24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9" presetClass="entr" presetSubtype="1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7000"/>
                            </p:stCondLst>
                            <p:childTnLst>
                              <p:par>
                                <p:cTn id="8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1"/>
                </p:tgtEl>
              </p:cMediaNode>
            </p:audio>
          </p:childTnLst>
        </p:cTn>
      </p:par>
    </p:tnLst>
    <p:bldLst>
      <p:bldP spid="2065" grpId="0" animBg="1"/>
      <p:bldP spid="2065" grpId="1" animBg="1"/>
      <p:bldP spid="2066" grpId="0" animBg="1"/>
      <p:bldP spid="206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202</Words>
  <Application>Microsoft Office PowerPoint</Application>
  <PresentationFormat>Экран (4:3)</PresentationFormat>
  <Paragraphs>30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Здравствуйте, ребята!  </vt:lpstr>
      <vt:lpstr>Остров Чистописания</vt:lpstr>
      <vt:lpstr>Тема урока: «Упражнение в написании слов с глухими и звонкими согласными».</vt:lpstr>
      <vt:lpstr>Остров Повторения</vt:lpstr>
      <vt:lpstr>Как можно проверить слова  с парными согласными?</vt:lpstr>
      <vt:lpstr>Если слышишь парный звук, Будь внимательным, мой друг. Парный сразу проверяй, Слово смело изменяй: «зуб» – на «зубы», «лёд» – на «льды», Будешь грамотным и ты!  Звук согласный проверяй, Рядом гласный подставляй: Грядка. Нет чего? – Нет грядок. А тетрадка? – нет тетрадок. Зубки! Изменили – зубы. Шубки? Проверяем – шубы! </vt:lpstr>
      <vt:lpstr>Остров Размышляйкино</vt:lpstr>
      <vt:lpstr>Подумай, почему оно является проверочным?</vt:lpstr>
      <vt:lpstr>Слайд 9</vt:lpstr>
      <vt:lpstr>Вставьте пропущенные буквы. Устно подберите проверочные слова.</vt:lpstr>
      <vt:lpstr>Проверим!</vt:lpstr>
      <vt:lpstr>Физминутка Физкультура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89</cp:revision>
  <dcterms:created xsi:type="dcterms:W3CDTF">2014-11-17T16:32:02Z</dcterms:created>
  <dcterms:modified xsi:type="dcterms:W3CDTF">2015-05-12T15:00:30Z</dcterms:modified>
</cp:coreProperties>
</file>