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84" r:id="rId10"/>
    <p:sldId id="263" r:id="rId11"/>
    <p:sldId id="264" r:id="rId12"/>
    <p:sldId id="265" r:id="rId13"/>
    <p:sldId id="266" r:id="rId14"/>
    <p:sldId id="285" r:id="rId15"/>
    <p:sldId id="267" r:id="rId16"/>
    <p:sldId id="268" r:id="rId17"/>
    <p:sldId id="269" r:id="rId18"/>
    <p:sldId id="270" r:id="rId19"/>
    <p:sldId id="271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3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494D432-A178-4C4D-85DF-D64CC9E005A5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547AFA4-7220-4F91-92F8-1D50D41B0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D4249-56C2-4A60-9B2C-7F2573679E17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02FDF-E802-470E-8652-27F6A4DCC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CF72E-0798-4021-9743-6E3AFB2EAE41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7A506-39E2-468D-806F-D86391ADD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FD9EE-D4FF-4A67-BB07-E244B671A3B6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691F9-0E07-447E-B66F-91DFA403B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AA69-B290-4F93-9743-9D544FD9AC42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F0639-759D-4444-9A82-9FD384805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B8DCB-BA18-406C-B66E-37C03BBAFA19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F6FA3-0C9C-4976-ACDF-2C2C4BB65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2D9C5-9DC6-4D19-AD31-61DED399B845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97C99-2702-48ED-ADE1-A39A07F0F3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DA9E7-C548-4E8F-8E05-DB5394C9BEED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4D515-2F59-401E-94C3-36A6A62EF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594D1-5E0F-43BE-9E44-BB4E43A858F6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0DC21-53FD-4C00-A9ED-6F117D33C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97877-921E-42A2-90DA-CD5E31C19521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6AE50-0C76-4442-B920-A074D37EA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6F74B-4D41-4160-8729-9BFA35A629B7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633B4-AE50-47F2-9644-2255033A0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11C8E-A8D2-4F02-8321-8E8C75824BB2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D26D7-D942-4A72-AEA1-B7EE7DCB1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289F3-4A27-4AD3-8848-71CECD58E4CA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C1CCF-01CF-41D8-9127-5D93B3CB7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BCBD3-E438-47F8-A127-701411741329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6E54E-95B6-44B9-A61A-DCCEE3070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7C213-9B20-4B3B-AABD-A7BF3CFA473B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6899F-1E69-4AC2-BF75-1274EBA35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65110-202D-4D64-BC03-5E8117FFB530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ED9C36A-6927-4787-AFBD-F3A27D7F8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1FBA36C-6D3D-44EB-84E5-276C5D5682EA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24A125-A832-420C-9A5F-DD6EEE4A8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D3961B-9735-4E82-9EC3-F2C2D2DB5B58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3C1E8FE-B269-4CEB-A51C-67866636F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70348-C1C1-45CA-B7D9-7395483A4658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26EB7-FCCA-4F1D-A7F3-2D9305423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E1515-A508-471F-8406-A78D618E26D6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8B82172-7872-47FE-A470-F10CC7977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8C2F1-5C50-4A96-81E0-E567797C8839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D12E1-40A5-4A26-9156-F5944CEC3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91BADAC-264D-4594-AB64-C5C2D114602A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9DF31E02-F4C9-4EBB-B21F-5E1FFDA70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24E22ED-BD38-4150-98BC-AE1F5D66D67C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E7B73D4-FECC-46A1-9189-99A25D52B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6" r:id="rId2"/>
    <p:sldLayoutId id="2147483696" r:id="rId3"/>
    <p:sldLayoutId id="2147483697" r:id="rId4"/>
    <p:sldLayoutId id="2147483698" r:id="rId5"/>
    <p:sldLayoutId id="2147483685" r:id="rId6"/>
    <p:sldLayoutId id="2147483699" r:id="rId7"/>
    <p:sldLayoutId id="2147483684" r:id="rId8"/>
    <p:sldLayoutId id="2147483700" r:id="rId9"/>
    <p:sldLayoutId id="2147483683" r:id="rId10"/>
    <p:sldLayoutId id="214748370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31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1E18A1-FDF3-4EAE-A636-EE94A03EA2D5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960605-1970-4D7F-A435-A897AE9B0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2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4" r:id="rId2"/>
    <p:sldLayoutId id="2147483703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704" r:id="rId9"/>
    <p:sldLayoutId id="2147483688" r:id="rId10"/>
    <p:sldLayoutId id="21474836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Robert_Heinlein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C1%F0%FD%E4%E1%E5%F0%E8,_%D0%FD%E9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72400" cy="3124200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ИНФОРМАЦИОННЫЙ</a:t>
            </a:r>
            <a:br>
              <a:rPr lang="ru-RU" sz="4000" b="1" cap="none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 cap="none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ПРОЕКТ </a:t>
            </a:r>
            <a:br>
              <a:rPr lang="ru-RU" sz="4000" b="1" cap="none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 cap="none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«ФАНТАСТИЧЕСКАЯ РЕАЛЬНОСТЬ</a:t>
            </a:r>
            <a:r>
              <a:rPr lang="ru-RU" sz="4000" cap="none" smtClean="0"/>
              <a:t>»</a:t>
            </a:r>
            <a:br>
              <a:rPr lang="ru-RU" sz="4000" cap="none" smtClean="0"/>
            </a:br>
            <a:endParaRPr lang="ru-RU" sz="4000" cap="none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613" y="3357563"/>
            <a:ext cx="6705600" cy="2087562"/>
          </a:xfrm>
        </p:spPr>
        <p:txBody>
          <a:bodyPr>
            <a:noAutofit/>
          </a:bodyPr>
          <a:lstStyle/>
          <a:p>
            <a:r>
              <a:rPr lang="ru-RU" sz="3000" b="1" smtClean="0">
                <a:solidFill>
                  <a:srgbClr val="BFD3E4"/>
                </a:solidFill>
              </a:rPr>
              <a:t>Автор:</a:t>
            </a:r>
            <a:r>
              <a:rPr lang="ru-RU" sz="3000" smtClean="0">
                <a:solidFill>
                  <a:srgbClr val="BFD3E4"/>
                </a:solidFill>
              </a:rPr>
              <a:t> 	Коваленко Владислав	</a:t>
            </a:r>
          </a:p>
          <a:p>
            <a:r>
              <a:rPr lang="ru-RU" sz="3000" b="1" smtClean="0">
                <a:solidFill>
                  <a:srgbClr val="BFD3E4"/>
                </a:solidFill>
              </a:rPr>
              <a:t>Руководитель:</a:t>
            </a:r>
            <a:r>
              <a:rPr lang="ru-RU" sz="3000" smtClean="0">
                <a:solidFill>
                  <a:srgbClr val="BFD3E4"/>
                </a:solidFill>
              </a:rPr>
              <a:t>	</a:t>
            </a:r>
          </a:p>
          <a:p>
            <a:r>
              <a:rPr lang="ru-RU" sz="3000" smtClean="0">
                <a:solidFill>
                  <a:srgbClr val="BFD3E4"/>
                </a:solidFill>
              </a:rPr>
              <a:t>		Завгородняя О.А.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3575" y="6308725"/>
            <a:ext cx="2952750" cy="36036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000" b="1">
                <a:solidFill>
                  <a:srgbClr val="B95B2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</a:t>
            </a:r>
            <a:r>
              <a:rPr lang="ru-RU" sz="4000" b="1">
                <a:solidFill>
                  <a:srgbClr val="B95B2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</a:t>
            </a:r>
            <a:r>
              <a:rPr lang="ru-RU" sz="4000" b="1">
                <a:solidFill>
                  <a:srgbClr val="B95B2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лазерно оружие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2708275"/>
            <a:ext cx="5616575" cy="390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http://www.pereplet.ru/junetech/dig3_01/luchi/pic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605313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перфолента 3"/>
          <p:cNvSpPr/>
          <p:nvPr/>
        </p:nvSpPr>
        <p:spPr>
          <a:xfrm>
            <a:off x="1042988" y="4724400"/>
            <a:ext cx="1728787" cy="6492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+ 62 года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fonstola.ru/pic/201111/640x480/fonstola.ru-563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420938"/>
            <a:ext cx="5616575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 descr="http://liftpages.ru/upload/image/f-4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88913"/>
            <a:ext cx="36195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перфолента 3"/>
          <p:cNvSpPr/>
          <p:nvPr/>
        </p:nvSpPr>
        <p:spPr>
          <a:xfrm>
            <a:off x="395288" y="1484313"/>
            <a:ext cx="1728787" cy="649287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+ 11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peoples.ru/art/literature/prose/roman/edward_forster/forster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404664"/>
            <a:ext cx="3294365" cy="4392488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6866" name="Прямоугольник 2"/>
          <p:cNvSpPr>
            <a:spLocks noChangeArrowheads="1"/>
          </p:cNvSpPr>
          <p:nvPr/>
        </p:nvSpPr>
        <p:spPr bwMode="auto">
          <a:xfrm>
            <a:off x="3851275" y="908050"/>
            <a:ext cx="4897438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latin typeface="Times New Roman" pitchFamily="18" charset="0"/>
                <a:cs typeface="Times New Roman" pitchFamily="18" charset="0"/>
              </a:rPr>
              <a:t>Эдвард Морган Форстер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, чаще </a:t>
            </a:r>
            <a:r>
              <a:rPr lang="ru-RU" sz="2200" b="1">
                <a:latin typeface="Times New Roman" pitchFamily="18" charset="0"/>
                <a:cs typeface="Times New Roman" pitchFamily="18" charset="0"/>
              </a:rPr>
              <a:t>Э. М. Форстер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200">
                <a:latin typeface="Times New Roman" pitchFamily="18" charset="0"/>
                <a:cs typeface="Times New Roman" pitchFamily="18" charset="0"/>
              </a:rPr>
              <a:t>(1 января 1879, Лондон — </a:t>
            </a:r>
          </a:p>
          <a:p>
            <a:pPr algn="ctr"/>
            <a:r>
              <a:rPr lang="ru-RU" sz="2200">
                <a:latin typeface="Times New Roman" pitchFamily="18" charset="0"/>
                <a:cs typeface="Times New Roman" pitchFamily="18" charset="0"/>
              </a:rPr>
              <a:t>7 июня 1970,Ковентри) — английский романист и эссеист, которого занимала неспособность людей различных социальных (классовых, этнических) групп понять и принять друг друга.</a:t>
            </a:r>
          </a:p>
        </p:txBody>
      </p:sp>
      <p:sp>
        <p:nvSpPr>
          <p:cNvPr id="36867" name="Прямоугольник 3"/>
          <p:cNvSpPr>
            <a:spLocks noChangeArrowheads="1"/>
          </p:cNvSpPr>
          <p:nvPr/>
        </p:nvSpPr>
        <p:spPr bwMode="auto">
          <a:xfrm>
            <a:off x="3995738" y="4005263"/>
            <a:ext cx="482441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«Машина останавливается» (1909) — фантастическая антиутопия о далеко зашедшей зависимости людей от техники. Предсказаны Интернет, видеоконференции, социальные сети и др.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thankyou.ru/upload/album_photo/b1a9e94b76eb463c7adf3893ecbba0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43211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 descr="http://im2-tub-ru.yandex.net/i?id=139493354-2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2997200"/>
            <a:ext cx="46228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перфолента 3"/>
          <p:cNvSpPr/>
          <p:nvPr/>
        </p:nvSpPr>
        <p:spPr>
          <a:xfrm>
            <a:off x="1908175" y="5516563"/>
            <a:ext cx="1727200" cy="649287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+ 19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karel-capek--6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3523546" cy="4708525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38914" name="Прямоугольник 2"/>
          <p:cNvSpPr>
            <a:spLocks noChangeArrowheads="1"/>
          </p:cNvSpPr>
          <p:nvPr/>
        </p:nvSpPr>
        <p:spPr bwMode="auto">
          <a:xfrm>
            <a:off x="4211638" y="1844675"/>
            <a:ext cx="45720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 b="1">
                <a:latin typeface="Times New Roman" pitchFamily="18" charset="0"/>
                <a:cs typeface="Times New Roman" pitchFamily="18" charset="0"/>
              </a:rPr>
              <a:t>     Карел Чапек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родился в 1890 году в Малых Сватоновицах в Австро-Венгрии.</a:t>
            </a: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     В 1915 году Карел Чапек стал доктором философии.</a:t>
            </a: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     С 1917 года работал журналистом в Праге. </a:t>
            </a: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     В 1916 году выходит его первый сборник рассказов "Сияющие глубины«, написанный в соавторстве с братом Йозефом.</a:t>
            </a: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     А в 1920 выходит их пьеса "Р.У.Р" про восстание роботов.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Girl\Desktop\Владик\Азимов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3528" y="332656"/>
            <a:ext cx="3524345" cy="4708525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39938" name="Прямоугольник 2"/>
          <p:cNvSpPr>
            <a:spLocks noChangeArrowheads="1"/>
          </p:cNvSpPr>
          <p:nvPr/>
        </p:nvSpPr>
        <p:spPr bwMode="auto">
          <a:xfrm>
            <a:off x="4211638" y="1196975"/>
            <a:ext cx="45720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Айзек Азимов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родился 2 января 1920 года в Могилёвской губернии (ныне в Смоленской области).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 В 1923 году родители увезли его в США, где поселились в Бруклине (Нью-Йорк).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 6 лет Айзек Азимов поступил на химический факультет Колумбийского университета, где в 1939 году получил степень бакалавра.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 Писать свои рассказы Азимов начал ещё с 11-ти лет.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 А  в1941 и 1942 г. прошлого века вышли два его самых известных произведения, в которых он рассказывал о роботах и робототехнике.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обот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914400"/>
            <a:ext cx="7808913" cy="570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перфолента 2"/>
          <p:cNvSpPr/>
          <p:nvPr/>
        </p:nvSpPr>
        <p:spPr>
          <a:xfrm>
            <a:off x="250825" y="188913"/>
            <a:ext cx="1728788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+ 7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img.yuppy.ro/images/article_pictures/slideshows/80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260350"/>
            <a:ext cx="5300663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 descr="http://n.itnews.com.ua/news/pic/1/4/144a93f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781300"/>
            <a:ext cx="508793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перфолента 3"/>
          <p:cNvSpPr/>
          <p:nvPr/>
        </p:nvSpPr>
        <p:spPr>
          <a:xfrm>
            <a:off x="6732588" y="4076700"/>
            <a:ext cx="1727200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+ 9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Gernsback Hu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3119438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Прямоугольник 2"/>
          <p:cNvSpPr>
            <a:spLocks noChangeArrowheads="1"/>
          </p:cNvSpPr>
          <p:nvPr/>
        </p:nvSpPr>
        <p:spPr bwMode="auto">
          <a:xfrm>
            <a:off x="3924300" y="908050"/>
            <a:ext cx="4572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 b="1">
                <a:latin typeface="Times New Roman" pitchFamily="18" charset="0"/>
                <a:cs typeface="Times New Roman" pitchFamily="18" charset="0"/>
              </a:rPr>
              <a:t>Хьюго Гернсбек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 (1884—1967) —американский изобретатель, бизнесмен, писатель, редактор и издатель, основатель первого в мире журнала научной фантастики «Amazing Stories».</a:t>
            </a:r>
          </a:p>
        </p:txBody>
      </p:sp>
      <p:sp>
        <p:nvSpPr>
          <p:cNvPr id="43011" name="Прямоугольник 3"/>
          <p:cNvSpPr>
            <a:spLocks noChangeArrowheads="1"/>
          </p:cNvSpPr>
          <p:nvPr/>
        </p:nvSpPr>
        <p:spPr bwMode="auto">
          <a:xfrm>
            <a:off x="3924300" y="3068638"/>
            <a:ext cx="4572000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В честь Гернсбека названа премия «Хьюго», ежегодно вручаемая с 1953 года за достижения в области фантастики и лучшие фантастические произведения предшествующего года. Сам Гернсбек в 1960 году стал лауреатом специальной премии «Хьюго» как «Отец научно-фантастических журналов».</a:t>
            </a:r>
          </a:p>
        </p:txBody>
      </p:sp>
      <p:pic>
        <p:nvPicPr>
          <p:cNvPr id="13314" name="Picture 2" descr="http://images.shopv.ru/ALL/100192/20304/panasonickxfc195rudect_108793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02125"/>
            <a:ext cx="309562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перфолента 5"/>
          <p:cNvSpPr/>
          <p:nvPr/>
        </p:nvSpPr>
        <p:spPr>
          <a:xfrm>
            <a:off x="250825" y="4437063"/>
            <a:ext cx="1728788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 год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www.world-art.ru/img/people/converted_images/optimize_main/9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3169215" cy="5040560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4034" name="Прямоугольник 2"/>
          <p:cNvSpPr>
            <a:spLocks noChangeArrowheads="1"/>
          </p:cNvSpPr>
          <p:nvPr/>
        </p:nvSpPr>
        <p:spPr bwMode="auto">
          <a:xfrm>
            <a:off x="3779838" y="3357563"/>
            <a:ext cx="4572000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latin typeface="Times New Roman" pitchFamily="18" charset="0"/>
                <a:cs typeface="Times New Roman" pitchFamily="18" charset="0"/>
              </a:rPr>
              <a:t>Эдвард Элмер «Док» Смит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200">
                <a:latin typeface="Times New Roman" pitchFamily="18" charset="0"/>
                <a:cs typeface="Times New Roman" pitchFamily="18" charset="0"/>
              </a:rPr>
              <a:t>( 2 мая 1890 — 31 августа 1965) — американский писатель-фантаст, один из пионеров начального периода развития журнальной научной фантастики.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rnns.ru/uploads/posts/2010-02/thumbs/1267181411_1240420342_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://www.pitermag.ru/components/com_virtuemart/shop_image/product/b85fb8801dfe67feae72c444814b6899_46841777d18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2565400"/>
            <a:ext cx="45370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http://www.geekissimo.com/wp-content/uploads/2012/07/3216292840_1cef3cd12d_z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5041900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перфолента 3"/>
          <p:cNvSpPr/>
          <p:nvPr/>
        </p:nvSpPr>
        <p:spPr>
          <a:xfrm>
            <a:off x="5651500" y="765175"/>
            <a:ext cx="1728788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+ 25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916238" y="5876925"/>
            <a:ext cx="1727200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+ 30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dosug.md/UserFiles/dosugmd_i/robertheinle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3673475" cy="383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Прямоугольник 2"/>
          <p:cNvSpPr>
            <a:spLocks noChangeArrowheads="1"/>
          </p:cNvSpPr>
          <p:nvPr/>
        </p:nvSpPr>
        <p:spPr bwMode="auto">
          <a:xfrm>
            <a:off x="4211638" y="765175"/>
            <a:ext cx="4572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latin typeface="Times New Roman" pitchFamily="18" charset="0"/>
                <a:cs typeface="Times New Roman" pitchFamily="18" charset="0"/>
              </a:rPr>
              <a:t>Ро́берт Э́нсон Ха́йнлайн</a:t>
            </a:r>
            <a:r>
              <a:rPr lang="ru-RU" sz="2200" baseline="30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200">
                <a:latin typeface="Times New Roman" pitchFamily="18" charset="0"/>
                <a:cs typeface="Times New Roman" pitchFamily="18" charset="0"/>
              </a:rPr>
              <a:t>( 7 июля 1907 года, Батлер, Миссури, США — </a:t>
            </a:r>
          </a:p>
          <a:p>
            <a:pPr algn="ctr"/>
            <a:r>
              <a:rPr lang="ru-RU" sz="2200">
                <a:latin typeface="Times New Roman" pitchFamily="18" charset="0"/>
                <a:cs typeface="Times New Roman" pitchFamily="18" charset="0"/>
              </a:rPr>
              <a:t>8 мая 1988 года, Кармэл, Калифорния, США) — </a:t>
            </a: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американский писатель, один из крупнейших писателей-фантастов, во многом определивший лицо современной научной фантастики</a:t>
            </a:r>
            <a:r>
              <a:rPr lang="ru-RU" sz="2200" baseline="3000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Его называют «деканом писателей-фантастов»</a:t>
            </a:r>
            <a:r>
              <a:rPr lang="ru-RU" sz="2200" baseline="3000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4" name="Rectangle 6"/>
          <p:cNvSpPr>
            <a:spLocks noChangeArrowheads="1"/>
          </p:cNvSpPr>
          <p:nvPr/>
        </p:nvSpPr>
        <p:spPr bwMode="auto">
          <a:xfrm>
            <a:off x="1692275" y="4652963"/>
            <a:ext cx="669607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В англо-американской литературной традиции Хайнлайна вместе с Артуром Кларком и Айзеком Азимовым относят к «Большой тройке» писателей-фантастов. Он стал обладателем престижных премий «Хьюго» и «Небьюла», единственным писателем, получившим «Хьюго» за пять романов. В его честь названы астероид и кратер на Марсе. </a:t>
            </a:r>
          </a:p>
        </p:txBody>
      </p:sp>
      <p:pic>
        <p:nvPicPr>
          <p:cNvPr id="46085" name="Picture 7" descr="http://upload.wikimedia.org/wikipedia/commons/thumb/0/0b/Cscr-star_piece.png/10px-Cscr-star_piece.png">
            <a:hlinkClick r:id="rId3" tooltip="#Наследие Хайнлайна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50400" y="-152400"/>
            <a:ext cx="9525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8" descr="http://upload.wikimedia.org/wikipedia/commons/thumb/0/0b/Cscr-star_piece.png/10px-Cscr-star_piece.png">
            <a:hlinkClick r:id="rId3" tooltip="#Премии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99013" y="-152400"/>
            <a:ext cx="9525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45fresh.ru/img/catalog/8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6231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http://www.designboom.com/contemporary/solarpoweredvehicles/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260350"/>
            <a:ext cx="47625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 descr="http://www.procontent.ru/media/articles/photo/1/15447/171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141663"/>
            <a:ext cx="2376488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8" descr="http://img1.liveinternet.ru/images/attach/c/2/74/103/74103195_1295994925_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429000"/>
            <a:ext cx="3384550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перфолента 5"/>
          <p:cNvSpPr/>
          <p:nvPr/>
        </p:nvSpPr>
        <p:spPr>
          <a:xfrm>
            <a:off x="900113" y="2636838"/>
            <a:ext cx="1727200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+ 8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356100" y="2708275"/>
            <a:ext cx="1728788" cy="6492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+ 10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1619250" y="6021388"/>
            <a:ext cx="1728788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+ 23 года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6300788" y="5949950"/>
            <a:ext cx="1727200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+ 12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Clarke 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76250"/>
            <a:ext cx="3529012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Прямоугольник 2"/>
          <p:cNvSpPr>
            <a:spLocks noChangeArrowheads="1"/>
          </p:cNvSpPr>
          <p:nvPr/>
        </p:nvSpPr>
        <p:spPr bwMode="auto">
          <a:xfrm>
            <a:off x="3924300" y="981075"/>
            <a:ext cx="489585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Сэр А́ртур Чарльз Кларк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(16 декабря 1917, Майнхэд, графство Сомерсет, Великобритания — 19 марта 2008, Коломбо, Шри-Ланка) — английский писатель, учёный, футуролог и изобретатель, наиболее известен совместной работой со Стэнли Кубриком по созданию культового научно-фантастического фильма«Космическая одиссея 2001» (1968). В 1999 году Кларк получил рыцарское звание от королевы Елизаветы II.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Артура Кларка, Айзека Азимова и Роберта Хайнлайна называют «большой тройкой» научных фантастов, как оказавших большое влияние на жанр в середине XX века.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http://www.uline.ru/published/publicdata/ULINERUSHOP/attachments/SC/products_pictures/lenovo_g580_r1_en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970213"/>
            <a:ext cx="388937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Picture 2" descr="http://www.podkat.ru/uploads/posts/2011-08/1314768486_ma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4941888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4" descr="http://www.clarin.com/internet/PRIMERA-LAPTOP-presento-primera-abril_CLAIMA20110404_0182_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4988" y="1484313"/>
            <a:ext cx="3529012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перфолента 4"/>
          <p:cNvSpPr/>
          <p:nvPr/>
        </p:nvSpPr>
        <p:spPr>
          <a:xfrm>
            <a:off x="684213" y="4076700"/>
            <a:ext cx="1727200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+ 12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7235825" y="836613"/>
            <a:ext cx="1728788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+ 34 года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Ray Bradbury (197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3095625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3492500" y="765175"/>
            <a:ext cx="5435600" cy="59388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Рэ́ймонд Ду́глас (Рэй) Брэ́дбери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 ( 22 августа 1920 года, Уокиган, США — 5 июня 2012 года, Лос-Анджелес) — американский писатель, известный по антиутопии «451 градус по Фаренгейту», циклу рассказов «Марсианские хроники» и частично автобиографическому роману «Вино из одуванчиков».</a:t>
            </a:r>
          </a:p>
          <a:p>
            <a:pPr algn="just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     За свою жизнь Брэдбери создал более восьмисот разных литературных произведений, в том числе несколько романов  и повестей, сотни рассказов, десятки пьес, ряд статей, заметок и стихотворений  Его истории легли в основу нескольких экранизаций, театральных постановок и музыкальных сочинений .</a:t>
            </a:r>
          </a:p>
          <a:p>
            <a:pPr algn="just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     Брэдбери традиционно считается классиком научной фантастики, хотя значительная часть его творчества тяготеет к жанру фэнтези, притчи или сказки . </a:t>
            </a:r>
          </a:p>
        </p:txBody>
      </p:sp>
      <p:pic>
        <p:nvPicPr>
          <p:cNvPr id="50180" name="Picture 4" descr="http://upload.wikimedia.org/wikipedia/commons/thumb/4/45/Arrow_Blue_Right_001.svg/10px-Arrow_Blue_Right_001.svg.png">
            <a:hlinkClick r:id="rId3" tooltip="#Библиография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006263" y="152400"/>
            <a:ext cx="9525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http://upload.wikimedia.org/wikipedia/commons/thumb/4/45/Arrow_Blue_Right_001.svg/10px-Arrow_Blue_Right_001.svg.png">
            <a:hlinkClick r:id="rId3" tooltip="#Экранизации и постановки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336838" y="152400"/>
            <a:ext cx="9525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http://upload.wikimedia.org/wikipedia/commons/thumb/4/45/Arrow_Blue_Right_001.svg/10px-Arrow_Blue_Right_001.svg.png">
            <a:hlinkClick r:id="rId3" tooltip="#Музыкальные произведения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888" y="304800"/>
            <a:ext cx="9525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7" descr="http://upload.wikimedia.org/wikipedia/commons/thumb/4/45/Arrow_Blue_Right_001.svg/10px-Arrow_Blue_Right_001.svg.png">
            <a:hlinkClick r:id="rId3" tooltip="#Оценка творчества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74200" y="457200"/>
            <a:ext cx="9525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www.skodam.com/uploads/42/51c538ff2c019185e0e56cad8020d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1700213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Содержимое 3" descr="xin_49050308102768327055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4924425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перфолента 3"/>
          <p:cNvSpPr/>
          <p:nvPr/>
        </p:nvSpPr>
        <p:spPr>
          <a:xfrm>
            <a:off x="611188" y="4149725"/>
            <a:ext cx="1728787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+ 58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7164388" y="5876925"/>
            <a:ext cx="1728787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+ 39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 descr="http://www.rusf.ru/fc/img/big/brunn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5008563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Прямоугольник 2"/>
          <p:cNvSpPr>
            <a:spLocks noChangeArrowheads="1"/>
          </p:cNvSpPr>
          <p:nvPr/>
        </p:nvSpPr>
        <p:spPr bwMode="auto">
          <a:xfrm>
            <a:off x="5435600" y="1484313"/>
            <a:ext cx="34925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Джон Браннер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(24 сентября 1934 — 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26 августа 1995) — английский писатель-фантаст.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В 1980-е годы — президент Европейского комитета писателей-фантастов.</a:t>
            </a:r>
          </a:p>
        </p:txBody>
      </p:sp>
      <p:sp>
        <p:nvSpPr>
          <p:cNvPr id="52227" name="Прямоугольник 3"/>
          <p:cNvSpPr>
            <a:spLocks noChangeArrowheads="1"/>
          </p:cNvSpPr>
          <p:nvPr/>
        </p:nvSpPr>
        <p:spPr bwMode="auto">
          <a:xfrm>
            <a:off x="2268538" y="4149725"/>
            <a:ext cx="6443662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Первая публикация — в 17 лет, роман «Galactic Storm» (1951, под псевдонимом Джил Хант). Писательской деятельностью всерьёз занимается с 1958 года, причём ранние работы представляют собой яркие образцы приключенческой фантастики.</a:t>
            </a:r>
          </a:p>
        </p:txBody>
      </p:sp>
      <p:pic>
        <p:nvPicPr>
          <p:cNvPr id="5" name="Picture 2" descr="http://static.diary.ru/userdir/2/2/9/5/229591/766507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00538"/>
            <a:ext cx="1944688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перфолента 5"/>
          <p:cNvSpPr/>
          <p:nvPr/>
        </p:nvSpPr>
        <p:spPr>
          <a:xfrm>
            <a:off x="2051050" y="5949950"/>
            <a:ext cx="1728788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+ 8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 descr="http://qrok.net/uploads/posts/2010-01/thumbs/1263450057_7981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500" smtClean="0"/>
              <a:t>изучить наиболее яркие произведения зарубежных и отечественных писателей–фантастов;</a:t>
            </a:r>
          </a:p>
          <a:p>
            <a:r>
              <a:rPr lang="ru-RU" sz="3500" smtClean="0"/>
              <a:t> отыскать в них описание некоторых изобретений, которые появились на свет позднее своих литературных прототипов.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Содержимое 3" descr="ж вер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404813"/>
            <a:ext cx="3587750" cy="4954587"/>
          </a:xfrm>
        </p:spPr>
      </p:pic>
      <p:sp>
        <p:nvSpPr>
          <p:cNvPr id="28674" name="Прямоугольник 4"/>
          <p:cNvSpPr>
            <a:spLocks noChangeArrowheads="1"/>
          </p:cNvSpPr>
          <p:nvPr/>
        </p:nvSpPr>
        <p:spPr bwMode="auto">
          <a:xfrm>
            <a:off x="4140200" y="2060575"/>
            <a:ext cx="45720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vi-VN" sz="2000" b="1">
                <a:latin typeface="Times New Roman" pitchFamily="18" charset="0"/>
              </a:rPr>
              <a:t>Жюль Габриэ́ль Верн</a:t>
            </a:r>
            <a:r>
              <a:rPr lang="ru-RU" sz="2000">
                <a:latin typeface="Constantia" pitchFamily="18" charset="0"/>
              </a:rPr>
              <a:t> 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(8 февраля 1828 года, Нант, Франция — 24 марта 1905 года, Амьен, Франция)</a:t>
            </a:r>
            <a:r>
              <a:rPr lang="ru-RU" sz="2000">
                <a:latin typeface="Constantia" pitchFamily="18" charset="0"/>
              </a:rPr>
              <a:t> —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французский географ и писатель, классик приключенческой литературы, один из основоположников научной фантастики. Член Французского Географического общества. По статистике ЮНЕСКО, книги Жюля Верна занимают второе место по переводимости в мире, уступая лишь произведениям Агаты Кристи. Его книги были напечатаны на 148 языках.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Tolst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3357586" cy="4532741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3779838" y="1989138"/>
            <a:ext cx="5072062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Алексе́й Никола́евич Толсто́й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(29 декабря 1882, Николаевск, Самарская губерния — 23 февраля 1945, Москва) — русский советский писатель и общественный деятель из рода Толстых, граф. Автор социально-психологических, исторических и научно-фантастических романов, повестей и рассказов, публицистических произведений. Член комиссии по расследованию злодеяний немецких захватчиков (1942). Лауреат трёх Сталинских премий первой степени (1941; 1943; 1946, посмертно).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newstula.ru/npic/gagar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3313112" cy="451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перфолента 4"/>
          <p:cNvSpPr/>
          <p:nvPr/>
        </p:nvSpPr>
        <p:spPr>
          <a:xfrm>
            <a:off x="1042988" y="4941888"/>
            <a:ext cx="1728787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+ 96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6" name="Picture 4" descr="http://static.cosmiq.de/data/de/fd3/6a/fd36a9edfb49ddf6928be1f0a000bc17_1_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781300"/>
            <a:ext cx="51720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Блок-схема: перфолента 7"/>
          <p:cNvSpPr/>
          <p:nvPr/>
        </p:nvSpPr>
        <p:spPr>
          <a:xfrm>
            <a:off x="6659563" y="1989138"/>
            <a:ext cx="1728787" cy="6477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+ 104 года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подлодка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657600"/>
            <a:ext cx="70929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лодка(КАП НЕМО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0400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51050" y="2708275"/>
            <a:ext cx="4768850" cy="4778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Подводная лодка «Наутилус»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825" y="3789363"/>
            <a:ext cx="5032375" cy="4762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Современная подводная лодка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7164388" y="2924175"/>
            <a:ext cx="1728787" cy="6492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+ 16 лет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549275"/>
            <a:ext cx="468153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651625" cy="4778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Вертолёт из романа «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Робур-завоеватель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»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4274" name="Picture 2" descr="http://ktotut.net/uploads/posts/2011-05/1306092286_ktotut.net_helicop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565400"/>
            <a:ext cx="5375275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29038" y="6380163"/>
            <a:ext cx="5414962" cy="4778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Современный военный вертолёт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476375" y="4508500"/>
            <a:ext cx="1727200" cy="6492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+ 21 год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ages.superstyle.ru/pic/art_pics/1_60_16011_1305551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3168352" cy="4572880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3794" name="Прямоугольник 3"/>
          <p:cNvSpPr>
            <a:spLocks noChangeArrowheads="1"/>
          </p:cNvSpPr>
          <p:nvPr/>
        </p:nvSpPr>
        <p:spPr bwMode="auto">
          <a:xfrm>
            <a:off x="4067175" y="1989138"/>
            <a:ext cx="45720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Герберт Уэллс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родился 21 сентября 1886 г. в городке Бромли (Великобритания). В 1895 году выходит его первое произведение под названием «Машина времени».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 Уэллс считается автором многих тем, популярных в фантастике последующих лет. В последствии он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предугадал много событий, которое ожидало человечество в будущем . Например: в 1898 г. предсказал войны с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применением отравляющих газов, авиации и устройства вроде лазера.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211</TotalTime>
  <Words>791</Words>
  <Application>Microsoft Office PowerPoint</Application>
  <PresentationFormat>Экран (4:3)</PresentationFormat>
  <Paragraphs>74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28</vt:i4>
      </vt:variant>
    </vt:vector>
  </HeadingPairs>
  <TitlesOfParts>
    <vt:vector size="47" baseType="lpstr">
      <vt:lpstr>Calibri</vt:lpstr>
      <vt:lpstr>Arial</vt:lpstr>
      <vt:lpstr>Wingdings</vt:lpstr>
      <vt:lpstr>Wingdings 2</vt:lpstr>
      <vt:lpstr>Constantia</vt:lpstr>
      <vt:lpstr>Tw Cen MT</vt:lpstr>
      <vt:lpstr>Times New Roman</vt:lpstr>
      <vt:lpstr>Обычная</vt:lpstr>
      <vt:lpstr>Поток</vt:lpstr>
      <vt:lpstr>Обычная</vt:lpstr>
      <vt:lpstr>Обычная</vt:lpstr>
      <vt:lpstr>Обычная</vt:lpstr>
      <vt:lpstr>Обычная</vt:lpstr>
      <vt:lpstr>Обычная</vt:lpstr>
      <vt:lpstr>Обычная</vt:lpstr>
      <vt:lpstr>Обычная</vt:lpstr>
      <vt:lpstr>Поток</vt:lpstr>
      <vt:lpstr>Поток</vt:lpstr>
      <vt:lpstr>Поток</vt:lpstr>
      <vt:lpstr>ИНФОРМАЦИОННЫЙ ПРОЕКТ  «ФАНТАСТИЧЕСКАЯ РЕАЛЬНОСТЬ» </vt:lpstr>
      <vt:lpstr>Слайд 2</vt:lpstr>
      <vt:lpstr>ЦЕЛЬ: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Информационный проект учащихся  5 «А» класса «Фантастическая реальность» </dc:title>
  <dc:creator>Евгений</dc:creator>
  <cp:lastModifiedBy>Пользователь</cp:lastModifiedBy>
  <cp:revision>33</cp:revision>
  <dcterms:created xsi:type="dcterms:W3CDTF">2014-04-16T01:56:29Z</dcterms:created>
  <dcterms:modified xsi:type="dcterms:W3CDTF">2015-04-16T13:14:48Z</dcterms:modified>
</cp:coreProperties>
</file>