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1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516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04AA-5F18-4FCB-97A2-36511D52C6E8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E5311-8A7C-4B0F-B1FF-3C9533AEBE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790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04AA-5F18-4FCB-97A2-36511D52C6E8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E5311-8A7C-4B0F-B1FF-3C9533AEBE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77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297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04AA-5F18-4FCB-97A2-36511D52C6E8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E5311-8A7C-4B0F-B1FF-3C9533AEBE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820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04AA-5F18-4FCB-97A2-36511D52C6E8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E5311-8A7C-4B0F-B1FF-3C9533AEBE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334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04AA-5F18-4FCB-97A2-36511D52C6E8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E5311-8A7C-4B0F-B1FF-3C9533AEBE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161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04AA-5F18-4FCB-97A2-36511D52C6E8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E5311-8A7C-4B0F-B1FF-3C9533AEBE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989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04AA-5F18-4FCB-97A2-36511D52C6E8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E5311-8A7C-4B0F-B1FF-3C9533AEBE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003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04AA-5F18-4FCB-97A2-36511D52C6E8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E5311-8A7C-4B0F-B1FF-3C9533AEBE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66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C04AA-5F18-4FCB-97A2-36511D52C6E8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E5311-8A7C-4B0F-B1FF-3C9533AEBE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959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C04AA-5F18-4FCB-97A2-36511D52C6E8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E5311-8A7C-4B0F-B1FF-3C9533AEBE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090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484784"/>
            <a:ext cx="7052320" cy="2232248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Calligraph" panose="040B0500000000000000" pitchFamily="82" charset="0"/>
              </a:rPr>
              <a:t>Развитие физических качеств через подвижные игры</a:t>
            </a:r>
            <a:endParaRPr lang="ru-RU" sz="4800" dirty="0">
              <a:latin typeface="Calligraph" panose="040B0500000000000000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4869160"/>
            <a:ext cx="6400800" cy="17526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Воспитатель </a:t>
            </a:r>
            <a:r>
              <a:rPr lang="ru-RU" sz="2800" dirty="0" err="1" smtClean="0">
                <a:solidFill>
                  <a:schemeClr val="tx1"/>
                </a:solidFill>
              </a:rPr>
              <a:t>Леутская</a:t>
            </a:r>
            <a:r>
              <a:rPr lang="ru-RU" sz="2800" dirty="0" smtClean="0">
                <a:solidFill>
                  <a:schemeClr val="tx1"/>
                </a:solidFill>
              </a:rPr>
              <a:t> С. А.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МБДОУ № 146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г. Мурманск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50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Calligraph" panose="040B0500000000000000" pitchFamily="82" charset="0"/>
              </a:rPr>
              <a:t>Вывод:</a:t>
            </a:r>
            <a:endParaRPr lang="ru-RU" sz="4800" dirty="0">
              <a:latin typeface="Calligraph" panose="040B0500000000000000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600200"/>
            <a:ext cx="7344816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« </a:t>
            </a:r>
            <a:r>
              <a:rPr lang="ru-RU" dirty="0"/>
              <a:t>В играх применяется все то, что усваивается при систематических занятиях, поэтому все производимые здесь движения и действия </a:t>
            </a:r>
            <a:r>
              <a:rPr lang="ru-RU" dirty="0" smtClean="0"/>
              <a:t>полнее </a:t>
            </a:r>
            <a:r>
              <a:rPr lang="ru-RU" dirty="0"/>
              <a:t>должны соответствовать силам и умению занимающихся и </a:t>
            </a:r>
            <a:r>
              <a:rPr lang="ru-RU" dirty="0" smtClean="0"/>
              <a:t>производиться </a:t>
            </a:r>
            <a:r>
              <a:rPr lang="ru-RU" dirty="0"/>
              <a:t>с возможно большей точностью и ловкостью</a:t>
            </a:r>
            <a:r>
              <a:rPr lang="ru-RU" dirty="0" smtClean="0"/>
              <a:t>».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      П.Ф</a:t>
            </a:r>
            <a:r>
              <a:rPr lang="ru-RU" dirty="0"/>
              <a:t>. </a:t>
            </a:r>
            <a:r>
              <a:rPr lang="ru-RU" dirty="0" smtClean="0"/>
              <a:t>Лесгафт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81260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904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>
                <a:latin typeface="Calligraph" panose="040B0500000000000000" pitchFamily="82" charset="0"/>
              </a:rPr>
              <a:t>        Спасибо </a:t>
            </a:r>
            <a:r>
              <a:rPr lang="ru-RU" sz="5400" smtClean="0">
                <a:latin typeface="Calligraph" panose="040B0500000000000000" pitchFamily="82" charset="0"/>
              </a:rPr>
              <a:t>за внимание!</a:t>
            </a:r>
            <a:endParaRPr lang="ru-RU" sz="5400" dirty="0" smtClean="0">
              <a:latin typeface="Calligraph" panose="040B0500000000000000" pitchFamily="82" charset="0"/>
            </a:endParaRPr>
          </a:p>
          <a:p>
            <a:pPr marL="0" indent="0">
              <a:buNone/>
            </a:pPr>
            <a:endParaRPr lang="ru-RU" sz="5000" dirty="0">
              <a:latin typeface="Calligraph" panose="040B0500000000000000" pitchFamily="82" charset="0"/>
            </a:endParaRPr>
          </a:p>
        </p:txBody>
      </p:sp>
      <p:pic>
        <p:nvPicPr>
          <p:cNvPr id="7170" name="Picture 2" descr="C:\Users\1\Pictures\Детки\5\1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556792"/>
            <a:ext cx="4371033" cy="491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012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404664"/>
            <a:ext cx="6408712" cy="2376264"/>
          </a:xfrm>
        </p:spPr>
        <p:txBody>
          <a:bodyPr>
            <a:noAutofit/>
          </a:bodyPr>
          <a:lstStyle/>
          <a:p>
            <a:pPr algn="l"/>
            <a:r>
              <a:rPr lang="ru-RU" sz="3200" b="1" dirty="0">
                <a:latin typeface="Calligraph" panose="040B0500000000000000" pitchFamily="82" charset="0"/>
              </a:rPr>
              <a:t>Подвижная игра </a:t>
            </a:r>
            <a:r>
              <a:rPr lang="ru-RU" sz="2800" b="1" dirty="0"/>
              <a:t>– сложная, двигательная, эмоционально - окрашенная деятельность, обусловленная точно установленными </a:t>
            </a:r>
            <a:r>
              <a:rPr lang="ru-RU" sz="2800" b="1" dirty="0" smtClean="0"/>
              <a:t>правилами.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7744" y="2852936"/>
            <a:ext cx="6552728" cy="352839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800" dirty="0" smtClean="0"/>
              <a:t>   Подвижные </a:t>
            </a:r>
            <a:r>
              <a:rPr lang="ru-RU" sz="2800" dirty="0"/>
              <a:t>игры – важное средство воспитания, одно из самых любимых и полезных занятий детей в их основе лежат физические упражнения, движения, в ходе выполнения которых участники преодолевают ряд препятствий, стремятся достигнуть определенной, заранее поставленной цели.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47573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Calligraph" panose="040B0500000000000000" pitchFamily="82" charset="0"/>
              </a:rPr>
              <a:t>Физические качества </a:t>
            </a:r>
            <a:r>
              <a:rPr lang="ru-RU" sz="3600" dirty="0" smtClean="0"/>
              <a:t>-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124744"/>
            <a:ext cx="6995120" cy="500141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    это </a:t>
            </a:r>
            <a:r>
              <a:rPr lang="ru-RU" dirty="0">
                <a:cs typeface="Times New Roman" pitchFamily="18" charset="0"/>
              </a:rPr>
              <a:t>двигательные возможности, </a:t>
            </a:r>
            <a:r>
              <a:rPr lang="ru-RU" dirty="0" smtClean="0">
                <a:cs typeface="Times New Roman" pitchFamily="18" charset="0"/>
              </a:rPr>
              <a:t>которыми человек </a:t>
            </a:r>
            <a:r>
              <a:rPr lang="ru-RU" dirty="0">
                <a:cs typeface="Times New Roman" pitchFamily="18" charset="0"/>
              </a:rPr>
              <a:t>наделен природой от рождения (быстрота, гибкость, сила, ловкость, выносливость, глазомер, координационные способности и др.), его способности, развивающиеся в результате сознательной деятельности. </a:t>
            </a:r>
          </a:p>
          <a:p>
            <a:pPr algn="just">
              <a:buNone/>
            </a:pPr>
            <a:r>
              <a:rPr lang="ru-RU" dirty="0">
                <a:cs typeface="Times New Roman" pitchFamily="18" charset="0"/>
              </a:rPr>
              <a:t> </a:t>
            </a:r>
            <a:r>
              <a:rPr lang="ru-RU" dirty="0" smtClean="0">
                <a:cs typeface="Times New Roman" pitchFamily="18" charset="0"/>
              </a:rPr>
              <a:t>                                        В.М</a:t>
            </a:r>
            <a:r>
              <a:rPr lang="ru-RU" dirty="0">
                <a:cs typeface="Times New Roman" pitchFamily="18" charset="0"/>
              </a:rPr>
              <a:t>. </a:t>
            </a:r>
            <a:r>
              <a:rPr lang="ru-RU" dirty="0" err="1">
                <a:cs typeface="Times New Roman" pitchFamily="18" charset="0"/>
              </a:rPr>
              <a:t>Зациорский</a:t>
            </a:r>
            <a:r>
              <a:rPr lang="ru-RU" dirty="0"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88245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7560840" cy="432048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Calligraph" panose="040B0500000000000000" pitchFamily="82" charset="0"/>
              </a:rPr>
              <a:t>Определение физических качеств</a:t>
            </a:r>
            <a:endParaRPr lang="ru-RU" sz="3600" dirty="0">
              <a:latin typeface="Calligraph" panose="040B0500000000000000" pitchFamily="82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6915124"/>
              </p:ext>
            </p:extLst>
          </p:nvPr>
        </p:nvGraphicFramePr>
        <p:xfrm>
          <a:off x="1907704" y="908720"/>
          <a:ext cx="7056783" cy="57912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435523"/>
                <a:gridCol w="4621260"/>
              </a:tblGrid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Ловкость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способность человека быстро осваивать новые движения, а также перестраивать их в соответствии с требованиями внезапно меняющейся обстановки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60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Быстрота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способность выполнять движения с минимальной для данных условий затратой времени 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60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Гибкость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способность достигать наибольшей величины размаха (амплитуды) движений отдельных частей тела в определенном направлении.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60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Выносливость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Способность организма бороться с утомлением, вызванным мышечной деятельностью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60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Сила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Способность преодолевать внешнее сопротивление и противодействовать  ему посредством мышечного напряжения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51426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60648"/>
            <a:ext cx="7128792" cy="1224136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Calligraph" panose="040B0500000000000000" pitchFamily="82" charset="0"/>
              </a:rPr>
              <a:t/>
            </a:r>
            <a:br>
              <a:rPr lang="ru-RU" sz="4000" dirty="0" smtClean="0">
                <a:latin typeface="Calligraph" panose="040B0500000000000000" pitchFamily="82" charset="0"/>
              </a:rPr>
            </a:br>
            <a:r>
              <a:rPr lang="ru-RU" sz="4000" dirty="0" smtClean="0">
                <a:latin typeface="Calligraph" panose="040B0500000000000000" pitchFamily="82" charset="0"/>
              </a:rPr>
              <a:t>Классификация </a:t>
            </a:r>
            <a:r>
              <a:rPr lang="ru-RU" sz="4000" dirty="0">
                <a:latin typeface="Calligraph" panose="040B0500000000000000" pitchFamily="82" charset="0"/>
              </a:rPr>
              <a:t>подвижных игр по формированию физических качеств </a:t>
            </a:r>
            <a:r>
              <a:rPr lang="ru-RU" dirty="0">
                <a:latin typeface="Calligraph" panose="040B0500000000000000" pitchFamily="82" charset="0"/>
              </a:rPr>
              <a:t/>
            </a:r>
            <a:br>
              <a:rPr lang="ru-RU" dirty="0">
                <a:latin typeface="Calligraph" panose="040B0500000000000000" pitchFamily="82" charset="0"/>
              </a:rPr>
            </a:br>
            <a:endParaRPr lang="ru-RU" dirty="0">
              <a:latin typeface="Calligraph" panose="040B0500000000000000" pitchFamily="82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99592" y="1600200"/>
            <a:ext cx="8064896" cy="5069160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2800" dirty="0" smtClean="0"/>
              <a:t> </a:t>
            </a:r>
            <a:r>
              <a:rPr lang="ru-RU" sz="2800" b="1" dirty="0" smtClean="0"/>
              <a:t>Ловкость</a:t>
            </a:r>
            <a:r>
              <a:rPr lang="ru-RU" sz="2800" dirty="0" smtClean="0"/>
              <a:t> </a:t>
            </a:r>
            <a:r>
              <a:rPr lang="ru-RU" sz="2800" dirty="0"/>
              <a:t>«Удочка», «Эстафета по кругу», «Не попадись» и др.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2800" b="1" dirty="0" smtClean="0"/>
              <a:t> Быстрота </a:t>
            </a:r>
            <a:r>
              <a:rPr lang="ru-RU" sz="2800" dirty="0"/>
              <a:t>«Зайцы и волк», «Белки в лесу», «Лошадки, «Салют»» и др.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800" dirty="0" smtClean="0"/>
              <a:t> </a:t>
            </a:r>
            <a:r>
              <a:rPr lang="ru-RU" sz="2800" b="1" dirty="0" smtClean="0"/>
              <a:t>Выносливость</a:t>
            </a:r>
            <a:r>
              <a:rPr lang="ru-RU" sz="2800" dirty="0" smtClean="0"/>
              <a:t> </a:t>
            </a:r>
            <a:r>
              <a:rPr lang="ru-RU" sz="2800" dirty="0"/>
              <a:t>«Пробеги тихо</a:t>
            </a:r>
            <a:r>
              <a:rPr lang="ru-RU" sz="2800" dirty="0" smtClean="0"/>
              <a:t>», </a:t>
            </a:r>
            <a:r>
              <a:rPr lang="ru-RU" sz="2800" dirty="0"/>
              <a:t>Салки «Давай пару</a:t>
            </a:r>
            <a:r>
              <a:rPr lang="ru-RU" sz="2800" dirty="0" smtClean="0"/>
              <a:t>», «Тяни-толкай»</a:t>
            </a:r>
            <a:endParaRPr lang="ru-RU" sz="2800" dirty="0"/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2800" b="1" dirty="0" smtClean="0"/>
              <a:t>Сила</a:t>
            </a:r>
            <a:r>
              <a:rPr lang="ru-RU" sz="2800" dirty="0" smtClean="0"/>
              <a:t> </a:t>
            </a:r>
            <a:r>
              <a:rPr lang="ru-RU" sz="2800" dirty="0"/>
              <a:t>«Кто раньше дойдет до </a:t>
            </a:r>
            <a:r>
              <a:rPr lang="ru-RU" sz="2800" dirty="0" smtClean="0"/>
              <a:t>середины», «Волк </a:t>
            </a:r>
            <a:r>
              <a:rPr lang="ru-RU" sz="2800" dirty="0"/>
              <a:t>во </a:t>
            </a:r>
            <a:r>
              <a:rPr lang="ru-RU" sz="2800" dirty="0" smtClean="0"/>
              <a:t>рву», </a:t>
            </a:r>
            <a:r>
              <a:rPr lang="ru-RU" sz="2800" dirty="0"/>
              <a:t>«Бабочки, лягушки и цапли</a:t>
            </a:r>
            <a:r>
              <a:rPr lang="ru-RU" sz="2800" dirty="0" smtClean="0"/>
              <a:t>»</a:t>
            </a:r>
            <a:endParaRPr lang="ru-RU" sz="2800" dirty="0"/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2800" b="1" dirty="0" smtClean="0"/>
              <a:t>Гибкость</a:t>
            </a:r>
            <a:r>
              <a:rPr lang="ru-RU" sz="2800" dirty="0" smtClean="0"/>
              <a:t> «Ниточка </a:t>
            </a:r>
            <a:r>
              <a:rPr lang="ru-RU" sz="2800" dirty="0"/>
              <a:t>с </a:t>
            </a:r>
            <a:r>
              <a:rPr lang="ru-RU" sz="2800" dirty="0" smtClean="0"/>
              <a:t>иголочкой», </a:t>
            </a:r>
            <a:r>
              <a:rPr lang="ru-RU" sz="2800" dirty="0"/>
              <a:t>«Через обруч</a:t>
            </a:r>
            <a:r>
              <a:rPr lang="ru-RU" sz="2800" dirty="0" smtClean="0"/>
              <a:t>»,</a:t>
            </a:r>
            <a:r>
              <a:rPr lang="ru-RU" sz="2800" dirty="0"/>
              <a:t> «Путаница»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1393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143000"/>
          </a:xfrm>
        </p:spPr>
        <p:txBody>
          <a:bodyPr>
            <a:noAutofit/>
          </a:bodyPr>
          <a:lstStyle/>
          <a:p>
            <a:r>
              <a:rPr lang="ru-RU" sz="3600" dirty="0">
                <a:latin typeface="Calligraph" panose="040B0500000000000000" pitchFamily="82" charset="0"/>
              </a:rPr>
              <a:t>Варьирование и усложнение подвижных игр.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600200"/>
            <a:ext cx="7632848" cy="506916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</a:t>
            </a:r>
            <a:r>
              <a:rPr lang="ru-RU" dirty="0"/>
              <a:t>увеличивать дозировку (повторность и общую продолжительность игры);</a:t>
            </a:r>
          </a:p>
          <a:p>
            <a:r>
              <a:rPr lang="ru-RU" dirty="0" smtClean="0"/>
              <a:t> </a:t>
            </a:r>
            <a:r>
              <a:rPr lang="ru-RU" dirty="0"/>
              <a:t>усложнить двигательное содержание (воробушки из домика не выбегают, а выпрыгивают);</a:t>
            </a:r>
          </a:p>
          <a:p>
            <a:r>
              <a:rPr lang="ru-RU" dirty="0" smtClean="0"/>
              <a:t> </a:t>
            </a:r>
            <a:r>
              <a:rPr lang="ru-RU" dirty="0"/>
              <a:t>изменить размещение играющих на площадке (</a:t>
            </a:r>
            <a:r>
              <a:rPr lang="ru-RU" dirty="0" err="1"/>
              <a:t>ловишка</a:t>
            </a:r>
            <a:r>
              <a:rPr lang="ru-RU" dirty="0"/>
              <a:t> не сбоку, а в середине площадки);</a:t>
            </a:r>
          </a:p>
          <a:p>
            <a:r>
              <a:rPr lang="ru-RU" dirty="0" smtClean="0"/>
              <a:t> </a:t>
            </a:r>
            <a:r>
              <a:rPr lang="ru-RU" dirty="0"/>
              <a:t>сменить сигнал (вместо словесного, звуковой или зрительный);</a:t>
            </a:r>
          </a:p>
          <a:p>
            <a:r>
              <a:rPr lang="ru-RU" dirty="0" smtClean="0"/>
              <a:t>провести </a:t>
            </a:r>
            <a:r>
              <a:rPr lang="ru-RU" dirty="0"/>
              <a:t>игру в нестандартных условиях (по песку бежать труднее; в лесу, убегая от </a:t>
            </a:r>
            <a:r>
              <a:rPr lang="ru-RU" dirty="0" err="1"/>
              <a:t>ловишки</a:t>
            </a:r>
            <a:r>
              <a:rPr lang="ru-RU" dirty="0"/>
              <a:t>, можно повиснуть, обхватив ствол дерева руками и ногами);</a:t>
            </a:r>
          </a:p>
          <a:p>
            <a:r>
              <a:rPr lang="ru-RU" dirty="0" smtClean="0"/>
              <a:t>усложнить </a:t>
            </a:r>
            <a:r>
              <a:rPr lang="ru-RU" dirty="0"/>
              <a:t>правила (в старшей группе пойманных можно выручать; увеличить число </a:t>
            </a:r>
            <a:r>
              <a:rPr lang="ru-RU" dirty="0" err="1"/>
              <a:t>ловишек</a:t>
            </a:r>
            <a:r>
              <a:rPr lang="ru-RU" dirty="0"/>
              <a:t> и т.д.)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20762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endParaRPr lang="ru-RU" sz="3600" dirty="0">
              <a:latin typeface="Calligraph" panose="040B0500000000000000" pitchFamily="8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87727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             «Воробышки и </a:t>
            </a:r>
          </a:p>
          <a:p>
            <a:pPr marL="0" indent="0">
              <a:buNone/>
            </a:pPr>
            <a:r>
              <a:rPr lang="ru-RU" dirty="0" err="1" smtClean="0"/>
              <a:t>втомобиль</a:t>
            </a:r>
            <a:r>
              <a:rPr lang="ru-RU" dirty="0" smtClean="0"/>
              <a:t>»                              автомобиль»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«У медведя во бору»</a:t>
            </a:r>
            <a:endParaRPr lang="ru-RU" dirty="0"/>
          </a:p>
        </p:txBody>
      </p:sp>
      <p:pic>
        <p:nvPicPr>
          <p:cNvPr id="4098" name="Picture 2" descr="E:\DCIM\101MSDCF\DSC0367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5" y="404664"/>
            <a:ext cx="4715182" cy="35363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DCIM\101MSDCF\DSC0367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266982"/>
            <a:ext cx="4788024" cy="35910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2582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46448"/>
            <a:ext cx="8229600" cy="5611552"/>
          </a:xfrm>
        </p:spPr>
        <p:txBody>
          <a:bodyPr/>
          <a:lstStyle/>
          <a:p>
            <a:r>
              <a:rPr lang="ru-RU" smtClean="0"/>
              <a:t>                                            </a:t>
            </a:r>
            <a:r>
              <a:rPr lang="ru-RU"/>
              <a:t> </a:t>
            </a:r>
            <a:r>
              <a:rPr lang="ru-RU" smtClean="0"/>
              <a:t>    «Найди </a:t>
            </a:r>
            <a:r>
              <a:rPr lang="ru-RU" dirty="0" smtClean="0"/>
              <a:t>пару»    </a:t>
            </a:r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«Кот и мыши»</a:t>
            </a:r>
          </a:p>
          <a:p>
            <a:pPr marL="0" indent="0">
              <a:buNone/>
            </a:pPr>
            <a:r>
              <a:rPr lang="ru-RU" dirty="0" smtClean="0"/>
              <a:t>(с усложнением)</a:t>
            </a:r>
            <a:endParaRPr lang="ru-RU" dirty="0"/>
          </a:p>
        </p:txBody>
      </p:sp>
      <p:pic>
        <p:nvPicPr>
          <p:cNvPr id="5122" name="Picture 2" descr="E:\DCIM\101MSDCF\DSC0366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4854300" cy="36407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DCIM\101MSDCF\DSC0368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7959" y="3140968"/>
            <a:ext cx="4776530" cy="35823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0509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20680"/>
          </a:xfrm>
        </p:spPr>
        <p:txBody>
          <a:bodyPr/>
          <a:lstStyle/>
          <a:p>
            <a:r>
              <a:rPr lang="ru-RU" dirty="0" smtClean="0"/>
              <a:t>                                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«Мышеловка»</a:t>
            </a:r>
            <a:endParaRPr lang="ru-RU" dirty="0"/>
          </a:p>
        </p:txBody>
      </p:sp>
      <p:pic>
        <p:nvPicPr>
          <p:cNvPr id="6146" name="Picture 2" descr="E:\DCIM\101MSDCF\DSC037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09942"/>
            <a:ext cx="4824536" cy="36184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E:\DCIM\101MSDCF\DSC037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8958" y="3286084"/>
            <a:ext cx="4607046" cy="34552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53677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loral5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floral5</Template>
  <TotalTime>265</TotalTime>
  <Words>461</Words>
  <Application>Microsoft Office PowerPoint</Application>
  <PresentationFormat>Экран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floral5</vt:lpstr>
      <vt:lpstr>Развитие физических качеств через подвижные игры</vt:lpstr>
      <vt:lpstr>Подвижная игра – сложная, двигательная, эмоционально - окрашенная деятельность, обусловленная точно установленными правилами. </vt:lpstr>
      <vt:lpstr>Физические качества -</vt:lpstr>
      <vt:lpstr>Определение физических качеств</vt:lpstr>
      <vt:lpstr> Классификация подвижных игр по формированию физических качеств  </vt:lpstr>
      <vt:lpstr>Варьирование и усложнение подвижных игр. </vt:lpstr>
      <vt:lpstr>Презентация PowerPoint</vt:lpstr>
      <vt:lpstr>Презентация PowerPoint</vt:lpstr>
      <vt:lpstr>Презентация PowerPoint</vt:lpstr>
      <vt:lpstr>Вывод: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подвижных игр как средства развития физических качеств  дошкольников</dc:title>
  <dc:creator>1</dc:creator>
  <cp:lastModifiedBy>Пользователь</cp:lastModifiedBy>
  <cp:revision>19</cp:revision>
  <dcterms:created xsi:type="dcterms:W3CDTF">2014-11-26T05:26:08Z</dcterms:created>
  <dcterms:modified xsi:type="dcterms:W3CDTF">2015-05-12T19:27:11Z</dcterms:modified>
</cp:coreProperties>
</file>