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ACE1C2D-3ECB-4E99-894C-F24E1A7FD580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471EB23-3963-4E8E-95FE-3719902ECD1B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C2D-3ECB-4E99-894C-F24E1A7FD580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EB23-3963-4E8E-95FE-3719902ECD1B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C2D-3ECB-4E99-894C-F24E1A7FD580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EB23-3963-4E8E-95FE-3719902ECD1B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C2D-3ECB-4E99-894C-F24E1A7FD580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EB23-3963-4E8E-95FE-3719902ECD1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C2D-3ECB-4E99-894C-F24E1A7FD580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EB23-3963-4E8E-95FE-3719902EC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C2D-3ECB-4E99-894C-F24E1A7FD580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EB23-3963-4E8E-95FE-3719902ECD1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C2D-3ECB-4E99-894C-F24E1A7FD580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EB23-3963-4E8E-95FE-3719902ECD1B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C2D-3ECB-4E99-894C-F24E1A7FD580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EB23-3963-4E8E-95FE-3719902ECD1B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C2D-3ECB-4E99-894C-F24E1A7FD580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EB23-3963-4E8E-95FE-3719902EC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C2D-3ECB-4E99-894C-F24E1A7FD580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EB23-3963-4E8E-95FE-3719902EC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C2D-3ECB-4E99-894C-F24E1A7FD580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EB23-3963-4E8E-95FE-3719902EC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CE1C2D-3ECB-4E99-894C-F24E1A7FD580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71EB23-3963-4E8E-95FE-3719902ECD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Основы развития </a:t>
            </a:r>
            <a:r>
              <a:rPr lang="ru-RU" sz="4000" dirty="0" err="1" smtClean="0">
                <a:solidFill>
                  <a:schemeClr val="accent2">
                    <a:lumMod val="75000"/>
                  </a:schemeClr>
                </a:solidFill>
              </a:rPr>
              <a:t>саморегуляции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 ребенка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Подготовила: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Педагог-психолог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Панова Е.В.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246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132856"/>
            <a:ext cx="7745505" cy="4525887"/>
          </a:xfrm>
        </p:spPr>
        <p:txBody>
          <a:bodyPr>
            <a:normAutofit fontScale="77500" lnSpcReduction="20000"/>
          </a:bodyPr>
          <a:lstStyle/>
          <a:p>
            <a:pPr indent="457200" algn="just">
              <a:spcAft>
                <a:spcPts val="0"/>
              </a:spcAft>
            </a:pPr>
            <a:r>
              <a:rPr lang="ru-RU" sz="3200" dirty="0">
                <a:solidFill>
                  <a:srgbClr val="002060"/>
                </a:solidFill>
                <a:ea typeface="Times New Roman"/>
              </a:rPr>
              <a:t>I. Упражнения направленные на развитие произвольных движений и самоконтроля</a:t>
            </a:r>
            <a:endParaRPr lang="ru-RU" sz="2800" dirty="0">
              <a:solidFill>
                <a:srgbClr val="002060"/>
              </a:solidFill>
              <a:ea typeface="Times New Roman"/>
            </a:endParaRPr>
          </a:p>
          <a:p>
            <a:pPr indent="457200" algn="just">
              <a:spcAft>
                <a:spcPts val="0"/>
              </a:spcAft>
            </a:pPr>
            <a:r>
              <a:rPr lang="ru-RU" sz="3200" dirty="0">
                <a:solidFill>
                  <a:srgbClr val="002060"/>
                </a:solidFill>
                <a:ea typeface="Times New Roman"/>
              </a:rPr>
              <a:t>II. Упражнения направленные на развитие произвольной активности, формирование эмоциональной и волевой сфер</a:t>
            </a:r>
            <a:endParaRPr lang="ru-RU" sz="2800" dirty="0">
              <a:solidFill>
                <a:srgbClr val="002060"/>
              </a:solidFill>
              <a:ea typeface="Times New Roman"/>
            </a:endParaRPr>
          </a:p>
          <a:p>
            <a:pPr indent="457200" algn="just">
              <a:spcAft>
                <a:spcPts val="0"/>
              </a:spcAft>
            </a:pPr>
            <a:r>
              <a:rPr lang="ru-RU" sz="3200" dirty="0">
                <a:solidFill>
                  <a:srgbClr val="002060"/>
                </a:solidFill>
                <a:ea typeface="Times New Roman"/>
              </a:rPr>
              <a:t>III. Упражнения направленные на развитие психической </a:t>
            </a:r>
            <a:r>
              <a:rPr lang="ru-RU" sz="3200" dirty="0" err="1">
                <a:solidFill>
                  <a:srgbClr val="002060"/>
                </a:solidFill>
                <a:ea typeface="Times New Roman"/>
              </a:rPr>
              <a:t>саморегуляции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, способствующие успокоению и снятию напряжения</a:t>
            </a:r>
            <a:endParaRPr lang="ru-RU" sz="2800" dirty="0">
              <a:solidFill>
                <a:srgbClr val="002060"/>
              </a:solidFill>
              <a:ea typeface="Times New Roman"/>
            </a:endParaRPr>
          </a:p>
          <a:p>
            <a:pPr indent="457200" algn="just">
              <a:spcAft>
                <a:spcPts val="0"/>
              </a:spcAft>
            </a:pPr>
            <a:r>
              <a:rPr lang="ru-RU" sz="3200" dirty="0">
                <a:solidFill>
                  <a:srgbClr val="002060"/>
                </a:solidFill>
                <a:ea typeface="Times New Roman"/>
              </a:rPr>
              <a:t>В комплекс занятий направленных на развитие </a:t>
            </a:r>
            <a:r>
              <a:rPr lang="ru-RU" sz="3200" dirty="0" err="1">
                <a:solidFill>
                  <a:srgbClr val="002060"/>
                </a:solidFill>
                <a:ea typeface="Times New Roman"/>
              </a:rPr>
              <a:t>саморегуляции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 детей необходимо включать дыхательные упражнения, массаж, растяжки, </a:t>
            </a:r>
            <a:r>
              <a:rPr lang="ru-RU" sz="3200" dirty="0" err="1">
                <a:solidFill>
                  <a:srgbClr val="002060"/>
                </a:solidFill>
                <a:ea typeface="Times New Roman"/>
              </a:rPr>
              <a:t>постазометрическую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 релаксацию (ПИРС) и аутогенную тренировку.</a:t>
            </a:r>
            <a:endParaRPr lang="ru-RU" sz="2800" dirty="0">
              <a:solidFill>
                <a:srgbClr val="002060"/>
              </a:solidFill>
              <a:ea typeface="Times New Roman"/>
            </a:endParaRPr>
          </a:p>
          <a:p>
            <a:pPr indent="457200" algn="just">
              <a:spcAft>
                <a:spcPts val="0"/>
              </a:spcAft>
            </a:pP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756263" cy="1054250"/>
          </a:xfrm>
        </p:spPr>
        <p:txBody>
          <a:bodyPr/>
          <a:lstStyle/>
          <a:p>
            <a:pPr indent="457200" algn="just">
              <a:spcAft>
                <a:spcPts val="0"/>
              </a:spcAft>
            </a:pPr>
            <a:r>
              <a:rPr lang="ru-RU" sz="3200" dirty="0">
                <a:solidFill>
                  <a:srgbClr val="002060"/>
                </a:solidFill>
                <a:ea typeface="Times New Roman"/>
              </a:rPr>
              <a:t>Блоки упражнений направленные, на развитие </a:t>
            </a:r>
            <a:r>
              <a:rPr lang="ru-RU" sz="3200" dirty="0" err="1">
                <a:solidFill>
                  <a:srgbClr val="002060"/>
                </a:solidFill>
                <a:ea typeface="Times New Roman"/>
              </a:rPr>
              <a:t>саморегуляции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 ребенка:</a:t>
            </a:r>
            <a:r>
              <a:rPr lang="ru-RU" sz="4000" dirty="0">
                <a:ea typeface="Times New Roman"/>
              </a:rPr>
              <a:t/>
            </a:r>
            <a:br>
              <a:rPr lang="ru-RU" sz="4000" dirty="0">
                <a:ea typeface="Times New Roman"/>
              </a:rPr>
            </a:br>
            <a:endParaRPr lang="ru-RU" sz="4400" dirty="0">
              <a:solidFill>
                <a:srgbClr val="00206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7860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ea typeface="Times New Roman"/>
              </a:rPr>
              <a:t>процесс управления человеком собственными психологическими и физиологическими состояниями, а также поступками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</a:rPr>
              <a:t>Саморегуляция</a:t>
            </a:r>
            <a:r>
              <a:rPr lang="ru-RU" dirty="0" smtClean="0"/>
              <a:t> -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518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348880"/>
            <a:ext cx="7745505" cy="387781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 от конкретных условий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 от 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характеристик нервной </a:t>
            </a:r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деятельности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 от </a:t>
            </a:r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личностных 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качеств </a:t>
            </a:r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субъекта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 от </a:t>
            </a:r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привычек 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в организации своих действий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rgbClr val="002060"/>
                </a:solidFill>
                <a:ea typeface="Times New Roman"/>
              </a:rPr>
              <a:t>Общие закономерности </a:t>
            </a:r>
            <a:r>
              <a:rPr lang="ru-RU" sz="3600" dirty="0" err="1">
                <a:solidFill>
                  <a:srgbClr val="002060"/>
                </a:solidFill>
                <a:ea typeface="Times New Roman"/>
              </a:rPr>
              <a:t>саморегуляции</a:t>
            </a:r>
            <a:r>
              <a:rPr lang="ru-RU" sz="3600" dirty="0">
                <a:solidFill>
                  <a:srgbClr val="002060"/>
                </a:solidFill>
                <a:ea typeface="Times New Roman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ea typeface="Times New Roman"/>
              </a:rPr>
              <a:t>зависят от: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542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124744"/>
            <a:ext cx="7128792" cy="4737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ea typeface="Times New Roman"/>
                <a:cs typeface="Times New Roman"/>
              </a:rPr>
              <a:t>Требования детского сада, а затем школы создают необходимость формирования произвольной памяти и мышления, дальнейшего развития произвольной </a:t>
            </a:r>
            <a:r>
              <a:rPr lang="ru-RU" sz="2400" dirty="0" err="1">
                <a:solidFill>
                  <a:srgbClr val="002060"/>
                </a:solidFill>
                <a:ea typeface="Times New Roman"/>
                <a:cs typeface="Times New Roman"/>
              </a:rPr>
              <a:t>саморегуляции</a:t>
            </a:r>
            <a:r>
              <a:rPr lang="ru-RU" sz="2400" dirty="0">
                <a:solidFill>
                  <a:srgbClr val="002060"/>
                </a:solidFill>
                <a:ea typeface="Times New Roman"/>
                <a:cs typeface="Times New Roman"/>
              </a:rPr>
              <a:t> эмоциональных проявлений, внимания и восприятия как главного резерва их способностей, творческих возможностей, жизненных сил и интересов. Понимание психологами и воспитателями общих механизмов психофизической регуляции организма дает инструмент воздействия изнутри на развитие детской психики и ее произвольной регуляции. </a:t>
            </a:r>
            <a:endParaRPr lang="ru-RU" sz="24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0901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708920"/>
            <a:ext cx="7745505" cy="387781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Двигательная сфера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Эмоциональная сфера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Сфера общения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Сфера поведения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002060"/>
                </a:solidFill>
                <a:ea typeface="Times New Roman"/>
                <a:cs typeface="Times New Roman"/>
              </a:rPr>
              <a:t>Ребенок должен овладеть умениями </a:t>
            </a:r>
            <a:r>
              <a:rPr lang="ru-RU" sz="3200" dirty="0" err="1">
                <a:solidFill>
                  <a:srgbClr val="002060"/>
                </a:solidFill>
                <a:ea typeface="Times New Roman"/>
                <a:cs typeface="Times New Roman"/>
              </a:rPr>
              <a:t>саморегуляции</a:t>
            </a:r>
            <a:r>
              <a:rPr lang="ru-RU" sz="3200" dirty="0">
                <a:solidFill>
                  <a:srgbClr val="002060"/>
                </a:solidFill>
                <a:ea typeface="Times New Roman"/>
                <a:cs typeface="Times New Roman"/>
              </a:rPr>
              <a:t> в следующих сферах: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592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132856"/>
            <a:ext cx="7745505" cy="4309863"/>
          </a:xfrm>
        </p:spPr>
        <p:txBody>
          <a:bodyPr>
            <a:normAutofit fontScale="70000" lnSpcReduction="20000"/>
          </a:bodyPr>
          <a:lstStyle/>
          <a:p>
            <a:pPr indent="457200" algn="just">
              <a:spcAft>
                <a:spcPts val="0"/>
              </a:spcAft>
            </a:pPr>
            <a:r>
              <a:rPr lang="ru-RU" sz="3400" dirty="0">
                <a:solidFill>
                  <a:srgbClr val="002060"/>
                </a:solidFill>
                <a:ea typeface="Times New Roman"/>
              </a:rPr>
              <a:t>Для того чтобы самому научиться контролировать свои движения, ребенок должен овладеть следующими умениями: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3400" dirty="0" smtClean="0">
                <a:solidFill>
                  <a:srgbClr val="002060"/>
                </a:solidFill>
                <a:ea typeface="Times New Roman"/>
              </a:rPr>
              <a:t>-произвольно </a:t>
            </a:r>
            <a:r>
              <a:rPr lang="ru-RU" sz="3400" dirty="0">
                <a:solidFill>
                  <a:srgbClr val="002060"/>
                </a:solidFill>
                <a:ea typeface="Times New Roman"/>
              </a:rPr>
              <a:t>направлять свое внимание на мышцы, участвующие в движении;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3400" dirty="0" smtClean="0">
                <a:solidFill>
                  <a:srgbClr val="002060"/>
                </a:solidFill>
                <a:ea typeface="Times New Roman"/>
              </a:rPr>
              <a:t>-различать </a:t>
            </a:r>
            <a:r>
              <a:rPr lang="ru-RU" sz="3400" dirty="0">
                <a:solidFill>
                  <a:srgbClr val="002060"/>
                </a:solidFill>
                <a:ea typeface="Times New Roman"/>
              </a:rPr>
              <a:t>и сравнивать мышечные ощущения;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3400" dirty="0" smtClean="0">
                <a:solidFill>
                  <a:srgbClr val="002060"/>
                </a:solidFill>
                <a:ea typeface="Times New Roman"/>
              </a:rPr>
              <a:t>-определять </a:t>
            </a:r>
            <a:r>
              <a:rPr lang="ru-RU" sz="3400" dirty="0">
                <a:solidFill>
                  <a:srgbClr val="002060"/>
                </a:solidFill>
                <a:ea typeface="Times New Roman"/>
              </a:rPr>
              <a:t>соответствующие характера ощущений (“напряжение- расслабление”, “тяжесть-легкость”, др.) характеру движений, сопровождаемых этими ощущениями (“сила-слабость”, “резкость- плавность”, темп, ритм);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3400" dirty="0" smtClean="0">
                <a:solidFill>
                  <a:srgbClr val="002060"/>
                </a:solidFill>
                <a:ea typeface="Times New Roman"/>
              </a:rPr>
              <a:t>-менять </a:t>
            </a:r>
            <a:r>
              <a:rPr lang="ru-RU" sz="3400" dirty="0">
                <a:solidFill>
                  <a:srgbClr val="002060"/>
                </a:solidFill>
                <a:ea typeface="Times New Roman"/>
              </a:rPr>
              <a:t>характер движений, опираясь на контроль своих ощущений.</a:t>
            </a:r>
          </a:p>
          <a:p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56263" cy="1054250"/>
          </a:xfrm>
        </p:spPr>
        <p:txBody>
          <a:bodyPr/>
          <a:lstStyle/>
          <a:p>
            <a:pPr marL="365760" lvl="0" indent="-365760">
              <a:spcBef>
                <a:spcPct val="20000"/>
              </a:spcBef>
            </a:pPr>
            <a:r>
              <a:rPr lang="ru-RU" sz="4400" dirty="0">
                <a:solidFill>
                  <a:srgbClr val="002060"/>
                </a:solidFill>
                <a:ea typeface="+mn-ea"/>
                <a:cs typeface="+mn-cs"/>
              </a:rPr>
              <a:t>Двигательная сфера</a:t>
            </a:r>
          </a:p>
        </p:txBody>
      </p:sp>
    </p:spTree>
    <p:extLst>
      <p:ext uri="{BB962C8B-B14F-4D97-AF65-F5344CB8AC3E}">
        <p14:creationId xmlns:p14="http://schemas.microsoft.com/office/powerpoint/2010/main" val="3395305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276872"/>
            <a:ext cx="7745505" cy="4309863"/>
          </a:xfrm>
        </p:spPr>
        <p:txBody>
          <a:bodyPr>
            <a:normAutofit fontScale="70000" lnSpcReduction="20000"/>
          </a:bodyPr>
          <a:lstStyle/>
          <a:p>
            <a:pPr indent="457200" algn="just">
              <a:spcAft>
                <a:spcPts val="0"/>
              </a:spcAft>
            </a:pPr>
            <a:r>
              <a:rPr lang="ru-RU" sz="3200" dirty="0">
                <a:solidFill>
                  <a:srgbClr val="002060"/>
                </a:solidFill>
                <a:ea typeface="Times New Roman"/>
              </a:rPr>
              <a:t>ребенку необходимо овладеть такими </a:t>
            </a:r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умениями как:</a:t>
            </a:r>
            <a:endParaRPr lang="ru-RU" sz="2800" dirty="0">
              <a:solidFill>
                <a:srgbClr val="002060"/>
              </a:solidFill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-произвольно 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направлять свое внимание на эмоциональные ощущения, которые он испытывает;</a:t>
            </a:r>
            <a:endParaRPr lang="ru-RU" sz="2800" dirty="0">
              <a:solidFill>
                <a:srgbClr val="002060"/>
              </a:solidFill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-различать 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и сравнивать эмоциональные ощущения, определять их характер (приятно, неприятно, беспокойно, удивленно, страшно и т.п.);</a:t>
            </a:r>
            <a:endParaRPr lang="ru-RU" sz="2800" dirty="0">
              <a:solidFill>
                <a:srgbClr val="002060"/>
              </a:solidFill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-одновременно 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направлять свое внимание на мышечные ощущения и на экспрессивные движения, сопровождающие любые собственные эмоции и эмоции, которые испытывают окружающие;</a:t>
            </a:r>
            <a:endParaRPr lang="ru-RU" sz="2800" dirty="0">
              <a:solidFill>
                <a:srgbClr val="002060"/>
              </a:solidFill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-произвольно 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и подражательно “воспроизводить” или демонстрировать эмоции по заданному образцу</a:t>
            </a:r>
            <a:r>
              <a:rPr lang="ru-RU" sz="3200" dirty="0">
                <a:ea typeface="Times New Roman"/>
              </a:rPr>
              <a:t>.</a:t>
            </a:r>
            <a:endParaRPr lang="ru-RU" sz="2800" dirty="0">
              <a:ea typeface="Times New Roman"/>
            </a:endParaRPr>
          </a:p>
          <a:p>
            <a:pPr indent="457200" algn="just">
              <a:spcAft>
                <a:spcPts val="0"/>
              </a:spcAft>
            </a:pP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60" lvl="0" indent="-365760">
              <a:spcBef>
                <a:spcPct val="20000"/>
              </a:spcBef>
            </a:pPr>
            <a:r>
              <a:rPr lang="ru-RU" sz="4400" dirty="0" smtClean="0">
                <a:solidFill>
                  <a:srgbClr val="002060"/>
                </a:solidFill>
                <a:ea typeface="+mn-ea"/>
                <a:cs typeface="+mn-cs"/>
              </a:rPr>
              <a:t>Эмоциональная </a:t>
            </a:r>
            <a:r>
              <a:rPr lang="ru-RU" sz="4400" dirty="0">
                <a:solidFill>
                  <a:srgbClr val="002060"/>
                </a:solidFill>
                <a:ea typeface="+mn-ea"/>
                <a:cs typeface="+mn-cs"/>
              </a:rPr>
              <a:t>сфера</a:t>
            </a:r>
          </a:p>
        </p:txBody>
      </p:sp>
    </p:spTree>
    <p:extLst>
      <p:ext uri="{BB962C8B-B14F-4D97-AF65-F5344CB8AC3E}">
        <p14:creationId xmlns:p14="http://schemas.microsoft.com/office/powerpoint/2010/main" val="1573974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276872"/>
            <a:ext cx="7745505" cy="4309863"/>
          </a:xfrm>
        </p:spPr>
        <p:txBody>
          <a:bodyPr>
            <a:normAutofit fontScale="92500" lnSpcReduction="10000"/>
          </a:bodyPr>
          <a:lstStyle/>
          <a:p>
            <a:pPr lvl="0" indent="457200" algn="just">
              <a:buClr>
                <a:srgbClr val="727CA3"/>
              </a:buClr>
            </a:pPr>
            <a:r>
              <a:rPr lang="ru-RU" sz="2600" dirty="0">
                <a:solidFill>
                  <a:srgbClr val="002060"/>
                </a:solidFill>
                <a:ea typeface="Times New Roman"/>
              </a:rPr>
              <a:t>ребенку необходимо овладеть такими умениями как: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600" dirty="0" smtClean="0">
                <a:solidFill>
                  <a:srgbClr val="002060"/>
                </a:solidFill>
                <a:ea typeface="Times New Roman"/>
              </a:rPr>
              <a:t>-управлять</a:t>
            </a:r>
            <a:r>
              <a:rPr lang="ru-RU" sz="2600" dirty="0">
                <a:solidFill>
                  <a:srgbClr val="002060"/>
                </a:solidFill>
                <a:ea typeface="Times New Roman"/>
              </a:rPr>
              <a:t>, понимать и различать чужие эмоциональные состояния;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600" dirty="0" smtClean="0">
                <a:solidFill>
                  <a:srgbClr val="002060"/>
                </a:solidFill>
                <a:ea typeface="Times New Roman"/>
              </a:rPr>
              <a:t>-сопереживать </a:t>
            </a:r>
            <a:r>
              <a:rPr lang="ru-RU" sz="2600" dirty="0">
                <a:solidFill>
                  <a:srgbClr val="002060"/>
                </a:solidFill>
                <a:ea typeface="Times New Roman"/>
              </a:rPr>
              <a:t>(т.е. принимать позицию партнера по общению и полноценно проживать прочувствовать его эмоциональное состояние);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600" dirty="0" smtClean="0">
                <a:solidFill>
                  <a:srgbClr val="002060"/>
                </a:solidFill>
                <a:ea typeface="Times New Roman"/>
              </a:rPr>
              <a:t>-отвечать </a:t>
            </a:r>
            <a:r>
              <a:rPr lang="ru-RU" sz="2600" dirty="0">
                <a:solidFill>
                  <a:srgbClr val="002060"/>
                </a:solidFill>
                <a:ea typeface="Times New Roman"/>
              </a:rPr>
              <a:t>адекватными чувствами (т.е. в ответ на эмоциональное состояние товарища проявить такие чувства, которые принесут удовлетворение участникам общения).</a:t>
            </a:r>
          </a:p>
          <a:p>
            <a:pPr indent="457200" algn="just">
              <a:spcAft>
                <a:spcPts val="0"/>
              </a:spcAft>
            </a:pP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60" lvl="0" indent="-365760">
              <a:spcBef>
                <a:spcPct val="20000"/>
              </a:spcBef>
            </a:pPr>
            <a:r>
              <a:rPr lang="ru-RU" sz="4400" dirty="0" smtClean="0">
                <a:solidFill>
                  <a:srgbClr val="002060"/>
                </a:solidFill>
                <a:ea typeface="+mn-ea"/>
                <a:cs typeface="+mn-cs"/>
              </a:rPr>
              <a:t>Сфера общения</a:t>
            </a:r>
            <a:endParaRPr lang="ru-RU" sz="4400" dirty="0">
              <a:solidFill>
                <a:srgbClr val="00206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759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132856"/>
            <a:ext cx="7745505" cy="4453879"/>
          </a:xfrm>
        </p:spPr>
        <p:txBody>
          <a:bodyPr>
            <a:normAutofit fontScale="92500" lnSpcReduction="10000"/>
          </a:bodyPr>
          <a:lstStyle/>
          <a:p>
            <a:pPr lvl="0" indent="457200" algn="just">
              <a:buClr>
                <a:srgbClr val="727CA3"/>
              </a:buClr>
            </a:pPr>
            <a:r>
              <a:rPr lang="ru-RU" sz="2600" dirty="0">
                <a:solidFill>
                  <a:srgbClr val="002060"/>
                </a:solidFill>
                <a:ea typeface="Times New Roman"/>
              </a:rPr>
              <a:t>ребенку необходимо овладеть такими умениями как: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600" dirty="0" smtClean="0">
                <a:solidFill>
                  <a:srgbClr val="002060"/>
                </a:solidFill>
                <a:ea typeface="Times New Roman"/>
              </a:rPr>
              <a:t>-</a:t>
            </a:r>
            <a:r>
              <a:rPr lang="ru-RU" sz="2600" dirty="0">
                <a:solidFill>
                  <a:srgbClr val="002060"/>
                </a:solidFill>
                <a:ea typeface="Times New Roman"/>
              </a:rPr>
              <a:t>определять конкретные цели своих поступков;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600" dirty="0" smtClean="0">
                <a:solidFill>
                  <a:srgbClr val="002060"/>
                </a:solidFill>
                <a:ea typeface="Times New Roman"/>
              </a:rPr>
              <a:t>-искать </a:t>
            </a:r>
            <a:r>
              <a:rPr lang="ru-RU" sz="2600" dirty="0">
                <a:solidFill>
                  <a:srgbClr val="002060"/>
                </a:solidFill>
                <a:ea typeface="Times New Roman"/>
              </a:rPr>
              <a:t>и находить, выбирая из множества вариантов, средства достижения этих целей;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600" dirty="0" smtClean="0">
                <a:solidFill>
                  <a:srgbClr val="002060"/>
                </a:solidFill>
                <a:ea typeface="Times New Roman"/>
              </a:rPr>
              <a:t>-проверять </a:t>
            </a:r>
            <a:r>
              <a:rPr lang="ru-RU" sz="2600" dirty="0">
                <a:solidFill>
                  <a:srgbClr val="002060"/>
                </a:solidFill>
                <a:ea typeface="Times New Roman"/>
              </a:rPr>
              <a:t>эффективность выбранных путей: действиями, ошибаясь и исправляя ошибки, опытом чувств, опытом прошлых аналогичных ситуаций;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600" dirty="0" smtClean="0">
                <a:solidFill>
                  <a:srgbClr val="002060"/>
                </a:solidFill>
                <a:ea typeface="Times New Roman"/>
              </a:rPr>
              <a:t>-предвидеть </a:t>
            </a:r>
            <a:r>
              <a:rPr lang="ru-RU" sz="2600" dirty="0">
                <a:solidFill>
                  <a:srgbClr val="002060"/>
                </a:solidFill>
                <a:ea typeface="Times New Roman"/>
              </a:rPr>
              <a:t>конечный результат своих действий и поступков;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600" dirty="0" smtClean="0">
                <a:solidFill>
                  <a:srgbClr val="002060"/>
                </a:solidFill>
                <a:ea typeface="Times New Roman"/>
              </a:rPr>
              <a:t>-брать </a:t>
            </a:r>
            <a:r>
              <a:rPr lang="ru-RU" sz="2600" dirty="0">
                <a:solidFill>
                  <a:srgbClr val="002060"/>
                </a:solidFill>
                <a:ea typeface="Times New Roman"/>
              </a:rPr>
              <a:t>на себя ответственность.</a:t>
            </a:r>
          </a:p>
          <a:p>
            <a:pPr indent="457200" algn="just">
              <a:spcAft>
                <a:spcPts val="0"/>
              </a:spcAft>
            </a:pP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756263" cy="1054250"/>
          </a:xfrm>
        </p:spPr>
        <p:txBody>
          <a:bodyPr/>
          <a:lstStyle/>
          <a:p>
            <a:pPr marL="365760" lvl="0" indent="-365760">
              <a:spcBef>
                <a:spcPct val="20000"/>
              </a:spcBef>
            </a:pPr>
            <a:r>
              <a:rPr lang="ru-RU" sz="4400" dirty="0" smtClean="0">
                <a:solidFill>
                  <a:srgbClr val="002060"/>
                </a:solidFill>
                <a:ea typeface="+mn-ea"/>
                <a:cs typeface="+mn-cs"/>
              </a:rPr>
              <a:t>Сфера поведения</a:t>
            </a:r>
            <a:endParaRPr lang="ru-RU" sz="4400" dirty="0">
              <a:solidFill>
                <a:srgbClr val="00206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0668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490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Твердый переплет</vt:lpstr>
      <vt:lpstr> Основы развития саморегуляции ребенка</vt:lpstr>
      <vt:lpstr>Саморегуляция -</vt:lpstr>
      <vt:lpstr>Общие закономерности саморегуляции зависят от:</vt:lpstr>
      <vt:lpstr>Презентация PowerPoint</vt:lpstr>
      <vt:lpstr>Ребенок должен овладеть умениями саморегуляции в следующих сферах:</vt:lpstr>
      <vt:lpstr>Двигательная сфера</vt:lpstr>
      <vt:lpstr>Эмоциональная сфера</vt:lpstr>
      <vt:lpstr>Сфера общения</vt:lpstr>
      <vt:lpstr>Сфера поведения</vt:lpstr>
      <vt:lpstr>Блоки упражнений направленные, на развитие саморегуляции ребенка: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Основы развития саморегуляции ребенка</dc:title>
  <dc:creator>Admin</dc:creator>
  <cp:lastModifiedBy>Admin</cp:lastModifiedBy>
  <cp:revision>16</cp:revision>
  <dcterms:created xsi:type="dcterms:W3CDTF">2014-11-17T05:02:33Z</dcterms:created>
  <dcterms:modified xsi:type="dcterms:W3CDTF">2014-11-17T06:43:29Z</dcterms:modified>
</cp:coreProperties>
</file>