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tags/tag2.xml" ContentType="application/vnd.openxmlformats-officedocument.presentationml.tags+xml"/>
  <Override PartName="/ppt/tags/tag3.xml" ContentType="application/vnd.openxmlformats-officedocument.presentationml.tags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ags/tag9.xml" ContentType="application/vnd.openxmlformats-officedocument.presentationml.tag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1" r:id="rId5"/>
    <p:sldId id="262" r:id="rId6"/>
    <p:sldId id="264" r:id="rId7"/>
    <p:sldId id="269" r:id="rId8"/>
    <p:sldId id="270" r:id="rId9"/>
    <p:sldId id="272" r:id="rId10"/>
    <p:sldId id="267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</p:showPr>
  <p:clrMru>
    <a:srgbClr val="FF99FF"/>
    <a:srgbClr val="FF33CC"/>
    <a:srgbClr val="0000CC"/>
    <a:srgbClr val="0000FF"/>
    <a:srgbClr val="9966FF"/>
    <a:srgbClr val="66FFFF"/>
    <a:srgbClr val="000099"/>
    <a:srgbClr val="3333FF"/>
    <a:srgbClr val="0066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51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81BC26-A13A-4F16-83E9-64BD7FA1456E}" type="datetimeFigureOut">
              <a:rPr lang="ru-RU" smtClean="0"/>
              <a:pPr/>
              <a:t>13.05.2015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DA9776-452C-435B-97B7-2BEEAB94BA5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Tm="11594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81BC26-A13A-4F16-83E9-64BD7FA1456E}" type="datetimeFigureOut">
              <a:rPr lang="ru-RU" smtClean="0"/>
              <a:pPr/>
              <a:t>13.05.2015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DA9776-452C-435B-97B7-2BEEAB94BA5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Tm="11594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72049" y="366713"/>
            <a:ext cx="1543051" cy="780097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2" y="366713"/>
            <a:ext cx="4476751" cy="78009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81BC26-A13A-4F16-83E9-64BD7FA1456E}" type="datetimeFigureOut">
              <a:rPr lang="ru-RU" smtClean="0"/>
              <a:pPr/>
              <a:t>13.05.2015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DA9776-452C-435B-97B7-2BEEAB94BA5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Tm="11594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81BC26-A13A-4F16-83E9-64BD7FA1456E}" type="datetimeFigureOut">
              <a:rPr lang="ru-RU" smtClean="0"/>
              <a:pPr/>
              <a:t>13.05.2015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DA9776-452C-435B-97B7-2BEEAB94BA5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Tm="11594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5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81BC26-A13A-4F16-83E9-64BD7FA1456E}" type="datetimeFigureOut">
              <a:rPr lang="ru-RU" smtClean="0"/>
              <a:pPr/>
              <a:t>13.05.2015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DA9776-452C-435B-97B7-2BEEAB94BA5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Tm="11594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42902" y="2133601"/>
            <a:ext cx="3009900" cy="60340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505202" y="2133601"/>
            <a:ext cx="3009900" cy="60340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81BC26-A13A-4F16-83E9-64BD7FA1456E}" type="datetimeFigureOut">
              <a:rPr lang="ru-RU" smtClean="0"/>
              <a:pPr/>
              <a:t>13.05.2015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DA9776-452C-435B-97B7-2BEEAB94BA5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Tm="11594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2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2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81BC26-A13A-4F16-83E9-64BD7FA1456E}" type="datetimeFigureOut">
              <a:rPr lang="ru-RU" smtClean="0"/>
              <a:pPr/>
              <a:t>13.05.2015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DA9776-452C-435B-97B7-2BEEAB94BA5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Tm="11594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81BC26-A13A-4F16-83E9-64BD7FA1456E}" type="datetimeFigureOut">
              <a:rPr lang="ru-RU" smtClean="0"/>
              <a:pPr/>
              <a:t>13.05.2015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DA9776-452C-435B-97B7-2BEEAB94BA5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Tm="11594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81BC26-A13A-4F16-83E9-64BD7FA1456E}" type="datetimeFigureOut">
              <a:rPr lang="ru-RU" smtClean="0"/>
              <a:pPr/>
              <a:t>13.05.2015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DA9776-452C-435B-97B7-2BEEAB94BA5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Tm="11594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2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1" y="273052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81BC26-A13A-4F16-83E9-64BD7FA1456E}" type="datetimeFigureOut">
              <a:rPr lang="ru-RU" smtClean="0"/>
              <a:pPr/>
              <a:t>13.05.2015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DA9776-452C-435B-97B7-2BEEAB94BA5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Tm="11594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81BC26-A13A-4F16-83E9-64BD7FA1456E}" type="datetimeFigureOut">
              <a:rPr lang="ru-RU" smtClean="0"/>
              <a:pPr/>
              <a:t>13.05.2015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DA9776-452C-435B-97B7-2BEEAB94BA5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Tm="11594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81BC26-A13A-4F16-83E9-64BD7FA1456E}" type="datetimeFigureOut">
              <a:rPr lang="ru-RU" smtClean="0"/>
              <a:pPr/>
              <a:t>13.05.2015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DA9776-452C-435B-97B7-2BEEAB94BA5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 advTm="11594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slideLayout" Target="../slideLayouts/slideLayout9.xml"/><Relationship Id="rId1" Type="http://schemas.openxmlformats.org/officeDocument/2006/relationships/tags" Target="../tags/tag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5.xml"/><Relationship Id="rId1" Type="http://schemas.openxmlformats.org/officeDocument/2006/relationships/tags" Target="../tags/tag1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5.xml"/><Relationship Id="rId1" Type="http://schemas.openxmlformats.org/officeDocument/2006/relationships/tags" Target="../tags/tag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slideLayout" Target="../slideLayouts/slideLayout5.xml"/><Relationship Id="rId1" Type="http://schemas.openxmlformats.org/officeDocument/2006/relationships/tags" Target="../tags/tag3.xml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5.xml"/><Relationship Id="rId1" Type="http://schemas.openxmlformats.org/officeDocument/2006/relationships/tags" Target="../tags/tag4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5.xml"/><Relationship Id="rId1" Type="http://schemas.openxmlformats.org/officeDocument/2006/relationships/tags" Target="../tags/tag5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slideLayout" Target="../slideLayouts/slideLayout5.xml"/><Relationship Id="rId1" Type="http://schemas.openxmlformats.org/officeDocument/2006/relationships/tags" Target="../tags/tag6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5.xml"/><Relationship Id="rId1" Type="http://schemas.openxmlformats.org/officeDocument/2006/relationships/tags" Target="../tags/tag7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slideLayout" Target="../slideLayouts/slideLayout5.xml"/><Relationship Id="rId1" Type="http://schemas.openxmlformats.org/officeDocument/2006/relationships/tags" Target="../tags/tag8.xml"/><Relationship Id="rId4" Type="http://schemas.openxmlformats.org/officeDocument/2006/relationships/image" Target="../media/image2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D:\Documents and Settings\Мама\Рабочий стол\папка для презентации\фон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-48"/>
            <a:ext cx="9144000" cy="6858048"/>
          </a:xfrm>
          <a:prstGeom prst="rect">
            <a:avLst/>
          </a:prstGeom>
          <a:noFill/>
        </p:spPr>
      </p:pic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57252" y="71415"/>
            <a:ext cx="7772400" cy="2428891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oper Rus" pitchFamily="34" charset="0"/>
              </a:rPr>
              <a:t>СОТРУДНИЧЕСТВО  МБОУ ДОД «детская школа </a:t>
            </a:r>
            <a:r>
              <a:rPr lang="ru-RU" sz="3200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oper Rus" pitchFamily="34" charset="0"/>
              </a:rPr>
              <a:t>искуств</a:t>
            </a:r>
            <a:r>
              <a:rPr lang="ru-RU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oper Rus" pitchFamily="34" charset="0"/>
              </a:rPr>
              <a:t> №4»   и</a:t>
            </a:r>
            <a:br>
              <a:rPr lang="ru-RU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oper Rus" pitchFamily="34" charset="0"/>
              </a:rPr>
            </a:br>
            <a:r>
              <a:rPr lang="ru-RU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oper Rus" pitchFamily="34" charset="0"/>
              </a:rPr>
              <a:t> МБДОУ « Детский сад № 69»</a:t>
            </a:r>
            <a:endParaRPr lang="ru-RU" sz="3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oper Rus" pitchFamily="34" charset="0"/>
            </a:endParaRPr>
          </a:p>
        </p:txBody>
      </p:sp>
      <p:sp>
        <p:nvSpPr>
          <p:cNvPr id="10" name="Подзаголовок 9"/>
          <p:cNvSpPr>
            <a:spLocks noGrp="1"/>
          </p:cNvSpPr>
          <p:nvPr>
            <p:ph type="subTitle" idx="1"/>
          </p:nvPr>
        </p:nvSpPr>
        <p:spPr>
          <a:xfrm>
            <a:off x="571472" y="2143116"/>
            <a:ext cx="7858180" cy="3786214"/>
          </a:xfrm>
        </p:spPr>
        <p:txBody>
          <a:bodyPr>
            <a:noAutofit/>
          </a:bodyPr>
          <a:lstStyle/>
          <a:p>
            <a:r>
              <a:rPr lang="ru-RU" sz="4000" b="1" i="1" dirty="0" smtClean="0">
                <a:solidFill>
                  <a:srgbClr val="0000FF"/>
                </a:solidFill>
                <a:latin typeface="Minion Cyrillic" pitchFamily="2" charset="0"/>
              </a:rPr>
              <a:t>Концерт</a:t>
            </a:r>
          </a:p>
          <a:p>
            <a:r>
              <a:rPr lang="ru-RU" sz="4000" b="1" i="1" dirty="0" smtClean="0">
                <a:solidFill>
                  <a:srgbClr val="0000FF"/>
                </a:solidFill>
                <a:latin typeface="Minion Cyrillic" pitchFamily="2" charset="0"/>
              </a:rPr>
              <a:t>воспитанников МБОУ </a:t>
            </a:r>
            <a:r>
              <a:rPr lang="en-US" sz="4000" b="1" i="1" dirty="0" smtClean="0">
                <a:solidFill>
                  <a:srgbClr val="0000FF"/>
                </a:solidFill>
                <a:latin typeface="Minion Cyrillic" pitchFamily="2" charset="0"/>
              </a:rPr>
              <a:t> </a:t>
            </a:r>
            <a:r>
              <a:rPr lang="ru-RU" sz="4000" b="1" i="1" dirty="0" smtClean="0">
                <a:solidFill>
                  <a:srgbClr val="0000FF"/>
                </a:solidFill>
                <a:latin typeface="Minion Cyrillic" pitchFamily="2" charset="0"/>
              </a:rPr>
              <a:t>ДОД детской школы </a:t>
            </a:r>
            <a:r>
              <a:rPr lang="ru-RU" sz="4000" b="1" i="1" dirty="0" err="1" smtClean="0">
                <a:solidFill>
                  <a:srgbClr val="0000FF"/>
                </a:solidFill>
                <a:latin typeface="Minion Cyrillic" pitchFamily="2" charset="0"/>
              </a:rPr>
              <a:t>искуств</a:t>
            </a:r>
            <a:r>
              <a:rPr lang="ru-RU" sz="4000" b="1" i="1" dirty="0" smtClean="0">
                <a:solidFill>
                  <a:srgbClr val="0000FF"/>
                </a:solidFill>
                <a:latin typeface="Minion Cyrillic" pitchFamily="2" charset="0"/>
              </a:rPr>
              <a:t> № 4 </a:t>
            </a:r>
          </a:p>
          <a:p>
            <a:r>
              <a:rPr lang="ru-RU" sz="4000" b="1" i="1" dirty="0" smtClean="0">
                <a:solidFill>
                  <a:srgbClr val="0000FF"/>
                </a:solidFill>
                <a:latin typeface="Minion Cyrillic" pitchFamily="2" charset="0"/>
              </a:rPr>
              <a:t>в «Детском саду № 69»</a:t>
            </a:r>
            <a:endParaRPr lang="ru-RU" sz="4000" b="1" i="1" dirty="0">
              <a:solidFill>
                <a:srgbClr val="0000FF"/>
              </a:solidFill>
              <a:latin typeface="Minion Cyrillic" pitchFamily="2" charset="0"/>
            </a:endParaRPr>
          </a:p>
        </p:txBody>
      </p:sp>
    </p:spTree>
  </p:cSld>
  <p:clrMapOvr>
    <a:masterClrMapping/>
  </p:clrMapOvr>
  <p:transition spd="med" advTm="11594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20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20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D:\Documents and Settings\Мама\Рабочий стол\папка для презентации\фон2.jpg"/>
          <p:cNvPicPr>
            <a:picLocks noChangeAspect="1" noChangeArrowheads="1"/>
          </p:cNvPicPr>
          <p:nvPr/>
        </p:nvPicPr>
        <p:blipFill>
          <a:blip r:embed="rId3" cstate="screen">
            <a:lum bright="10000"/>
          </a:blip>
          <a:srcRect/>
          <a:stretch>
            <a:fillRect/>
          </a:stretch>
        </p:blipFill>
        <p:spPr bwMode="auto">
          <a:xfrm>
            <a:off x="-32" y="0"/>
            <a:ext cx="9144032" cy="685802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9" name="Текст 8"/>
          <p:cNvSpPr>
            <a:spLocks noGrp="1"/>
          </p:cNvSpPr>
          <p:nvPr>
            <p:ph type="body" sz="half" idx="2"/>
          </p:nvPr>
        </p:nvSpPr>
        <p:spPr>
          <a:xfrm>
            <a:off x="357158" y="500042"/>
            <a:ext cx="8358246" cy="6143668"/>
          </a:xfrm>
        </p:spPr>
        <p:txBody>
          <a:bodyPr>
            <a:normAutofit/>
          </a:bodyPr>
          <a:lstStyle/>
          <a:p>
            <a:pPr algn="ctr"/>
            <a:r>
              <a:rPr lang="ru-RU" sz="3200" b="1" i="1" dirty="0" smtClean="0">
                <a:solidFill>
                  <a:srgbClr val="0000FF"/>
                </a:solidFill>
                <a:latin typeface="Minion Cyrillic" pitchFamily="2" charset="0"/>
              </a:rPr>
              <a:t>МЫ ХОТИМ, ЧТОБЫ НАШИ ДЕТИ, </a:t>
            </a:r>
            <a:endParaRPr lang="en-US" sz="3200" b="1" i="1" dirty="0" smtClean="0">
              <a:solidFill>
                <a:srgbClr val="0000FF"/>
              </a:solidFill>
              <a:latin typeface="Minion Cyrillic" pitchFamily="2" charset="0"/>
            </a:endParaRPr>
          </a:p>
          <a:p>
            <a:pPr algn="ctr"/>
            <a:r>
              <a:rPr lang="ru-RU" sz="3200" b="1" i="1" dirty="0" smtClean="0">
                <a:solidFill>
                  <a:srgbClr val="0000FF"/>
                </a:solidFill>
                <a:latin typeface="Minion Cyrillic" pitchFamily="2" charset="0"/>
              </a:rPr>
              <a:t>ЗАКОНЧИВ ДОУ, ПОШЛИ В ШКОЛУ, </a:t>
            </a:r>
            <a:endParaRPr lang="en-US" sz="3200" b="1" i="1" dirty="0" smtClean="0">
              <a:solidFill>
                <a:srgbClr val="0000FF"/>
              </a:solidFill>
              <a:latin typeface="Minion Cyrillic" pitchFamily="2" charset="0"/>
            </a:endParaRPr>
          </a:p>
          <a:p>
            <a:pPr algn="ctr"/>
            <a:r>
              <a:rPr lang="ru-RU" sz="3200" b="1" i="1" dirty="0" smtClean="0">
                <a:solidFill>
                  <a:srgbClr val="0000FF"/>
                </a:solidFill>
                <a:latin typeface="Minion Cyrillic" pitchFamily="2" charset="0"/>
              </a:rPr>
              <a:t>УВЕРЕННЫЕ В СВОИХ СИЛАХ, </a:t>
            </a:r>
            <a:endParaRPr lang="en-US" sz="3200" b="1" i="1" dirty="0" smtClean="0">
              <a:solidFill>
                <a:srgbClr val="0000FF"/>
              </a:solidFill>
              <a:latin typeface="Minion Cyrillic" pitchFamily="2" charset="0"/>
            </a:endParaRPr>
          </a:p>
          <a:p>
            <a:pPr algn="ctr"/>
            <a:r>
              <a:rPr lang="ru-RU" sz="3200" b="1" i="1" dirty="0" smtClean="0">
                <a:solidFill>
                  <a:srgbClr val="0000FF"/>
                </a:solidFill>
                <a:latin typeface="Minion Cyrillic" pitchFamily="2" charset="0"/>
              </a:rPr>
              <a:t>МУЗЫКАЛЬНО РАЗВИТЫЕ, ТВОРЧЕСКИЕ,</a:t>
            </a:r>
            <a:endParaRPr lang="en-US" sz="3200" b="1" i="1" dirty="0" smtClean="0">
              <a:solidFill>
                <a:srgbClr val="0000FF"/>
              </a:solidFill>
              <a:latin typeface="Minion Cyrillic" pitchFamily="2" charset="0"/>
            </a:endParaRPr>
          </a:p>
          <a:p>
            <a:pPr algn="ctr"/>
            <a:r>
              <a:rPr lang="ru-RU" sz="3200" b="1" i="1" dirty="0" smtClean="0">
                <a:solidFill>
                  <a:srgbClr val="0000FF"/>
                </a:solidFill>
                <a:latin typeface="Minion Cyrillic" pitchFamily="2" charset="0"/>
              </a:rPr>
              <a:t> ЧТОБЫ  С  МУЗЫКОЙ  ОНИ  НЕ РАССТАВАЛИСЬ</a:t>
            </a:r>
            <a:endParaRPr lang="en-US" sz="3200" b="1" i="1" dirty="0" smtClean="0">
              <a:solidFill>
                <a:srgbClr val="0000FF"/>
              </a:solidFill>
              <a:latin typeface="Minion Cyrillic" pitchFamily="2" charset="0"/>
            </a:endParaRPr>
          </a:p>
          <a:p>
            <a:pPr algn="ctr"/>
            <a:r>
              <a:rPr lang="ru-RU" sz="3200" b="1" i="1" dirty="0" smtClean="0">
                <a:solidFill>
                  <a:srgbClr val="0000FF"/>
                </a:solidFill>
                <a:latin typeface="Minion Cyrillic" pitchFamily="2" charset="0"/>
              </a:rPr>
              <a:t> НА ПРОТЯЖЕНИИ  ВСЕЙ  СВОЕЙ ЖИЗНИ, </a:t>
            </a:r>
            <a:endParaRPr lang="en-US" sz="3200" b="1" i="1" dirty="0" smtClean="0">
              <a:solidFill>
                <a:srgbClr val="0000FF"/>
              </a:solidFill>
              <a:latin typeface="Minion Cyrillic" pitchFamily="2" charset="0"/>
            </a:endParaRPr>
          </a:p>
          <a:p>
            <a:pPr algn="ctr"/>
            <a:r>
              <a:rPr lang="ru-RU" sz="3200" b="1" i="1" dirty="0" smtClean="0">
                <a:solidFill>
                  <a:srgbClr val="0000FF"/>
                </a:solidFill>
                <a:latin typeface="Minion Cyrillic" pitchFamily="2" charset="0"/>
              </a:rPr>
              <a:t>А  НЕКОТОРЫЕ  СДЕЛАЛИ  ЕЕ  СВОЕЙ ПРОФЕССИЕЙ</a:t>
            </a:r>
            <a:endParaRPr lang="ru-RU" sz="3200" b="1" i="1" dirty="0">
              <a:solidFill>
                <a:srgbClr val="0000FF"/>
              </a:solidFill>
              <a:latin typeface="Minion Cyrillic" pitchFamily="2" charset="0"/>
            </a:endParaRPr>
          </a:p>
        </p:txBody>
      </p:sp>
    </p:spTree>
    <p:custDataLst>
      <p:tags r:id="rId1"/>
    </p:custDataLst>
  </p:cSld>
  <p:clrMapOvr>
    <a:masterClrMapping/>
  </p:clrMapOvr>
  <p:transition spd="med" advTm="11594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0"/>
                            </p:stCondLst>
                            <p:childTnLst>
                              <p:par>
                                <p:cTn id="10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0"/>
                            </p:stCondLst>
                            <p:childTnLst>
                              <p:par>
                                <p:cTn id="15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0"/>
                            </p:stCondLst>
                            <p:childTnLst>
                              <p:par>
                                <p:cTn id="20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0"/>
                            </p:stCondLst>
                            <p:childTnLst>
                              <p:par>
                                <p:cTn id="25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0" fill="hold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0" fill="hold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0"/>
                            </p:stCondLst>
                            <p:childTnLst>
                              <p:par>
                                <p:cTn id="30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0" fill="hold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0" fill="hold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0"/>
                            </p:stCondLst>
                            <p:childTnLst>
                              <p:par>
                                <p:cTn id="35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0" fill="hold"/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0" fill="hold"/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uiExpand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D:\Documents and Settings\Мама\Рабочий стол\папка для презентации\фон1.jpg"/>
          <p:cNvPicPr>
            <a:picLocks noChangeAspect="1" noChangeArrowheads="1"/>
          </p:cNvPicPr>
          <p:nvPr/>
        </p:nvPicPr>
        <p:blipFill>
          <a:blip r:embed="rId3" cstate="screen">
            <a:lum bright="20000"/>
          </a:blip>
          <a:srcRect/>
          <a:stretch>
            <a:fillRect/>
          </a:stretch>
        </p:blipFill>
        <p:spPr bwMode="auto">
          <a:xfrm>
            <a:off x="71406" y="0"/>
            <a:ext cx="9072594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0" y="1"/>
            <a:ext cx="9144000" cy="2643182"/>
          </a:xfrm>
        </p:spPr>
        <p:txBody>
          <a:bodyPr>
            <a:noAutofit/>
          </a:bodyPr>
          <a:lstStyle/>
          <a:p>
            <a:pPr algn="ctr">
              <a:spcBef>
                <a:spcPts val="0"/>
              </a:spcBef>
            </a:pPr>
            <a:r>
              <a:rPr lang="ru-RU" i="1" u="sng" dirty="0" smtClean="0">
                <a:solidFill>
                  <a:srgbClr val="0000CC"/>
                </a:solidFill>
                <a:latin typeface="Minion Cyrillic" pitchFamily="2" charset="0"/>
              </a:rPr>
              <a:t>В марте месяце в нашем детском саду  был организован </a:t>
            </a:r>
          </a:p>
          <a:p>
            <a:pPr algn="ctr">
              <a:spcBef>
                <a:spcPts val="0"/>
              </a:spcBef>
            </a:pPr>
            <a:r>
              <a:rPr lang="ru-RU" i="1" u="sng" dirty="0" smtClean="0">
                <a:solidFill>
                  <a:srgbClr val="0000CC"/>
                </a:solidFill>
                <a:latin typeface="Minion Cyrillic" pitchFamily="2" charset="0"/>
              </a:rPr>
              <a:t>концерт   воспитанников  МБОУ ДОД  </a:t>
            </a:r>
          </a:p>
          <a:p>
            <a:pPr algn="ctr">
              <a:spcBef>
                <a:spcPts val="0"/>
              </a:spcBef>
            </a:pPr>
            <a:r>
              <a:rPr lang="ru-RU" i="1" u="sng" dirty="0" smtClean="0">
                <a:solidFill>
                  <a:srgbClr val="0000CC"/>
                </a:solidFill>
                <a:latin typeface="Minion Cyrillic" pitchFamily="2" charset="0"/>
              </a:rPr>
              <a:t>детской школой искусств  № 4  г.Воронеж </a:t>
            </a:r>
          </a:p>
          <a:p>
            <a:pPr algn="ctr">
              <a:spcBef>
                <a:spcPts val="0"/>
              </a:spcBef>
            </a:pPr>
            <a:r>
              <a:rPr lang="ru-RU" i="1" u="sng" dirty="0" smtClean="0">
                <a:solidFill>
                  <a:srgbClr val="0000CC"/>
                </a:solidFill>
                <a:latin typeface="Minion Cyrillic" pitchFamily="2" charset="0"/>
              </a:rPr>
              <a:t>Зрители горячо поддерживают артистов и внимательно слушают выступления  юных музыкантов</a:t>
            </a:r>
          </a:p>
          <a:p>
            <a:pPr algn="ctr"/>
            <a:endParaRPr lang="ru-RU" dirty="0">
              <a:solidFill>
                <a:srgbClr val="0000CC"/>
              </a:solidFill>
              <a:latin typeface="Minion Cyrillic" pitchFamily="2" charset="0"/>
            </a:endParaRPr>
          </a:p>
        </p:txBody>
      </p:sp>
      <p:pic>
        <p:nvPicPr>
          <p:cNvPr id="15" name="Содержимое 14" descr="_MG_4020.JPG"/>
          <p:cNvPicPr>
            <a:picLocks noGrp="1" noChangeAspect="1"/>
          </p:cNvPicPr>
          <p:nvPr>
            <p:ph sz="half" idx="2"/>
          </p:nvPr>
        </p:nvPicPr>
        <p:blipFill>
          <a:blip r:embed="rId4" cstate="screen">
            <a:lum bright="10000" contrast="10000"/>
          </a:blip>
          <a:srcRect/>
          <a:stretch>
            <a:fillRect/>
          </a:stretch>
        </p:blipFill>
        <p:spPr>
          <a:xfrm>
            <a:off x="1571604" y="2333559"/>
            <a:ext cx="5996487" cy="4381589"/>
          </a:xfr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</p:spTree>
    <p:custDataLst>
      <p:tags r:id="rId1"/>
    </p:custDataLst>
  </p:cSld>
  <p:clrMapOvr>
    <a:masterClrMapping/>
  </p:clrMapOvr>
  <p:transition spd="med" advTm="11594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3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3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3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000"/>
                            </p:stCondLst>
                            <p:childTnLst>
                              <p:par>
                                <p:cTn id="18" presetID="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D:\Documents and Settings\Мама\Рабочий стол\папка для презентации\фон1.jpg"/>
          <p:cNvPicPr>
            <a:picLocks noChangeAspect="1" noChangeArrowheads="1"/>
          </p:cNvPicPr>
          <p:nvPr/>
        </p:nvPicPr>
        <p:blipFill>
          <a:blip r:embed="rId3" cstate="screen">
            <a:lum bright="20000"/>
          </a:blip>
          <a:srcRect/>
          <a:stretch>
            <a:fillRect/>
          </a:stretch>
        </p:blipFill>
        <p:spPr bwMode="auto">
          <a:xfrm>
            <a:off x="0" y="71414"/>
            <a:ext cx="9144032" cy="678658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42910" y="71414"/>
            <a:ext cx="8072494" cy="1571636"/>
          </a:xfrm>
        </p:spPr>
        <p:txBody>
          <a:bodyPr>
            <a:noAutofit/>
          </a:bodyPr>
          <a:lstStyle/>
          <a:p>
            <a:pPr algn="ctr"/>
            <a:r>
              <a:rPr lang="ru-RU" sz="2800" i="1" u="sng" dirty="0" smtClean="0">
                <a:solidFill>
                  <a:srgbClr val="0000CC"/>
                </a:solidFill>
                <a:latin typeface="Minion Cyrillic" pitchFamily="2" charset="0"/>
              </a:rPr>
              <a:t>С особой гордостью мы встречаем учащихся ДШИ –бывших воспитанников ДОУ.</a:t>
            </a:r>
          </a:p>
          <a:p>
            <a:pPr algn="ctr"/>
            <a:r>
              <a:rPr lang="ru-RU" sz="2800" i="1" u="sng" dirty="0" smtClean="0">
                <a:solidFill>
                  <a:srgbClr val="0000CC"/>
                </a:solidFill>
                <a:latin typeface="Minion Cyrillic" pitchFamily="2" charset="0"/>
              </a:rPr>
              <a:t>Выступает  </a:t>
            </a:r>
            <a:r>
              <a:rPr lang="ru-RU" sz="2800" i="1" u="sng" dirty="0" err="1" smtClean="0">
                <a:solidFill>
                  <a:srgbClr val="0000CC"/>
                </a:solidFill>
                <a:latin typeface="Minion Cyrillic" pitchFamily="2" charset="0"/>
              </a:rPr>
              <a:t>Шеменёва</a:t>
            </a:r>
            <a:r>
              <a:rPr lang="ru-RU" sz="2800" i="1" u="sng" dirty="0" smtClean="0">
                <a:solidFill>
                  <a:srgbClr val="0000CC"/>
                </a:solidFill>
                <a:latin typeface="Minion Cyrillic" pitchFamily="2" charset="0"/>
              </a:rPr>
              <a:t> Вероника</a:t>
            </a:r>
            <a:endParaRPr lang="ru-RU" sz="2800" i="1" u="sng" dirty="0">
              <a:solidFill>
                <a:srgbClr val="0000CC"/>
              </a:solidFill>
              <a:latin typeface="Minion Cyrillic" pitchFamily="2" charset="0"/>
            </a:endParaRPr>
          </a:p>
        </p:txBody>
      </p:sp>
      <p:pic>
        <p:nvPicPr>
          <p:cNvPr id="17" name="Содержимое 16" descr="_MG_4052.JPG"/>
          <p:cNvPicPr>
            <a:picLocks noGrp="1" noChangeAspect="1"/>
          </p:cNvPicPr>
          <p:nvPr>
            <p:ph sz="quarter" idx="4"/>
          </p:nvPr>
        </p:nvPicPr>
        <p:blipFill>
          <a:blip r:embed="rId4" cstate="screen">
            <a:lum bright="10000" contrast="10000"/>
          </a:blip>
          <a:srcRect/>
          <a:stretch>
            <a:fillRect/>
          </a:stretch>
        </p:blipFill>
        <p:spPr>
          <a:xfrm rot="5400000">
            <a:off x="-566074" y="2709124"/>
            <a:ext cx="4418198" cy="257180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  <a:reflection blurRad="12700" stA="38000" endPos="28000" dist="5000" dir="5400000" sy="-100000" algn="bl" rotWithShape="0"/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  <p:pic>
        <p:nvPicPr>
          <p:cNvPr id="18" name="Рисунок 17" descr="_MG_4044.JPG"/>
          <p:cNvPicPr>
            <a:picLocks noChangeAspect="1"/>
          </p:cNvPicPr>
          <p:nvPr/>
        </p:nvPicPr>
        <p:blipFill>
          <a:blip r:embed="rId5" cstate="screen">
            <a:lum bright="10000" contrast="10000"/>
          </a:blip>
          <a:srcRect/>
          <a:stretch>
            <a:fillRect/>
          </a:stretch>
        </p:blipFill>
        <p:spPr>
          <a:xfrm>
            <a:off x="3357554" y="2285992"/>
            <a:ext cx="5429288" cy="3696866"/>
          </a:xfrm>
          <a:prstGeom prst="rec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</p:spTree>
    <p:custDataLst>
      <p:tags r:id="rId1"/>
    </p:custDataLst>
  </p:cSld>
  <p:clrMapOvr>
    <a:masterClrMapping/>
  </p:clrMapOvr>
  <p:transition spd="med" advTm="11594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3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3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3000"/>
                            </p:stCondLst>
                            <p:childTnLst>
                              <p:par>
                                <p:cTn id="1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3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3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D:\Documents and Settings\Мама\Рабочий стол\папка для презентации\фон1.jpg"/>
          <p:cNvPicPr>
            <a:picLocks noChangeAspect="1" noChangeArrowheads="1"/>
          </p:cNvPicPr>
          <p:nvPr/>
        </p:nvPicPr>
        <p:blipFill>
          <a:blip r:embed="rId3" cstate="screen">
            <a:lum bright="20000"/>
          </a:blip>
          <a:srcRect/>
          <a:stretch>
            <a:fillRect/>
          </a:stretch>
        </p:blipFill>
        <p:spPr bwMode="auto">
          <a:xfrm>
            <a:off x="-59432" y="0"/>
            <a:ext cx="9203464" cy="685797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00034" y="571480"/>
            <a:ext cx="8472516" cy="1071570"/>
          </a:xfrm>
        </p:spPr>
        <p:txBody>
          <a:bodyPr>
            <a:noAutofit/>
          </a:bodyPr>
          <a:lstStyle/>
          <a:p>
            <a:pPr algn="ctr"/>
            <a:r>
              <a:rPr lang="ru-RU" u="sng" dirty="0" smtClean="0">
                <a:solidFill>
                  <a:srgbClr val="0000CC"/>
                </a:solidFill>
                <a:latin typeface="Minion Cyrillic" pitchFamily="2" charset="0"/>
              </a:rPr>
              <a:t>Наши  дети  имели  возможность познакомиться  с музыкальными инструментами  и их  живым звучанием , а их родители  - выбрать  преподавателя, которому    хотелось бы доверить своего ребенка</a:t>
            </a:r>
            <a:endParaRPr lang="ru-RU" u="sng" dirty="0">
              <a:solidFill>
                <a:srgbClr val="0000CC"/>
              </a:solidFill>
              <a:latin typeface="Minion Cyrillic" pitchFamily="2" charset="0"/>
            </a:endParaRPr>
          </a:p>
        </p:txBody>
      </p:sp>
      <p:pic>
        <p:nvPicPr>
          <p:cNvPr id="16" name="Рисунок 15" descr="_MG_4012.JPG"/>
          <p:cNvPicPr>
            <a:picLocks noChangeAspect="1"/>
          </p:cNvPicPr>
          <p:nvPr/>
        </p:nvPicPr>
        <p:blipFill>
          <a:blip r:embed="rId4" cstate="screen">
            <a:lum bright="10000" contrast="10000"/>
          </a:blip>
          <a:srcRect/>
          <a:stretch>
            <a:fillRect/>
          </a:stretch>
        </p:blipFill>
        <p:spPr>
          <a:xfrm>
            <a:off x="2643174" y="1785926"/>
            <a:ext cx="3929090" cy="4762512"/>
          </a:xfrm>
          <a:prstGeom prst="rec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</p:spTree>
    <p:custDataLst>
      <p:tags r:id="rId1"/>
    </p:custDataLst>
  </p:cSld>
  <p:clrMapOvr>
    <a:masterClrMapping/>
  </p:clrMapOvr>
  <p:transition spd="med" advTm="11594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D:\Documents and Settings\Мама\Рабочий стол\папка для презентации\фон1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7" name="Рисунок 16" descr="_MG_4043.JPG"/>
          <p:cNvPicPr>
            <a:picLocks noChangeAspect="1"/>
          </p:cNvPicPr>
          <p:nvPr/>
        </p:nvPicPr>
        <p:blipFill>
          <a:blip r:embed="rId4" cstate="screen">
            <a:lum bright="10000" contrast="10000"/>
          </a:blip>
          <a:srcRect/>
          <a:stretch>
            <a:fillRect/>
          </a:stretch>
        </p:blipFill>
        <p:spPr>
          <a:xfrm>
            <a:off x="121220" y="214290"/>
            <a:ext cx="3516397" cy="5072098"/>
          </a:xfrm>
          <a:prstGeom prst="rec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  <p:pic>
        <p:nvPicPr>
          <p:cNvPr id="19" name="Рисунок 18" descr="_MG_4055.JPG"/>
          <p:cNvPicPr>
            <a:picLocks noChangeAspect="1"/>
          </p:cNvPicPr>
          <p:nvPr/>
        </p:nvPicPr>
        <p:blipFill>
          <a:blip r:embed="rId5" cstate="screen">
            <a:lum bright="10000" contrast="10000"/>
          </a:blip>
          <a:srcRect/>
          <a:stretch>
            <a:fillRect/>
          </a:stretch>
        </p:blipFill>
        <p:spPr>
          <a:xfrm>
            <a:off x="2571736" y="3000348"/>
            <a:ext cx="4000528" cy="3600475"/>
          </a:xfrm>
          <a:prstGeom prst="rec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  <p:pic>
        <p:nvPicPr>
          <p:cNvPr id="18" name="Рисунок 17" descr="_MG_4046.JPG"/>
          <p:cNvPicPr>
            <a:picLocks noChangeAspect="1"/>
          </p:cNvPicPr>
          <p:nvPr/>
        </p:nvPicPr>
        <p:blipFill>
          <a:blip r:embed="rId6" cstate="screen">
            <a:lum bright="10000" contrast="10000"/>
          </a:blip>
          <a:srcRect/>
          <a:stretch>
            <a:fillRect/>
          </a:stretch>
        </p:blipFill>
        <p:spPr>
          <a:xfrm>
            <a:off x="6262715" y="142876"/>
            <a:ext cx="2738441" cy="4286256"/>
          </a:xfrm>
          <a:prstGeom prst="rec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</p:spTree>
    <p:custDataLst>
      <p:tags r:id="rId1"/>
    </p:custDataLst>
  </p:cSld>
  <p:clrMapOvr>
    <a:masterClrMapping/>
  </p:clrMapOvr>
  <p:transition spd="med" advTm="11594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30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D:\Documents and Settings\Мама\Рабочий стол\папка для презентации\фон1.jpg"/>
          <p:cNvPicPr>
            <a:picLocks noChangeAspect="1" noChangeArrowheads="1"/>
          </p:cNvPicPr>
          <p:nvPr/>
        </p:nvPicPr>
        <p:blipFill>
          <a:blip r:embed="rId3" cstate="screen">
            <a:lum bright="20000"/>
          </a:blip>
          <a:srcRect/>
          <a:stretch>
            <a:fillRect/>
          </a:stretch>
        </p:blipFill>
        <p:spPr bwMode="auto">
          <a:xfrm>
            <a:off x="0" y="0"/>
            <a:ext cx="9144032" cy="6858024"/>
          </a:xfrm>
          <a:prstGeom prst="rect">
            <a:avLst/>
          </a:prstGeom>
          <a:noFill/>
        </p:spPr>
      </p:pic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42910" y="-142900"/>
            <a:ext cx="8042303" cy="1214446"/>
          </a:xfrm>
        </p:spPr>
        <p:txBody>
          <a:bodyPr>
            <a:normAutofit/>
          </a:bodyPr>
          <a:lstStyle/>
          <a:p>
            <a:pPr algn="ctr"/>
            <a:r>
              <a:rPr lang="ru-RU" sz="2800" u="sng" dirty="0" smtClean="0">
                <a:solidFill>
                  <a:srgbClr val="0000CC"/>
                </a:solidFill>
                <a:latin typeface="Minion Cyrillic" pitchFamily="2" charset="0"/>
              </a:rPr>
              <a:t>Ярким и интересным было  выступление учащихся хореографического отделения</a:t>
            </a:r>
            <a:endParaRPr lang="ru-RU" sz="2800" u="sng" dirty="0">
              <a:solidFill>
                <a:srgbClr val="0000CC"/>
              </a:solidFill>
              <a:latin typeface="Minion Cyrillic" pitchFamily="2" charset="0"/>
            </a:endParaRPr>
          </a:p>
        </p:txBody>
      </p:sp>
      <p:pic>
        <p:nvPicPr>
          <p:cNvPr id="17" name="Рисунок 16" descr="_MG_4064.JPG"/>
          <p:cNvPicPr>
            <a:picLocks noChangeAspect="1"/>
          </p:cNvPicPr>
          <p:nvPr/>
        </p:nvPicPr>
        <p:blipFill>
          <a:blip r:embed="rId4" cstate="screen">
            <a:lum bright="10000" contrast="10000"/>
          </a:blip>
          <a:srcRect/>
          <a:stretch>
            <a:fillRect/>
          </a:stretch>
        </p:blipFill>
        <p:spPr>
          <a:xfrm>
            <a:off x="4426266" y="3214686"/>
            <a:ext cx="4432014" cy="2994604"/>
          </a:xfrm>
          <a:prstGeom prst="rec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  <p:pic>
        <p:nvPicPr>
          <p:cNvPr id="16" name="Содержимое 15" descr="_MG_4008.JPG"/>
          <p:cNvPicPr>
            <a:picLocks noGrp="1" noChangeAspect="1"/>
          </p:cNvPicPr>
          <p:nvPr>
            <p:ph sz="half" idx="2"/>
          </p:nvPr>
        </p:nvPicPr>
        <p:blipFill>
          <a:blip r:embed="rId5" cstate="screen">
            <a:lum bright="10000" contrast="10000"/>
          </a:blip>
          <a:srcRect/>
          <a:stretch>
            <a:fillRect/>
          </a:stretch>
        </p:blipFill>
        <p:spPr>
          <a:xfrm>
            <a:off x="251073" y="1285860"/>
            <a:ext cx="4606679" cy="3143272"/>
          </a:xfr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</p:spTree>
    <p:custDataLst>
      <p:tags r:id="rId1"/>
    </p:custDataLst>
  </p:cSld>
  <p:clrMapOvr>
    <a:masterClrMapping/>
  </p:clrMapOvr>
  <p:transition spd="med" advTm="11594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D:\Documents and Settings\Мама\Рабочий стол\папка для презентации\фон1.jpg"/>
          <p:cNvPicPr>
            <a:picLocks noChangeAspect="1" noChangeArrowheads="1"/>
          </p:cNvPicPr>
          <p:nvPr/>
        </p:nvPicPr>
        <p:blipFill>
          <a:blip r:embed="rId3" cstate="screen">
            <a:lum bright="20000"/>
          </a:blip>
          <a:srcRect/>
          <a:stretch>
            <a:fillRect/>
          </a:stretch>
        </p:blipFill>
        <p:spPr bwMode="auto">
          <a:xfrm>
            <a:off x="-32" y="-71462"/>
            <a:ext cx="9144032" cy="692946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42910" y="-142900"/>
            <a:ext cx="8042303" cy="1214446"/>
          </a:xfrm>
        </p:spPr>
        <p:txBody>
          <a:bodyPr>
            <a:normAutofit/>
          </a:bodyPr>
          <a:lstStyle/>
          <a:p>
            <a:pPr algn="ctr"/>
            <a:r>
              <a:rPr lang="ru-RU" sz="2800" u="sng" dirty="0" smtClean="0">
                <a:solidFill>
                  <a:srgbClr val="0000CC"/>
                </a:solidFill>
                <a:latin typeface="Minion Cyrillic" pitchFamily="2" charset="0"/>
              </a:rPr>
              <a:t>Ярким и интересным было  выступление учащихся хореографического отделения</a:t>
            </a:r>
            <a:endParaRPr lang="ru-RU" sz="2800" u="sng" dirty="0">
              <a:solidFill>
                <a:srgbClr val="0000CC"/>
              </a:solidFill>
              <a:latin typeface="Minion Cyrillic" pitchFamily="2" charset="0"/>
            </a:endParaRPr>
          </a:p>
        </p:txBody>
      </p:sp>
      <p:pic>
        <p:nvPicPr>
          <p:cNvPr id="7" name="Содержимое 6" descr="_MG_4010.JPG"/>
          <p:cNvPicPr>
            <a:picLocks noGrp="1" noChangeAspect="1"/>
          </p:cNvPicPr>
          <p:nvPr>
            <p:ph sz="half" idx="2"/>
          </p:nvPr>
        </p:nvPicPr>
        <p:blipFill>
          <a:blip r:embed="rId4" cstate="screen">
            <a:lum bright="10000" contrast="20000"/>
          </a:blip>
          <a:srcRect/>
          <a:stretch>
            <a:fillRect/>
          </a:stretch>
        </p:blipFill>
        <p:spPr>
          <a:xfrm>
            <a:off x="428596" y="1214422"/>
            <a:ext cx="5500726" cy="2676029"/>
          </a:xfr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  <p:pic>
        <p:nvPicPr>
          <p:cNvPr id="8" name="Рисунок 7" descr="_MG_4014.JPG"/>
          <p:cNvPicPr>
            <a:picLocks noChangeAspect="1"/>
          </p:cNvPicPr>
          <p:nvPr/>
        </p:nvPicPr>
        <p:blipFill>
          <a:blip r:embed="rId5" cstate="screen">
            <a:lum bright="10000" contrast="10000"/>
          </a:blip>
          <a:srcRect/>
          <a:stretch>
            <a:fillRect/>
          </a:stretch>
        </p:blipFill>
        <p:spPr>
          <a:xfrm>
            <a:off x="6286512" y="1357298"/>
            <a:ext cx="2481855" cy="4643470"/>
          </a:xfrm>
          <a:prstGeom prst="rec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  <p:pic>
        <p:nvPicPr>
          <p:cNvPr id="9" name="Рисунок 8" descr="_MG_4065.JPG"/>
          <p:cNvPicPr>
            <a:picLocks noChangeAspect="1"/>
          </p:cNvPicPr>
          <p:nvPr/>
        </p:nvPicPr>
        <p:blipFill>
          <a:blip r:embed="rId6" cstate="screen">
            <a:lum bright="10000" contrast="20000"/>
          </a:blip>
          <a:srcRect/>
          <a:stretch>
            <a:fillRect/>
          </a:stretch>
        </p:blipFill>
        <p:spPr>
          <a:xfrm>
            <a:off x="714348" y="4143380"/>
            <a:ext cx="4857784" cy="2500330"/>
          </a:xfrm>
          <a:prstGeom prst="rec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</p:spTree>
    <p:custDataLst>
      <p:tags r:id="rId1"/>
    </p:custDataLst>
  </p:cSld>
  <p:clrMapOvr>
    <a:masterClrMapping/>
  </p:clrMapOvr>
  <p:transition spd="med" advTm="11594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D:\Documents and Settings\Мама\Рабочий стол\папка для презентации\фон1.jpg"/>
          <p:cNvPicPr>
            <a:picLocks noChangeAspect="1" noChangeArrowheads="1"/>
          </p:cNvPicPr>
          <p:nvPr/>
        </p:nvPicPr>
        <p:blipFill>
          <a:blip r:embed="rId3" cstate="screen">
            <a:lum bright="20000"/>
          </a:blip>
          <a:srcRect/>
          <a:stretch>
            <a:fillRect/>
          </a:stretch>
        </p:blipFill>
        <p:spPr bwMode="auto">
          <a:xfrm>
            <a:off x="0" y="0"/>
            <a:ext cx="9144032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42910" y="-285776"/>
            <a:ext cx="8042303" cy="1214446"/>
          </a:xfrm>
        </p:spPr>
        <p:txBody>
          <a:bodyPr>
            <a:normAutofit/>
          </a:bodyPr>
          <a:lstStyle/>
          <a:p>
            <a:pPr algn="ctr"/>
            <a:r>
              <a:rPr lang="ru-RU" sz="2800" u="sng" dirty="0" smtClean="0">
                <a:solidFill>
                  <a:srgbClr val="0000CC"/>
                </a:solidFill>
                <a:latin typeface="Minion Cyrillic" pitchFamily="2" charset="0"/>
              </a:rPr>
              <a:t>Ярким и интересным было  выступление учащихся хореографического отделения</a:t>
            </a:r>
            <a:endParaRPr lang="ru-RU" sz="2800" u="sng" dirty="0">
              <a:solidFill>
                <a:srgbClr val="0000CC"/>
              </a:solidFill>
              <a:latin typeface="Minion Cyrillic" pitchFamily="2" charset="0"/>
            </a:endParaRPr>
          </a:p>
        </p:txBody>
      </p:sp>
      <p:pic>
        <p:nvPicPr>
          <p:cNvPr id="8" name="Рисунок 7" descr="_MG_4036.JPG"/>
          <p:cNvPicPr>
            <a:picLocks noChangeAspect="1"/>
          </p:cNvPicPr>
          <p:nvPr/>
        </p:nvPicPr>
        <p:blipFill>
          <a:blip r:embed="rId4" cstate="screen">
            <a:lum bright="10000" contrast="20000"/>
          </a:blip>
          <a:srcRect/>
          <a:stretch>
            <a:fillRect/>
          </a:stretch>
        </p:blipFill>
        <p:spPr>
          <a:xfrm>
            <a:off x="195916" y="1143008"/>
            <a:ext cx="6519224" cy="3286124"/>
          </a:xfrm>
          <a:prstGeom prst="rec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  <p:pic>
        <p:nvPicPr>
          <p:cNvPr id="7" name="Содержимое 6" descr="_MG_4024.JPG"/>
          <p:cNvPicPr>
            <a:picLocks noGrp="1" noChangeAspect="1"/>
          </p:cNvPicPr>
          <p:nvPr>
            <p:ph sz="half" idx="2"/>
          </p:nvPr>
        </p:nvPicPr>
        <p:blipFill>
          <a:blip r:embed="rId5" cstate="screen">
            <a:lum bright="10000" contrast="20000"/>
          </a:blip>
          <a:srcRect/>
          <a:stretch>
            <a:fillRect/>
          </a:stretch>
        </p:blipFill>
        <p:spPr>
          <a:xfrm>
            <a:off x="3643306" y="4031590"/>
            <a:ext cx="5143536" cy="2683558"/>
          </a:xfr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</p:spTree>
    <p:custDataLst>
      <p:tags r:id="rId1"/>
    </p:custDataLst>
  </p:cSld>
  <p:clrMapOvr>
    <a:masterClrMapping/>
  </p:clrMapOvr>
  <p:transition spd="med" advTm="11594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D:\Documents and Settings\Мама\Рабочий стол\папка для презентации\ДШИ\фон1.jpg"/>
          <p:cNvPicPr>
            <a:picLocks noChangeAspect="1" noChangeArrowheads="1"/>
          </p:cNvPicPr>
          <p:nvPr/>
        </p:nvPicPr>
        <p:blipFill>
          <a:blip r:embed="rId3" cstate="screen">
            <a:lum bright="20000"/>
          </a:blip>
          <a:srcRect/>
          <a:stretch>
            <a:fillRect/>
          </a:stretch>
        </p:blipFill>
        <p:spPr bwMode="auto">
          <a:xfrm>
            <a:off x="-71470" y="0"/>
            <a:ext cx="9215470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57208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FF0000"/>
                </a:solidFill>
                <a:latin typeface="Cooper Rus" pitchFamily="34" charset="0"/>
              </a:rPr>
              <a:t>НАШИ НАДЕЖДЫ</a:t>
            </a:r>
            <a:endParaRPr lang="ru-RU" dirty="0">
              <a:solidFill>
                <a:srgbClr val="FF0000"/>
              </a:solidFill>
              <a:latin typeface="Cooper Rus" pitchFamily="34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2" y="714356"/>
            <a:ext cx="8686798" cy="2071702"/>
          </a:xfrm>
        </p:spPr>
        <p:txBody>
          <a:bodyPr>
            <a:normAutofit/>
          </a:bodyPr>
          <a:lstStyle/>
          <a:p>
            <a:pPr algn="ctr">
              <a:spcBef>
                <a:spcPts val="0"/>
              </a:spcBef>
            </a:pPr>
            <a:r>
              <a:rPr lang="ru-RU" i="1" dirty="0" smtClean="0">
                <a:solidFill>
                  <a:srgbClr val="0000CC"/>
                </a:solidFill>
                <a:latin typeface="Minion Cyrillic" pitchFamily="2" charset="0"/>
              </a:rPr>
              <a:t>Начиная со средней группы, дети в игровой </a:t>
            </a:r>
            <a:r>
              <a:rPr lang="en-US" i="1" dirty="0" smtClean="0">
                <a:solidFill>
                  <a:srgbClr val="0000CC"/>
                </a:solidFill>
                <a:latin typeface="Minion Cyrillic" pitchFamily="2" charset="0"/>
              </a:rPr>
              <a:t> </a:t>
            </a:r>
            <a:r>
              <a:rPr lang="ru-RU" i="1" dirty="0" smtClean="0">
                <a:solidFill>
                  <a:srgbClr val="0000CC"/>
                </a:solidFill>
                <a:latin typeface="Minion Cyrillic" pitchFamily="2" charset="0"/>
              </a:rPr>
              <a:t>форме</a:t>
            </a:r>
            <a:r>
              <a:rPr lang="en-US" i="1" dirty="0" smtClean="0">
                <a:solidFill>
                  <a:srgbClr val="0000CC"/>
                </a:solidFill>
                <a:latin typeface="Minion Cyrillic" pitchFamily="2" charset="0"/>
              </a:rPr>
              <a:t> </a:t>
            </a:r>
            <a:r>
              <a:rPr lang="ru-RU" i="1" dirty="0" smtClean="0">
                <a:solidFill>
                  <a:srgbClr val="0000CC"/>
                </a:solidFill>
                <a:latin typeface="Minion Cyrillic" pitchFamily="2" charset="0"/>
              </a:rPr>
              <a:t> успешно развивают специальные </a:t>
            </a:r>
            <a:r>
              <a:rPr lang="en-US" i="1" dirty="0" smtClean="0">
                <a:solidFill>
                  <a:srgbClr val="0000CC"/>
                </a:solidFill>
                <a:latin typeface="Minion Cyrillic" pitchFamily="2" charset="0"/>
              </a:rPr>
              <a:t> </a:t>
            </a:r>
            <a:r>
              <a:rPr lang="ru-RU" i="1" dirty="0" smtClean="0">
                <a:solidFill>
                  <a:srgbClr val="0000CC"/>
                </a:solidFill>
                <a:latin typeface="Minion Cyrillic" pitchFamily="2" charset="0"/>
              </a:rPr>
              <a:t>музыкальные </a:t>
            </a:r>
            <a:r>
              <a:rPr lang="en-US" i="1" dirty="0" smtClean="0">
                <a:solidFill>
                  <a:srgbClr val="0000CC"/>
                </a:solidFill>
                <a:latin typeface="Minion Cyrillic" pitchFamily="2" charset="0"/>
              </a:rPr>
              <a:t> </a:t>
            </a:r>
            <a:r>
              <a:rPr lang="ru-RU" i="1" dirty="0" smtClean="0">
                <a:solidFill>
                  <a:srgbClr val="0000CC"/>
                </a:solidFill>
                <a:latin typeface="Minion Cyrillic" pitchFamily="2" charset="0"/>
              </a:rPr>
              <a:t>способности</a:t>
            </a:r>
            <a:r>
              <a:rPr lang="en-US" i="1" dirty="0" smtClean="0">
                <a:solidFill>
                  <a:srgbClr val="0000CC"/>
                </a:solidFill>
                <a:latin typeface="Minion Cyrillic" pitchFamily="2" charset="0"/>
              </a:rPr>
              <a:t> </a:t>
            </a:r>
            <a:r>
              <a:rPr lang="ru-RU" i="1" dirty="0" smtClean="0">
                <a:solidFill>
                  <a:srgbClr val="0000CC"/>
                </a:solidFill>
                <a:latin typeface="Minion Cyrillic" pitchFamily="2" charset="0"/>
              </a:rPr>
              <a:t> и </a:t>
            </a:r>
            <a:r>
              <a:rPr lang="en-US" i="1" dirty="0" smtClean="0">
                <a:solidFill>
                  <a:srgbClr val="0000CC"/>
                </a:solidFill>
                <a:latin typeface="Minion Cyrillic" pitchFamily="2" charset="0"/>
              </a:rPr>
              <a:t> </a:t>
            </a:r>
            <a:r>
              <a:rPr lang="ru-RU" i="1" dirty="0" smtClean="0">
                <a:solidFill>
                  <a:srgbClr val="0000CC"/>
                </a:solidFill>
                <a:latin typeface="Minion Cyrillic" pitchFamily="2" charset="0"/>
              </a:rPr>
              <a:t>уже </a:t>
            </a:r>
            <a:endParaRPr lang="en-US" i="1" dirty="0" smtClean="0">
              <a:solidFill>
                <a:srgbClr val="0000CC"/>
              </a:solidFill>
              <a:latin typeface="Minion Cyrillic" pitchFamily="2" charset="0"/>
            </a:endParaRPr>
          </a:p>
          <a:p>
            <a:pPr algn="ctr">
              <a:spcBef>
                <a:spcPts val="0"/>
              </a:spcBef>
            </a:pPr>
            <a:r>
              <a:rPr lang="ru-RU" i="1" dirty="0" smtClean="0">
                <a:solidFill>
                  <a:srgbClr val="0000CC"/>
                </a:solidFill>
                <a:latin typeface="Minion Cyrillic" pitchFamily="2" charset="0"/>
              </a:rPr>
              <a:t>к концу первого года обучения играют  на разных ударных и шумовых  инструментах</a:t>
            </a:r>
          </a:p>
          <a:p>
            <a:pPr algn="ctr"/>
            <a:endParaRPr lang="ru-RU" dirty="0">
              <a:solidFill>
                <a:srgbClr val="0000FF"/>
              </a:solidFill>
            </a:endParaRPr>
          </a:p>
        </p:txBody>
      </p:sp>
      <p:pic>
        <p:nvPicPr>
          <p:cNvPr id="12" name="Содержимое 11" descr="_MG_4070.JPG"/>
          <p:cNvPicPr>
            <a:picLocks noGrp="1" noChangeAspect="1"/>
          </p:cNvPicPr>
          <p:nvPr>
            <p:ph sz="half" idx="2"/>
          </p:nvPr>
        </p:nvPicPr>
        <p:blipFill>
          <a:blip r:embed="rId4" cstate="screen">
            <a:lum bright="10000" contrast="30000"/>
          </a:blip>
          <a:srcRect/>
          <a:stretch>
            <a:fillRect/>
          </a:stretch>
        </p:blipFill>
        <p:spPr>
          <a:xfrm>
            <a:off x="1417614" y="2428869"/>
            <a:ext cx="6369096" cy="4214842"/>
          </a:xfr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</p:spTree>
    <p:custDataLst>
      <p:tags r:id="rId1"/>
    </p:custDataLst>
  </p:cSld>
  <p:clrMapOvr>
    <a:masterClrMapping/>
  </p:clrMapOvr>
  <p:transition spd="med" advTm="11594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7|2|1.8|2.5|1.7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7|3.1|1.2|1.2|2.3|1.1|1.5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8|1.7|3.3|2.8|2.8|2.4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6|1.9|1.4|1.4|3|1.5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6|1.7|3.1|2.7|3.8|3.4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6|1.7|3.1|2.7|3.8|3.4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6|1.7|3.1|2.7|3.8|3.4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5|2.6|2.8|2.7|3.3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5|1.5|5.5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517</TotalTime>
  <Words>195</Words>
  <Application>Microsoft Office PowerPoint</Application>
  <PresentationFormat>Экран (4:3)</PresentationFormat>
  <Paragraphs>24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СОТРУДНИЧЕСТВО  МБОУ ДОД «детская школа искуств №4»   и  МБДОУ « Детский сад № 69»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НАШИ НАДЕЖДЫ</vt:lpstr>
      <vt:lpstr>Слайд 10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ЦДШИ г. о. ХИМКИ И МБДОУ ДЕТСКОГО САДА КОМПЕНСИРУЮЩЕГО ВИДА №45</dc:title>
  <dc:creator>Мама</dc:creator>
  <cp:lastModifiedBy>дс69</cp:lastModifiedBy>
  <cp:revision>42</cp:revision>
  <dcterms:created xsi:type="dcterms:W3CDTF">2013-06-02T18:24:57Z</dcterms:created>
  <dcterms:modified xsi:type="dcterms:W3CDTF">2015-05-12T20:21:55Z</dcterms:modified>
</cp:coreProperties>
</file>