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6"/>
  </p:notesMasterIdLst>
  <p:sldIdLst>
    <p:sldId id="266" r:id="rId2"/>
    <p:sldId id="264" r:id="rId3"/>
    <p:sldId id="257" r:id="rId4"/>
    <p:sldId id="259" r:id="rId5"/>
    <p:sldId id="260" r:id="rId6"/>
    <p:sldId id="261" r:id="rId7"/>
    <p:sldId id="262" r:id="rId8"/>
    <p:sldId id="263" r:id="rId9"/>
    <p:sldId id="265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275" r:id="rId19"/>
    <p:sldId id="276" r:id="rId20"/>
    <p:sldId id="277" r:id="rId21"/>
    <p:sldId id="278" r:id="rId22"/>
    <p:sldId id="279" r:id="rId23"/>
    <p:sldId id="280" r:id="rId24"/>
    <p:sldId id="281" r:id="rId25"/>
    <p:sldId id="282" r:id="rId26"/>
    <p:sldId id="283" r:id="rId27"/>
    <p:sldId id="284" r:id="rId28"/>
    <p:sldId id="285" r:id="rId29"/>
    <p:sldId id="286" r:id="rId30"/>
    <p:sldId id="287" r:id="rId31"/>
    <p:sldId id="288" r:id="rId32"/>
    <p:sldId id="289" r:id="rId33"/>
    <p:sldId id="290" r:id="rId34"/>
    <p:sldId id="291" r:id="rId3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189" autoAdjust="0"/>
    <p:restoredTop sz="94676" autoAdjust="0"/>
  </p:normalViewPr>
  <p:slideViewPr>
    <p:cSldViewPr>
      <p:cViewPr varScale="1">
        <p:scale>
          <a:sx n="87" d="100"/>
          <a:sy n="87" d="100"/>
        </p:scale>
        <p:origin x="-1392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E57EFF4-2ED1-4744-819E-0FBFA397E53C}" type="datetimeFigureOut">
              <a:rPr lang="ru-RU" smtClean="0"/>
              <a:t>11.05.2015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74B2EB4-2D42-490C-BC6F-0DBAFC1502CA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06E7E5-EAF7-4256-BC2B-880CA47FE597}" type="datetimeFigureOut">
              <a:rPr lang="ru-RU" smtClean="0"/>
              <a:t>11.05.2015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0D0B71-A16C-45AA-9CBF-215F0D38412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06E7E5-EAF7-4256-BC2B-880CA47FE597}" type="datetimeFigureOut">
              <a:rPr lang="ru-RU" smtClean="0"/>
              <a:t>11.05.2015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0D0B71-A16C-45AA-9CBF-215F0D38412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06E7E5-EAF7-4256-BC2B-880CA47FE597}" type="datetimeFigureOut">
              <a:rPr lang="ru-RU" smtClean="0"/>
              <a:t>11.05.2015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0D0B71-A16C-45AA-9CBF-215F0D38412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06E7E5-EAF7-4256-BC2B-880CA47FE597}" type="datetimeFigureOut">
              <a:rPr lang="ru-RU" smtClean="0"/>
              <a:t>11.05.2015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0D0B71-A16C-45AA-9CBF-215F0D38412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06E7E5-EAF7-4256-BC2B-880CA47FE597}" type="datetimeFigureOut">
              <a:rPr lang="ru-RU" smtClean="0"/>
              <a:t>11.05.2015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0D0B71-A16C-45AA-9CBF-215F0D38412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06E7E5-EAF7-4256-BC2B-880CA47FE597}" type="datetimeFigureOut">
              <a:rPr lang="ru-RU" smtClean="0"/>
              <a:t>11.05.2015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0D0B71-A16C-45AA-9CBF-215F0D38412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06E7E5-EAF7-4256-BC2B-880CA47FE597}" type="datetimeFigureOut">
              <a:rPr lang="ru-RU" smtClean="0"/>
              <a:t>11.05.2015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0D0B71-A16C-45AA-9CBF-215F0D38412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06E7E5-EAF7-4256-BC2B-880CA47FE597}" type="datetimeFigureOut">
              <a:rPr lang="ru-RU" smtClean="0"/>
              <a:t>11.05.2015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0D0B71-A16C-45AA-9CBF-215F0D38412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06E7E5-EAF7-4256-BC2B-880CA47FE597}" type="datetimeFigureOut">
              <a:rPr lang="ru-RU" smtClean="0"/>
              <a:t>11.05.2015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0D0B71-A16C-45AA-9CBF-215F0D38412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06E7E5-EAF7-4256-BC2B-880CA47FE597}" type="datetimeFigureOut">
              <a:rPr lang="ru-RU" smtClean="0"/>
              <a:t>11.05.2015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0D0B71-A16C-45AA-9CBF-215F0D38412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06E7E5-EAF7-4256-BC2B-880CA47FE597}" type="datetimeFigureOut">
              <a:rPr lang="ru-RU" smtClean="0"/>
              <a:t>11.05.2015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0D0B71-A16C-45AA-9CBF-215F0D38412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06E7E5-EAF7-4256-BC2B-880CA47FE597}" type="datetimeFigureOut">
              <a:rPr lang="ru-RU" smtClean="0"/>
              <a:t>11.05.2015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0D0B71-A16C-45AA-9CBF-215F0D384123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2" name="Picture 4" descr="C:\Documents and Settings\User\Мои документы\Елена\Детсад\Картинки\Рамки\0.529666001295721721_bamazehco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4499992" cy="3429000"/>
          </a:xfrm>
          <a:prstGeom prst="rect">
            <a:avLst/>
          </a:prstGeom>
          <a:noFill/>
        </p:spPr>
      </p:pic>
      <p:pic>
        <p:nvPicPr>
          <p:cNvPr id="32771" name="Picture 3" descr="C:\Documents and Settings\User\Мои документы\Елена\Детсад\Картинки\Рамки\371269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429000"/>
            <a:ext cx="5020816" cy="3429000"/>
          </a:xfrm>
          <a:prstGeom prst="rect">
            <a:avLst/>
          </a:prstGeom>
          <a:noFill/>
        </p:spPr>
      </p:pic>
      <p:pic>
        <p:nvPicPr>
          <p:cNvPr id="32770" name="Picture 2" descr="C:\Documents and Settings\User\Мои документы\Елена\Детсад\Картинки\Рамки\79149469_Frame6669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99992" y="0"/>
            <a:ext cx="4644008" cy="3501008"/>
          </a:xfrm>
          <a:prstGeom prst="rect">
            <a:avLst/>
          </a:prstGeom>
          <a:noFill/>
        </p:spPr>
      </p:pic>
      <p:pic>
        <p:nvPicPr>
          <p:cNvPr id="32769" name="Picture 1" descr="C:\Documents and Settings\User\Мои документы\Елена\Детсад\Картинки\Рамки\0_a3df3_2d86b40_XL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10800000">
            <a:off x="4499992" y="3501008"/>
            <a:ext cx="4644008" cy="3356992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187624" y="1484784"/>
            <a:ext cx="6768752" cy="3888432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normAutofit fontScale="9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36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Картотека стихотворений </a:t>
            </a:r>
            <a:b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89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«ВРЕМЕНА ГОДА»</a:t>
            </a:r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для средней группы</a:t>
            </a:r>
            <a:b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8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ru-RU" sz="8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endParaRPr lang="ru-RU" sz="8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Documents and Settings\User\Мои документы\Елена\Детсад\Картинки\Рамки\1340212764_fwfq9mi2tpnm0vy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Лето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2483768" y="1600200"/>
            <a:ext cx="6203032" cy="4525963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dirty="0" smtClean="0"/>
              <a:t>    </a:t>
            </a:r>
            <a:r>
              <a:rPr lang="ru-RU" dirty="0" smtClean="0">
                <a:solidFill>
                  <a:schemeClr val="accent2"/>
                </a:solidFill>
              </a:rPr>
              <a:t>Если </a:t>
            </a:r>
            <a:r>
              <a:rPr lang="ru-RU" dirty="0">
                <a:solidFill>
                  <a:schemeClr val="accent2"/>
                </a:solidFill>
              </a:rPr>
              <a:t>в небе ходят грозы,</a:t>
            </a:r>
            <a:br>
              <a:rPr lang="ru-RU" dirty="0">
                <a:solidFill>
                  <a:schemeClr val="accent2"/>
                </a:solidFill>
              </a:rPr>
            </a:br>
            <a:r>
              <a:rPr lang="ru-RU" dirty="0">
                <a:solidFill>
                  <a:schemeClr val="accent2"/>
                </a:solidFill>
              </a:rPr>
              <a:t>Если травы расцвели,</a:t>
            </a:r>
            <a:br>
              <a:rPr lang="ru-RU" dirty="0">
                <a:solidFill>
                  <a:schemeClr val="accent2"/>
                </a:solidFill>
              </a:rPr>
            </a:br>
            <a:r>
              <a:rPr lang="ru-RU" dirty="0">
                <a:solidFill>
                  <a:schemeClr val="accent2"/>
                </a:solidFill>
              </a:rPr>
              <a:t>Если рано утром росы</a:t>
            </a:r>
            <a:br>
              <a:rPr lang="ru-RU" dirty="0">
                <a:solidFill>
                  <a:schemeClr val="accent2"/>
                </a:solidFill>
              </a:rPr>
            </a:br>
            <a:r>
              <a:rPr lang="ru-RU" dirty="0">
                <a:solidFill>
                  <a:schemeClr val="accent2"/>
                </a:solidFill>
              </a:rPr>
              <a:t>Гнут былинки до земли,</a:t>
            </a:r>
            <a:br>
              <a:rPr lang="ru-RU" dirty="0">
                <a:solidFill>
                  <a:schemeClr val="accent2"/>
                </a:solidFill>
              </a:rPr>
            </a:br>
            <a:r>
              <a:rPr lang="ru-RU" dirty="0">
                <a:solidFill>
                  <a:schemeClr val="accent2"/>
                </a:solidFill>
              </a:rPr>
              <a:t>Если в рощах над калиной</a:t>
            </a:r>
            <a:br>
              <a:rPr lang="ru-RU" dirty="0">
                <a:solidFill>
                  <a:schemeClr val="accent2"/>
                </a:solidFill>
              </a:rPr>
            </a:br>
            <a:r>
              <a:rPr lang="ru-RU" dirty="0">
                <a:solidFill>
                  <a:schemeClr val="accent2"/>
                </a:solidFill>
              </a:rPr>
              <a:t>Вплоть до ночи гул пчелиный,</a:t>
            </a:r>
            <a:br>
              <a:rPr lang="ru-RU" dirty="0">
                <a:solidFill>
                  <a:schemeClr val="accent2"/>
                </a:solidFill>
              </a:rPr>
            </a:br>
            <a:r>
              <a:rPr lang="ru-RU" dirty="0">
                <a:solidFill>
                  <a:schemeClr val="accent2"/>
                </a:solidFill>
              </a:rPr>
              <a:t>Если солнышком согрета</a:t>
            </a:r>
            <a:br>
              <a:rPr lang="ru-RU" dirty="0">
                <a:solidFill>
                  <a:schemeClr val="accent2"/>
                </a:solidFill>
              </a:rPr>
            </a:br>
            <a:r>
              <a:rPr lang="ru-RU" dirty="0">
                <a:solidFill>
                  <a:schemeClr val="accent2"/>
                </a:solidFill>
              </a:rPr>
              <a:t>Вся вода в реке до дна –</a:t>
            </a:r>
            <a:br>
              <a:rPr lang="ru-RU" dirty="0">
                <a:solidFill>
                  <a:schemeClr val="accent2"/>
                </a:solidFill>
              </a:rPr>
            </a:br>
            <a:r>
              <a:rPr lang="ru-RU" dirty="0">
                <a:solidFill>
                  <a:schemeClr val="accent2"/>
                </a:solidFill>
              </a:rPr>
              <a:t>Значит, это уже лето!</a:t>
            </a:r>
            <a:br>
              <a:rPr lang="ru-RU" dirty="0">
                <a:solidFill>
                  <a:schemeClr val="accent2"/>
                </a:solidFill>
              </a:rPr>
            </a:br>
            <a:r>
              <a:rPr lang="ru-RU" dirty="0">
                <a:solidFill>
                  <a:schemeClr val="accent2"/>
                </a:solidFill>
              </a:rPr>
              <a:t>Значит, кончилась весна!</a:t>
            </a:r>
            <a:br>
              <a:rPr lang="ru-RU" dirty="0">
                <a:solidFill>
                  <a:schemeClr val="accent2"/>
                </a:solidFill>
              </a:rPr>
            </a:br>
            <a:r>
              <a:rPr lang="ru-RU" dirty="0">
                <a:solidFill>
                  <a:schemeClr val="accent2"/>
                </a:solidFill>
              </a:rPr>
              <a:t/>
            </a:r>
            <a:br>
              <a:rPr lang="ru-RU" dirty="0">
                <a:solidFill>
                  <a:schemeClr val="accent2"/>
                </a:solidFill>
              </a:rPr>
            </a:br>
            <a:r>
              <a:rPr lang="ru-RU" dirty="0" smtClean="0">
                <a:solidFill>
                  <a:schemeClr val="accent2"/>
                </a:solidFill>
              </a:rPr>
              <a:t>                                                  (Я</a:t>
            </a:r>
            <a:r>
              <a:rPr lang="ru-RU" dirty="0">
                <a:solidFill>
                  <a:schemeClr val="accent2"/>
                </a:solidFill>
              </a:rPr>
              <a:t>. </a:t>
            </a:r>
            <a:r>
              <a:rPr lang="ru-RU" dirty="0" smtClean="0">
                <a:solidFill>
                  <a:schemeClr val="accent2"/>
                </a:solidFill>
              </a:rPr>
              <a:t>Ким) </a:t>
            </a:r>
            <a:endParaRPr lang="ru-RU" dirty="0">
              <a:solidFill>
                <a:schemeClr val="accent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Documents and Settings\User\Мои документы\Елена\Детсад\Картинки\Рамки\1340212764_fwfq9mi2tpnm0vy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>
                <a:solidFill>
                  <a:schemeClr val="accent2"/>
                </a:solidFill>
              </a:rPr>
              <a:t>Ярко </a:t>
            </a:r>
            <a:r>
              <a:rPr lang="ru-RU" b="1" dirty="0">
                <a:solidFill>
                  <a:schemeClr val="accent2"/>
                </a:solidFill>
              </a:rPr>
              <a:t>солнце светит</a:t>
            </a:r>
            <a:r>
              <a:rPr lang="ru-RU" b="1" dirty="0"/>
              <a:t/>
            </a:r>
            <a:br>
              <a:rPr lang="ru-RU" b="1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411760" y="1600200"/>
            <a:ext cx="4536504" cy="4525963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dirty="0" smtClean="0"/>
              <a:t>    </a:t>
            </a:r>
            <a:r>
              <a:rPr lang="ru-RU" dirty="0" smtClean="0">
                <a:solidFill>
                  <a:schemeClr val="accent2"/>
                </a:solidFill>
              </a:rPr>
              <a:t>Ярко </a:t>
            </a:r>
            <a:r>
              <a:rPr lang="ru-RU" dirty="0">
                <a:solidFill>
                  <a:schemeClr val="accent2"/>
                </a:solidFill>
              </a:rPr>
              <a:t>солнце светит.</a:t>
            </a:r>
            <a:r>
              <a:rPr lang="ru-RU" dirty="0" smtClean="0">
                <a:solidFill>
                  <a:schemeClr val="accent2"/>
                </a:solidFill>
              </a:rPr>
              <a:t/>
            </a:r>
            <a:br>
              <a:rPr lang="ru-RU" dirty="0" smtClean="0">
                <a:solidFill>
                  <a:schemeClr val="accent2"/>
                </a:solidFill>
              </a:rPr>
            </a:br>
            <a:r>
              <a:rPr lang="ru-RU" dirty="0">
                <a:solidFill>
                  <a:schemeClr val="accent2"/>
                </a:solidFill>
              </a:rPr>
              <a:t>В воздухе тепло.</a:t>
            </a:r>
            <a:r>
              <a:rPr lang="ru-RU" dirty="0" smtClean="0">
                <a:solidFill>
                  <a:schemeClr val="accent2"/>
                </a:solidFill>
              </a:rPr>
              <a:t/>
            </a:r>
            <a:br>
              <a:rPr lang="ru-RU" dirty="0" smtClean="0">
                <a:solidFill>
                  <a:schemeClr val="accent2"/>
                </a:solidFill>
              </a:rPr>
            </a:br>
            <a:r>
              <a:rPr lang="ru-RU" dirty="0">
                <a:solidFill>
                  <a:schemeClr val="accent2"/>
                </a:solidFill>
              </a:rPr>
              <a:t>И куда ни взглянешь —</a:t>
            </a:r>
            <a:r>
              <a:rPr lang="ru-RU" dirty="0" smtClean="0">
                <a:solidFill>
                  <a:schemeClr val="accent2"/>
                </a:solidFill>
              </a:rPr>
              <a:t/>
            </a:r>
            <a:br>
              <a:rPr lang="ru-RU" dirty="0" smtClean="0">
                <a:solidFill>
                  <a:schemeClr val="accent2"/>
                </a:solidFill>
              </a:rPr>
            </a:br>
            <a:r>
              <a:rPr lang="ru-RU" dirty="0">
                <a:solidFill>
                  <a:schemeClr val="accent2"/>
                </a:solidFill>
              </a:rPr>
              <a:t>Всё кругом светло</a:t>
            </a:r>
            <a:r>
              <a:rPr lang="ru-RU" dirty="0" smtClean="0">
                <a:solidFill>
                  <a:schemeClr val="accent2"/>
                </a:solidFill>
              </a:rPr>
              <a:t>!</a:t>
            </a:r>
          </a:p>
          <a:p>
            <a:pPr>
              <a:buNone/>
            </a:pPr>
            <a:r>
              <a:rPr lang="ru-RU" dirty="0" smtClean="0">
                <a:solidFill>
                  <a:schemeClr val="accent2"/>
                </a:solidFill>
              </a:rPr>
              <a:t/>
            </a:r>
            <a:br>
              <a:rPr lang="ru-RU" dirty="0" smtClean="0">
                <a:solidFill>
                  <a:schemeClr val="accent2"/>
                </a:solidFill>
              </a:rPr>
            </a:br>
            <a:r>
              <a:rPr lang="ru-RU" dirty="0">
                <a:solidFill>
                  <a:schemeClr val="accent2"/>
                </a:solidFill>
              </a:rPr>
              <a:t>По лугу пестреют</a:t>
            </a:r>
            <a:r>
              <a:rPr lang="ru-RU" dirty="0" smtClean="0">
                <a:solidFill>
                  <a:schemeClr val="accent2"/>
                </a:solidFill>
              </a:rPr>
              <a:t/>
            </a:r>
            <a:br>
              <a:rPr lang="ru-RU" dirty="0" smtClean="0">
                <a:solidFill>
                  <a:schemeClr val="accent2"/>
                </a:solidFill>
              </a:rPr>
            </a:br>
            <a:r>
              <a:rPr lang="ru-RU" dirty="0">
                <a:solidFill>
                  <a:schemeClr val="accent2"/>
                </a:solidFill>
              </a:rPr>
              <a:t>Яркие цветы.</a:t>
            </a:r>
            <a:r>
              <a:rPr lang="ru-RU" dirty="0" smtClean="0">
                <a:solidFill>
                  <a:schemeClr val="accent2"/>
                </a:solidFill>
              </a:rPr>
              <a:t/>
            </a:r>
            <a:br>
              <a:rPr lang="ru-RU" dirty="0" smtClean="0">
                <a:solidFill>
                  <a:schemeClr val="accent2"/>
                </a:solidFill>
              </a:rPr>
            </a:br>
            <a:r>
              <a:rPr lang="ru-RU" dirty="0">
                <a:solidFill>
                  <a:schemeClr val="accent2"/>
                </a:solidFill>
              </a:rPr>
              <a:t>Золотом облиты</a:t>
            </a:r>
            <a:r>
              <a:rPr lang="ru-RU" dirty="0" smtClean="0">
                <a:solidFill>
                  <a:schemeClr val="accent2"/>
                </a:solidFill>
              </a:rPr>
              <a:t/>
            </a:r>
            <a:br>
              <a:rPr lang="ru-RU" dirty="0" smtClean="0">
                <a:solidFill>
                  <a:schemeClr val="accent2"/>
                </a:solidFill>
              </a:rPr>
            </a:br>
            <a:r>
              <a:rPr lang="ru-RU" dirty="0">
                <a:solidFill>
                  <a:schemeClr val="accent2"/>
                </a:solidFill>
              </a:rPr>
              <a:t>Темные листы.</a:t>
            </a:r>
            <a:r>
              <a:rPr lang="ru-RU" dirty="0" smtClean="0">
                <a:solidFill>
                  <a:schemeClr val="accent2"/>
                </a:solidFill>
              </a:rPr>
              <a:t/>
            </a:r>
            <a:br>
              <a:rPr lang="ru-RU" dirty="0" smtClean="0">
                <a:solidFill>
                  <a:schemeClr val="accent2"/>
                </a:solidFill>
              </a:rPr>
            </a:br>
            <a:r>
              <a:rPr lang="ru-RU" dirty="0" smtClean="0">
                <a:solidFill>
                  <a:schemeClr val="accent2"/>
                </a:solidFill>
              </a:rPr>
              <a:t/>
            </a:r>
            <a:br>
              <a:rPr lang="ru-RU" dirty="0" smtClean="0">
                <a:solidFill>
                  <a:schemeClr val="accent2"/>
                </a:solidFill>
              </a:rPr>
            </a:br>
            <a:r>
              <a:rPr lang="ru-RU" dirty="0" smtClean="0">
                <a:solidFill>
                  <a:schemeClr val="accent2"/>
                </a:solidFill>
              </a:rPr>
              <a:t>                        (</a:t>
            </a:r>
            <a:r>
              <a:rPr lang="ru-RU" i="1" dirty="0" smtClean="0">
                <a:solidFill>
                  <a:schemeClr val="accent2"/>
                </a:solidFill>
              </a:rPr>
              <a:t>И</a:t>
            </a:r>
            <a:r>
              <a:rPr lang="ru-RU" i="1" dirty="0">
                <a:solidFill>
                  <a:schemeClr val="accent2"/>
                </a:solidFill>
              </a:rPr>
              <a:t>. </a:t>
            </a:r>
            <a:r>
              <a:rPr lang="ru-RU" i="1" dirty="0" smtClean="0">
                <a:solidFill>
                  <a:schemeClr val="accent2"/>
                </a:solidFill>
              </a:rPr>
              <a:t>Суриков)</a:t>
            </a:r>
            <a:endParaRPr lang="ru-RU" dirty="0">
              <a:solidFill>
                <a:schemeClr val="accent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Documents and Settings\User\Мои документы\Елена\Детсад\Картинки\Рамки\1340212764_fwfq9mi2tpnm0vy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>
                <a:solidFill>
                  <a:schemeClr val="accent2"/>
                </a:solidFill>
              </a:rPr>
              <a:t>Летняя </a:t>
            </a:r>
            <a:r>
              <a:rPr lang="ru-RU" b="1" dirty="0">
                <a:solidFill>
                  <a:schemeClr val="accent2"/>
                </a:solidFill>
              </a:rPr>
              <a:t>песенка</a:t>
            </a:r>
            <a:r>
              <a:rPr lang="ru-RU" b="1" dirty="0"/>
              <a:t/>
            </a:r>
            <a:br>
              <a:rPr lang="ru-RU" b="1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483768" y="1600200"/>
            <a:ext cx="6203032" cy="4525963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>
                <a:solidFill>
                  <a:schemeClr val="accent2"/>
                </a:solidFill>
              </a:rPr>
              <a:t>    Опять </a:t>
            </a:r>
            <a:r>
              <a:rPr lang="ru-RU" dirty="0">
                <a:solidFill>
                  <a:schemeClr val="accent2"/>
                </a:solidFill>
              </a:rPr>
              <a:t>смеется лето</a:t>
            </a:r>
            <a:r>
              <a:rPr lang="ru-RU" dirty="0" smtClean="0">
                <a:solidFill>
                  <a:schemeClr val="accent2"/>
                </a:solidFill>
              </a:rPr>
              <a:t/>
            </a:r>
            <a:br>
              <a:rPr lang="ru-RU" dirty="0" smtClean="0">
                <a:solidFill>
                  <a:schemeClr val="accent2"/>
                </a:solidFill>
              </a:rPr>
            </a:br>
            <a:r>
              <a:rPr lang="ru-RU" dirty="0">
                <a:solidFill>
                  <a:schemeClr val="accent2"/>
                </a:solidFill>
              </a:rPr>
              <a:t>В открытое окно,</a:t>
            </a:r>
            <a:r>
              <a:rPr lang="ru-RU" dirty="0" smtClean="0">
                <a:solidFill>
                  <a:schemeClr val="accent2"/>
                </a:solidFill>
              </a:rPr>
              <a:t/>
            </a:r>
            <a:br>
              <a:rPr lang="ru-RU" dirty="0" smtClean="0">
                <a:solidFill>
                  <a:schemeClr val="accent2"/>
                </a:solidFill>
              </a:rPr>
            </a:br>
            <a:r>
              <a:rPr lang="ru-RU" dirty="0">
                <a:solidFill>
                  <a:schemeClr val="accent2"/>
                </a:solidFill>
              </a:rPr>
              <a:t>И солнышка, и света</a:t>
            </a:r>
            <a:r>
              <a:rPr lang="ru-RU" dirty="0" smtClean="0">
                <a:solidFill>
                  <a:schemeClr val="accent2"/>
                </a:solidFill>
              </a:rPr>
              <a:t/>
            </a:r>
            <a:br>
              <a:rPr lang="ru-RU" dirty="0" smtClean="0">
                <a:solidFill>
                  <a:schemeClr val="accent2"/>
                </a:solidFill>
              </a:rPr>
            </a:br>
            <a:r>
              <a:rPr lang="ru-RU" dirty="0">
                <a:solidFill>
                  <a:schemeClr val="accent2"/>
                </a:solidFill>
              </a:rPr>
              <a:t>Полным, полным-полно!</a:t>
            </a:r>
            <a:r>
              <a:rPr lang="ru-RU" dirty="0" smtClean="0">
                <a:solidFill>
                  <a:schemeClr val="accent2"/>
                </a:solidFill>
              </a:rPr>
              <a:t/>
            </a:r>
            <a:br>
              <a:rPr lang="ru-RU" dirty="0" smtClean="0">
                <a:solidFill>
                  <a:schemeClr val="accent2"/>
                </a:solidFill>
              </a:rPr>
            </a:br>
            <a:r>
              <a:rPr lang="ru-RU" dirty="0">
                <a:solidFill>
                  <a:schemeClr val="accent2"/>
                </a:solidFill>
              </a:rPr>
              <a:t>Опять трусы и майки</a:t>
            </a:r>
            <a:r>
              <a:rPr lang="ru-RU" dirty="0" smtClean="0">
                <a:solidFill>
                  <a:schemeClr val="accent2"/>
                </a:solidFill>
              </a:rPr>
              <a:t/>
            </a:r>
            <a:br>
              <a:rPr lang="ru-RU" dirty="0" smtClean="0">
                <a:solidFill>
                  <a:schemeClr val="accent2"/>
                </a:solidFill>
              </a:rPr>
            </a:br>
            <a:r>
              <a:rPr lang="ru-RU" dirty="0">
                <a:solidFill>
                  <a:schemeClr val="accent2"/>
                </a:solidFill>
              </a:rPr>
              <a:t>Лежат на берегу,</a:t>
            </a:r>
            <a:r>
              <a:rPr lang="ru-RU" dirty="0" smtClean="0">
                <a:solidFill>
                  <a:schemeClr val="accent2"/>
                </a:solidFill>
              </a:rPr>
              <a:t/>
            </a:r>
            <a:br>
              <a:rPr lang="ru-RU" dirty="0" smtClean="0">
                <a:solidFill>
                  <a:schemeClr val="accent2"/>
                </a:solidFill>
              </a:rPr>
            </a:br>
            <a:r>
              <a:rPr lang="ru-RU" dirty="0">
                <a:solidFill>
                  <a:schemeClr val="accent2"/>
                </a:solidFill>
              </a:rPr>
              <a:t>И нежатся лужайки</a:t>
            </a:r>
            <a:r>
              <a:rPr lang="ru-RU" dirty="0" smtClean="0">
                <a:solidFill>
                  <a:schemeClr val="accent2"/>
                </a:solidFill>
              </a:rPr>
              <a:t/>
            </a:r>
            <a:br>
              <a:rPr lang="ru-RU" dirty="0" smtClean="0">
                <a:solidFill>
                  <a:schemeClr val="accent2"/>
                </a:solidFill>
              </a:rPr>
            </a:br>
            <a:r>
              <a:rPr lang="ru-RU" dirty="0">
                <a:solidFill>
                  <a:schemeClr val="accent2"/>
                </a:solidFill>
              </a:rPr>
              <a:t>В ромашковом снегу!</a:t>
            </a:r>
            <a:r>
              <a:rPr lang="ru-RU" dirty="0" smtClean="0">
                <a:solidFill>
                  <a:schemeClr val="accent2"/>
                </a:solidFill>
              </a:rPr>
              <a:t/>
            </a:r>
            <a:br>
              <a:rPr lang="ru-RU" dirty="0" smtClean="0">
                <a:solidFill>
                  <a:schemeClr val="accent2"/>
                </a:solidFill>
              </a:rPr>
            </a:br>
            <a:r>
              <a:rPr lang="ru-RU" dirty="0" smtClean="0">
                <a:solidFill>
                  <a:schemeClr val="accent2"/>
                </a:solidFill>
              </a:rPr>
              <a:t/>
            </a:r>
            <a:br>
              <a:rPr lang="ru-RU" dirty="0" smtClean="0">
                <a:solidFill>
                  <a:schemeClr val="accent2"/>
                </a:solidFill>
              </a:rPr>
            </a:br>
            <a:r>
              <a:rPr lang="ru-RU" dirty="0" smtClean="0">
                <a:solidFill>
                  <a:schemeClr val="accent2"/>
                </a:solidFill>
              </a:rPr>
              <a:t>                               (</a:t>
            </a:r>
            <a:r>
              <a:rPr lang="ru-RU" i="1" dirty="0" smtClean="0">
                <a:solidFill>
                  <a:schemeClr val="accent2"/>
                </a:solidFill>
              </a:rPr>
              <a:t>Т</a:t>
            </a:r>
            <a:r>
              <a:rPr lang="ru-RU" i="1" dirty="0">
                <a:solidFill>
                  <a:schemeClr val="accent2"/>
                </a:solidFill>
              </a:rPr>
              <a:t>. </a:t>
            </a:r>
            <a:r>
              <a:rPr lang="ru-RU" i="1" dirty="0" smtClean="0">
                <a:solidFill>
                  <a:schemeClr val="accent2"/>
                </a:solidFill>
              </a:rPr>
              <a:t>Белозеров)</a:t>
            </a:r>
            <a:endParaRPr lang="ru-RU" dirty="0">
              <a:solidFill>
                <a:schemeClr val="accent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Documents and Settings\User\Мои документы\Елена\Детсад\Картинки\Рамки\1340212764_fwfq9mi2tpnm0vy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>
                <a:solidFill>
                  <a:schemeClr val="accent2"/>
                </a:solidFill>
              </a:rPr>
              <a:t>От </a:t>
            </a:r>
            <a:r>
              <a:rPr lang="ru-RU" b="1" dirty="0">
                <a:solidFill>
                  <a:schemeClr val="accent2"/>
                </a:solidFill>
              </a:rPr>
              <a:t>чего так много света?</a:t>
            </a:r>
            <a:r>
              <a:rPr lang="ru-RU" b="1" dirty="0"/>
              <a:t/>
            </a:r>
            <a:br>
              <a:rPr lang="ru-RU" b="1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907704" y="1556792"/>
            <a:ext cx="5328592" cy="4525963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dirty="0" smtClean="0"/>
              <a:t>	</a:t>
            </a:r>
            <a:r>
              <a:rPr lang="ru-RU" dirty="0" smtClean="0">
                <a:solidFill>
                  <a:schemeClr val="accent2"/>
                </a:solidFill>
              </a:rPr>
              <a:t>Отчего </a:t>
            </a:r>
            <a:r>
              <a:rPr lang="ru-RU" dirty="0">
                <a:solidFill>
                  <a:schemeClr val="accent2"/>
                </a:solidFill>
              </a:rPr>
              <a:t>так много света?</a:t>
            </a:r>
            <a:br>
              <a:rPr lang="ru-RU" dirty="0">
                <a:solidFill>
                  <a:schemeClr val="accent2"/>
                </a:solidFill>
              </a:rPr>
            </a:br>
            <a:r>
              <a:rPr lang="ru-RU" dirty="0">
                <a:solidFill>
                  <a:schemeClr val="accent2"/>
                </a:solidFill>
              </a:rPr>
              <a:t>Отчего вдруг так тепло?</a:t>
            </a:r>
            <a:br>
              <a:rPr lang="ru-RU" dirty="0">
                <a:solidFill>
                  <a:schemeClr val="accent2"/>
                </a:solidFill>
              </a:rPr>
            </a:br>
            <a:r>
              <a:rPr lang="ru-RU" dirty="0">
                <a:solidFill>
                  <a:schemeClr val="accent2"/>
                </a:solidFill>
              </a:rPr>
              <a:t>Оттого, что это лето</a:t>
            </a:r>
            <a:br>
              <a:rPr lang="ru-RU" dirty="0">
                <a:solidFill>
                  <a:schemeClr val="accent2"/>
                </a:solidFill>
              </a:rPr>
            </a:br>
            <a:r>
              <a:rPr lang="ru-RU" dirty="0">
                <a:solidFill>
                  <a:schemeClr val="accent2"/>
                </a:solidFill>
              </a:rPr>
              <a:t>На всё лето к нам пришло</a:t>
            </a:r>
            <a:r>
              <a:rPr lang="ru-RU" dirty="0" smtClean="0">
                <a:solidFill>
                  <a:schemeClr val="accent2"/>
                </a:solidFill>
              </a:rPr>
              <a:t>.</a:t>
            </a:r>
          </a:p>
          <a:p>
            <a:pPr>
              <a:buNone/>
            </a:pPr>
            <a:endParaRPr lang="ru-RU" dirty="0">
              <a:solidFill>
                <a:schemeClr val="accent2"/>
              </a:solidFill>
            </a:endParaRPr>
          </a:p>
          <a:p>
            <a:pPr>
              <a:buNone/>
            </a:pPr>
            <a:r>
              <a:rPr lang="ru-RU" dirty="0" smtClean="0">
                <a:solidFill>
                  <a:schemeClr val="accent2"/>
                </a:solidFill>
              </a:rPr>
              <a:t>	Оттого </a:t>
            </a:r>
            <a:r>
              <a:rPr lang="ru-RU" dirty="0">
                <a:solidFill>
                  <a:schemeClr val="accent2"/>
                </a:solidFill>
              </a:rPr>
              <a:t>и каждый день</a:t>
            </a:r>
            <a:br>
              <a:rPr lang="ru-RU" dirty="0">
                <a:solidFill>
                  <a:schemeClr val="accent2"/>
                </a:solidFill>
              </a:rPr>
            </a:br>
            <a:r>
              <a:rPr lang="ru-RU" dirty="0">
                <a:solidFill>
                  <a:schemeClr val="accent2"/>
                </a:solidFill>
              </a:rPr>
              <a:t>Всё длиннее, что ни день.</a:t>
            </a:r>
            <a:br>
              <a:rPr lang="ru-RU" dirty="0">
                <a:solidFill>
                  <a:schemeClr val="accent2"/>
                </a:solidFill>
              </a:rPr>
            </a:br>
            <a:r>
              <a:rPr lang="ru-RU" dirty="0">
                <a:solidFill>
                  <a:schemeClr val="accent2"/>
                </a:solidFill>
              </a:rPr>
              <a:t>Ну, а ночи,</a:t>
            </a:r>
            <a:br>
              <a:rPr lang="ru-RU" dirty="0">
                <a:solidFill>
                  <a:schemeClr val="accent2"/>
                </a:solidFill>
              </a:rPr>
            </a:br>
            <a:r>
              <a:rPr lang="ru-RU" dirty="0">
                <a:solidFill>
                  <a:schemeClr val="accent2"/>
                </a:solidFill>
              </a:rPr>
              <a:t>Ночь от ночи,</a:t>
            </a:r>
            <a:br>
              <a:rPr lang="ru-RU" dirty="0">
                <a:solidFill>
                  <a:schemeClr val="accent2"/>
                </a:solidFill>
              </a:rPr>
            </a:br>
            <a:r>
              <a:rPr lang="ru-RU" dirty="0">
                <a:solidFill>
                  <a:schemeClr val="accent2"/>
                </a:solidFill>
              </a:rPr>
              <a:t>Всё короче и короче.</a:t>
            </a:r>
          </a:p>
          <a:p>
            <a:pPr>
              <a:buNone/>
            </a:pPr>
            <a:r>
              <a:rPr lang="ru-RU" dirty="0" smtClean="0">
                <a:solidFill>
                  <a:schemeClr val="accent2"/>
                </a:solidFill>
              </a:rPr>
              <a:t>	</a:t>
            </a:r>
            <a:r>
              <a:rPr lang="ru-RU" dirty="0">
                <a:solidFill>
                  <a:schemeClr val="accent2"/>
                </a:solidFill>
              </a:rPr>
              <a:t/>
            </a:r>
            <a:br>
              <a:rPr lang="ru-RU" dirty="0">
                <a:solidFill>
                  <a:schemeClr val="accent2"/>
                </a:solidFill>
              </a:rPr>
            </a:br>
            <a:r>
              <a:rPr lang="ru-RU" dirty="0" smtClean="0">
                <a:solidFill>
                  <a:schemeClr val="accent2"/>
                </a:solidFill>
              </a:rPr>
              <a:t>                                 (</a:t>
            </a:r>
            <a:r>
              <a:rPr lang="ru-RU" i="1" dirty="0" smtClean="0">
                <a:solidFill>
                  <a:schemeClr val="accent2"/>
                </a:solidFill>
              </a:rPr>
              <a:t>И</a:t>
            </a:r>
            <a:r>
              <a:rPr lang="ru-RU" i="1" dirty="0">
                <a:solidFill>
                  <a:schemeClr val="accent2"/>
                </a:solidFill>
              </a:rPr>
              <a:t>. </a:t>
            </a:r>
            <a:r>
              <a:rPr lang="ru-RU" i="1" dirty="0" err="1" smtClean="0">
                <a:solidFill>
                  <a:schemeClr val="accent2"/>
                </a:solidFill>
              </a:rPr>
              <a:t>Мазнин</a:t>
            </a:r>
            <a:r>
              <a:rPr lang="ru-RU" i="1" dirty="0" smtClean="0">
                <a:solidFill>
                  <a:schemeClr val="accent2"/>
                </a:solidFill>
              </a:rPr>
              <a:t>)</a:t>
            </a:r>
            <a:endParaRPr lang="ru-RU" dirty="0">
              <a:solidFill>
                <a:schemeClr val="accent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Documents and Settings\User\Мои документы\Елена\Детсад\Картинки\Рамки\1340212764_fwfq9mi2tpnm0vy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>
                <a:solidFill>
                  <a:schemeClr val="accent2"/>
                </a:solidFill>
              </a:rPr>
              <a:t>В </a:t>
            </a:r>
            <a:r>
              <a:rPr lang="ru-RU" b="1" dirty="0">
                <a:solidFill>
                  <a:schemeClr val="accent2"/>
                </a:solidFill>
              </a:rPr>
              <a:t>лесу</a:t>
            </a:r>
            <a:r>
              <a:rPr lang="ru-RU" b="1" dirty="0"/>
              <a:t/>
            </a:r>
            <a:br>
              <a:rPr lang="ru-RU" b="1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915816" y="1412776"/>
            <a:ext cx="4752528" cy="4525963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dirty="0" smtClean="0"/>
              <a:t>	</a:t>
            </a:r>
            <a:r>
              <a:rPr lang="ru-RU" dirty="0" smtClean="0">
                <a:solidFill>
                  <a:schemeClr val="accent2"/>
                </a:solidFill>
              </a:rPr>
              <a:t>Мы </a:t>
            </a:r>
            <a:r>
              <a:rPr lang="ru-RU" dirty="0">
                <a:solidFill>
                  <a:schemeClr val="accent2"/>
                </a:solidFill>
              </a:rPr>
              <a:t>летом в лесу</a:t>
            </a:r>
            <a:r>
              <a:rPr lang="ru-RU" dirty="0" smtClean="0">
                <a:solidFill>
                  <a:schemeClr val="accent2"/>
                </a:solidFill>
              </a:rPr>
              <a:t/>
            </a:r>
            <a:br>
              <a:rPr lang="ru-RU" dirty="0" smtClean="0">
                <a:solidFill>
                  <a:schemeClr val="accent2"/>
                </a:solidFill>
              </a:rPr>
            </a:br>
            <a:r>
              <a:rPr lang="ru-RU" dirty="0">
                <a:solidFill>
                  <a:schemeClr val="accent2"/>
                </a:solidFill>
              </a:rPr>
              <a:t>Собирали малину,</a:t>
            </a:r>
            <a:r>
              <a:rPr lang="ru-RU" dirty="0" smtClean="0">
                <a:solidFill>
                  <a:schemeClr val="accent2"/>
                </a:solidFill>
              </a:rPr>
              <a:t/>
            </a:r>
            <a:br>
              <a:rPr lang="ru-RU" dirty="0" smtClean="0">
                <a:solidFill>
                  <a:schemeClr val="accent2"/>
                </a:solidFill>
              </a:rPr>
            </a:br>
            <a:r>
              <a:rPr lang="ru-RU" dirty="0">
                <a:solidFill>
                  <a:schemeClr val="accent2"/>
                </a:solidFill>
              </a:rPr>
              <a:t>И доверху каждый</a:t>
            </a:r>
            <a:r>
              <a:rPr lang="ru-RU" dirty="0" smtClean="0">
                <a:solidFill>
                  <a:schemeClr val="accent2"/>
                </a:solidFill>
              </a:rPr>
              <a:t/>
            </a:r>
            <a:br>
              <a:rPr lang="ru-RU" dirty="0" smtClean="0">
                <a:solidFill>
                  <a:schemeClr val="accent2"/>
                </a:solidFill>
              </a:rPr>
            </a:br>
            <a:r>
              <a:rPr lang="ru-RU" dirty="0">
                <a:solidFill>
                  <a:schemeClr val="accent2"/>
                </a:solidFill>
              </a:rPr>
              <a:t>Наполнил корзину.</a:t>
            </a:r>
            <a:r>
              <a:rPr lang="ru-RU" dirty="0" smtClean="0">
                <a:solidFill>
                  <a:schemeClr val="accent2"/>
                </a:solidFill>
              </a:rPr>
              <a:t/>
            </a:r>
            <a:br>
              <a:rPr lang="ru-RU" dirty="0" smtClean="0">
                <a:solidFill>
                  <a:schemeClr val="accent2"/>
                </a:solidFill>
              </a:rPr>
            </a:br>
            <a:r>
              <a:rPr lang="ru-RU" dirty="0">
                <a:solidFill>
                  <a:schemeClr val="accent2"/>
                </a:solidFill>
              </a:rPr>
              <a:t>Мы лесу кричали</a:t>
            </a:r>
            <a:r>
              <a:rPr lang="ru-RU" dirty="0" smtClean="0">
                <a:solidFill>
                  <a:schemeClr val="accent2"/>
                </a:solidFill>
              </a:rPr>
              <a:t/>
            </a:r>
            <a:br>
              <a:rPr lang="ru-RU" dirty="0" smtClean="0">
                <a:solidFill>
                  <a:schemeClr val="accent2"/>
                </a:solidFill>
              </a:rPr>
            </a:br>
            <a:r>
              <a:rPr lang="ru-RU" dirty="0">
                <a:solidFill>
                  <a:schemeClr val="accent2"/>
                </a:solidFill>
              </a:rPr>
              <a:t>Все хором: – </a:t>
            </a:r>
            <a:r>
              <a:rPr lang="ru-RU" dirty="0" err="1">
                <a:solidFill>
                  <a:schemeClr val="accent2"/>
                </a:solidFill>
              </a:rPr>
              <a:t>Спа-си-бо</a:t>
            </a:r>
            <a:r>
              <a:rPr lang="ru-RU" dirty="0">
                <a:solidFill>
                  <a:schemeClr val="accent2"/>
                </a:solidFill>
              </a:rPr>
              <a:t>!</a:t>
            </a:r>
            <a:r>
              <a:rPr lang="ru-RU" dirty="0" smtClean="0">
                <a:solidFill>
                  <a:schemeClr val="accent2"/>
                </a:solidFill>
              </a:rPr>
              <a:t/>
            </a:r>
            <a:br>
              <a:rPr lang="ru-RU" dirty="0" smtClean="0">
                <a:solidFill>
                  <a:schemeClr val="accent2"/>
                </a:solidFill>
              </a:rPr>
            </a:br>
            <a:r>
              <a:rPr lang="ru-RU" dirty="0">
                <a:solidFill>
                  <a:schemeClr val="accent2"/>
                </a:solidFill>
              </a:rPr>
              <a:t>И лес отвечал нам:</a:t>
            </a:r>
            <a:r>
              <a:rPr lang="ru-RU" dirty="0" smtClean="0">
                <a:solidFill>
                  <a:schemeClr val="accent2"/>
                </a:solidFill>
              </a:rPr>
              <a:t/>
            </a:r>
            <a:br>
              <a:rPr lang="ru-RU" dirty="0" smtClean="0">
                <a:solidFill>
                  <a:schemeClr val="accent2"/>
                </a:solidFill>
              </a:rPr>
            </a:br>
            <a:r>
              <a:rPr lang="ru-RU" dirty="0">
                <a:solidFill>
                  <a:schemeClr val="accent2"/>
                </a:solidFill>
              </a:rPr>
              <a:t>“Спасибо! Спасибо!”</a:t>
            </a:r>
            <a:r>
              <a:rPr lang="ru-RU" dirty="0" smtClean="0">
                <a:solidFill>
                  <a:schemeClr val="accent2"/>
                </a:solidFill>
              </a:rPr>
              <a:t/>
            </a:r>
            <a:br>
              <a:rPr lang="ru-RU" dirty="0" smtClean="0">
                <a:solidFill>
                  <a:schemeClr val="accent2"/>
                </a:solidFill>
              </a:rPr>
            </a:br>
            <a:r>
              <a:rPr lang="ru-RU" dirty="0">
                <a:solidFill>
                  <a:schemeClr val="accent2"/>
                </a:solidFill>
              </a:rPr>
              <a:t>Потом вдруг качнулся,</a:t>
            </a:r>
            <a:r>
              <a:rPr lang="ru-RU" dirty="0" smtClean="0">
                <a:solidFill>
                  <a:schemeClr val="accent2"/>
                </a:solidFill>
              </a:rPr>
              <a:t/>
            </a:r>
            <a:br>
              <a:rPr lang="ru-RU" dirty="0" smtClean="0">
                <a:solidFill>
                  <a:schemeClr val="accent2"/>
                </a:solidFill>
              </a:rPr>
            </a:br>
            <a:r>
              <a:rPr lang="ru-RU" dirty="0">
                <a:solidFill>
                  <a:schemeClr val="accent2"/>
                </a:solidFill>
              </a:rPr>
              <a:t>вздохнул … и молчок.</a:t>
            </a:r>
            <a:r>
              <a:rPr lang="ru-RU" dirty="0" smtClean="0">
                <a:solidFill>
                  <a:schemeClr val="accent2"/>
                </a:solidFill>
              </a:rPr>
              <a:t/>
            </a:r>
            <a:br>
              <a:rPr lang="ru-RU" dirty="0" smtClean="0">
                <a:solidFill>
                  <a:schemeClr val="accent2"/>
                </a:solidFill>
              </a:rPr>
            </a:br>
            <a:r>
              <a:rPr lang="ru-RU" dirty="0">
                <a:solidFill>
                  <a:schemeClr val="accent2"/>
                </a:solidFill>
              </a:rPr>
              <a:t>Наверно, у леса</a:t>
            </a:r>
            <a:r>
              <a:rPr lang="ru-RU" dirty="0" smtClean="0">
                <a:solidFill>
                  <a:schemeClr val="accent2"/>
                </a:solidFill>
              </a:rPr>
              <a:t/>
            </a:r>
            <a:br>
              <a:rPr lang="ru-RU" dirty="0" smtClean="0">
                <a:solidFill>
                  <a:schemeClr val="accent2"/>
                </a:solidFill>
              </a:rPr>
            </a:br>
            <a:r>
              <a:rPr lang="ru-RU" dirty="0">
                <a:solidFill>
                  <a:schemeClr val="accent2"/>
                </a:solidFill>
              </a:rPr>
              <a:t>Устал язычок.</a:t>
            </a:r>
            <a:r>
              <a:rPr lang="ru-RU" dirty="0" smtClean="0">
                <a:solidFill>
                  <a:schemeClr val="accent2"/>
                </a:solidFill>
              </a:rPr>
              <a:t/>
            </a:r>
            <a:br>
              <a:rPr lang="ru-RU" dirty="0" smtClean="0">
                <a:solidFill>
                  <a:schemeClr val="accent2"/>
                </a:solidFill>
              </a:rPr>
            </a:br>
            <a:r>
              <a:rPr lang="ru-RU" dirty="0" smtClean="0">
                <a:solidFill>
                  <a:schemeClr val="accent2"/>
                </a:solidFill>
              </a:rPr>
              <a:t/>
            </a:r>
            <a:br>
              <a:rPr lang="ru-RU" dirty="0" smtClean="0">
                <a:solidFill>
                  <a:schemeClr val="accent2"/>
                </a:solidFill>
              </a:rPr>
            </a:br>
            <a:r>
              <a:rPr lang="ru-RU" dirty="0" smtClean="0">
                <a:solidFill>
                  <a:schemeClr val="accent2"/>
                </a:solidFill>
              </a:rPr>
              <a:t>                           (</a:t>
            </a:r>
            <a:r>
              <a:rPr lang="ru-RU" i="1" dirty="0" smtClean="0">
                <a:solidFill>
                  <a:schemeClr val="accent2"/>
                </a:solidFill>
              </a:rPr>
              <a:t>М</a:t>
            </a:r>
            <a:r>
              <a:rPr lang="ru-RU" i="1" dirty="0">
                <a:solidFill>
                  <a:schemeClr val="accent2"/>
                </a:solidFill>
              </a:rPr>
              <a:t>. </a:t>
            </a:r>
            <a:r>
              <a:rPr lang="ru-RU" i="1" dirty="0" err="1" smtClean="0">
                <a:solidFill>
                  <a:schemeClr val="accent2"/>
                </a:solidFill>
              </a:rPr>
              <a:t>Файзуллина</a:t>
            </a:r>
            <a:r>
              <a:rPr lang="ru-RU" i="1" dirty="0" smtClean="0">
                <a:solidFill>
                  <a:schemeClr val="accent2"/>
                </a:solidFill>
              </a:rPr>
              <a:t>)    </a:t>
            </a:r>
            <a:endParaRPr lang="ru-RU" dirty="0">
              <a:solidFill>
                <a:schemeClr val="accent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Documents and Settings\User\Мои документы\Елена\Детсад\Картинки\Рамки\1340212764_fwfq9mi2tpnm0vy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>
                <a:solidFill>
                  <a:schemeClr val="accent2"/>
                </a:solidFill>
              </a:rPr>
              <a:t>Теплый </a:t>
            </a:r>
            <a:r>
              <a:rPr lang="ru-RU" b="1" dirty="0">
                <a:solidFill>
                  <a:schemeClr val="accent2"/>
                </a:solidFill>
              </a:rPr>
              <a:t>дождь</a:t>
            </a:r>
            <a:r>
              <a:rPr lang="ru-RU" b="1" dirty="0"/>
              <a:t/>
            </a:r>
            <a:br>
              <a:rPr lang="ru-RU" b="1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339752" y="1340768"/>
            <a:ext cx="5256584" cy="5184576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dirty="0" smtClean="0"/>
              <a:t>	</a:t>
            </a:r>
            <a:r>
              <a:rPr lang="ru-RU" dirty="0" smtClean="0">
                <a:solidFill>
                  <a:schemeClr val="accent2"/>
                </a:solidFill>
              </a:rPr>
              <a:t>Загремел </a:t>
            </a:r>
            <a:r>
              <a:rPr lang="ru-RU" dirty="0">
                <a:solidFill>
                  <a:schemeClr val="accent2"/>
                </a:solidFill>
              </a:rPr>
              <a:t>веселый гром…</a:t>
            </a:r>
            <a:br>
              <a:rPr lang="ru-RU" dirty="0">
                <a:solidFill>
                  <a:schemeClr val="accent2"/>
                </a:solidFill>
              </a:rPr>
            </a:br>
            <a:r>
              <a:rPr lang="ru-RU" dirty="0">
                <a:solidFill>
                  <a:schemeClr val="accent2"/>
                </a:solidFill>
              </a:rPr>
              <a:t>Дождь идет в лесу густом.</a:t>
            </a:r>
            <a:br>
              <a:rPr lang="ru-RU" dirty="0">
                <a:solidFill>
                  <a:schemeClr val="accent2"/>
                </a:solidFill>
              </a:rPr>
            </a:br>
            <a:r>
              <a:rPr lang="ru-RU" dirty="0">
                <a:solidFill>
                  <a:schemeClr val="accent2"/>
                </a:solidFill>
              </a:rPr>
              <a:t>Там сегодня банный день,</a:t>
            </a:r>
            <a:br>
              <a:rPr lang="ru-RU" dirty="0">
                <a:solidFill>
                  <a:schemeClr val="accent2"/>
                </a:solidFill>
              </a:rPr>
            </a:br>
            <a:r>
              <a:rPr lang="ru-RU" dirty="0">
                <a:solidFill>
                  <a:schemeClr val="accent2"/>
                </a:solidFill>
              </a:rPr>
              <a:t>Мойтесь все, кому не лень.</a:t>
            </a:r>
            <a:br>
              <a:rPr lang="ru-RU" dirty="0">
                <a:solidFill>
                  <a:schemeClr val="accent2"/>
                </a:solidFill>
              </a:rPr>
            </a:br>
            <a:r>
              <a:rPr lang="ru-RU" dirty="0">
                <a:solidFill>
                  <a:schemeClr val="accent2"/>
                </a:solidFill>
              </a:rPr>
              <a:t>Растрепав свои прически,</a:t>
            </a:r>
            <a:br>
              <a:rPr lang="ru-RU" dirty="0">
                <a:solidFill>
                  <a:schemeClr val="accent2"/>
                </a:solidFill>
              </a:rPr>
            </a:br>
            <a:r>
              <a:rPr lang="ru-RU" dirty="0">
                <a:solidFill>
                  <a:schemeClr val="accent2"/>
                </a:solidFill>
              </a:rPr>
              <a:t>Моют головы березки.</a:t>
            </a:r>
            <a:br>
              <a:rPr lang="ru-RU" dirty="0">
                <a:solidFill>
                  <a:schemeClr val="accent2"/>
                </a:solidFill>
              </a:rPr>
            </a:br>
            <a:r>
              <a:rPr lang="ru-RU" dirty="0">
                <a:solidFill>
                  <a:schemeClr val="accent2"/>
                </a:solidFill>
              </a:rPr>
              <a:t>Запыленные дубы</a:t>
            </a:r>
            <a:br>
              <a:rPr lang="ru-RU" dirty="0">
                <a:solidFill>
                  <a:schemeClr val="accent2"/>
                </a:solidFill>
              </a:rPr>
            </a:br>
            <a:r>
              <a:rPr lang="ru-RU" dirty="0">
                <a:solidFill>
                  <a:schemeClr val="accent2"/>
                </a:solidFill>
              </a:rPr>
              <a:t>Моют рыжие чубы.</a:t>
            </a:r>
            <a:br>
              <a:rPr lang="ru-RU" dirty="0">
                <a:solidFill>
                  <a:schemeClr val="accent2"/>
                </a:solidFill>
              </a:rPr>
            </a:br>
            <a:r>
              <a:rPr lang="ru-RU" dirty="0">
                <a:solidFill>
                  <a:schemeClr val="accent2"/>
                </a:solidFill>
              </a:rPr>
              <a:t>Под дождем нагнулась липа,</a:t>
            </a:r>
            <a:br>
              <a:rPr lang="ru-RU" dirty="0">
                <a:solidFill>
                  <a:schemeClr val="accent2"/>
                </a:solidFill>
              </a:rPr>
            </a:br>
            <a:r>
              <a:rPr lang="ru-RU" dirty="0">
                <a:solidFill>
                  <a:schemeClr val="accent2"/>
                </a:solidFill>
              </a:rPr>
              <a:t>Моет листики до скрипа.</a:t>
            </a:r>
            <a:br>
              <a:rPr lang="ru-RU" dirty="0">
                <a:solidFill>
                  <a:schemeClr val="accent2"/>
                </a:solidFill>
              </a:rPr>
            </a:br>
            <a:r>
              <a:rPr lang="ru-RU" dirty="0">
                <a:solidFill>
                  <a:schemeClr val="accent2"/>
                </a:solidFill>
              </a:rPr>
              <a:t>Перед зеркальцами луж</a:t>
            </a:r>
            <a:br>
              <a:rPr lang="ru-RU" dirty="0">
                <a:solidFill>
                  <a:schemeClr val="accent2"/>
                </a:solidFill>
              </a:rPr>
            </a:br>
            <a:r>
              <a:rPr lang="ru-RU" dirty="0">
                <a:solidFill>
                  <a:schemeClr val="accent2"/>
                </a:solidFill>
              </a:rPr>
              <a:t>Принимают елки душ.</a:t>
            </a:r>
            <a:br>
              <a:rPr lang="ru-RU" dirty="0">
                <a:solidFill>
                  <a:schemeClr val="accent2"/>
                </a:solidFill>
              </a:rPr>
            </a:br>
            <a:r>
              <a:rPr lang="ru-RU" dirty="0">
                <a:solidFill>
                  <a:schemeClr val="accent2"/>
                </a:solidFill>
              </a:rPr>
              <a:t>А рябинки и осинки</a:t>
            </a:r>
            <a:br>
              <a:rPr lang="ru-RU" dirty="0">
                <a:solidFill>
                  <a:schemeClr val="accent2"/>
                </a:solidFill>
              </a:rPr>
            </a:br>
            <a:r>
              <a:rPr lang="ru-RU" dirty="0">
                <a:solidFill>
                  <a:schemeClr val="accent2"/>
                </a:solidFill>
              </a:rPr>
              <a:t>Моют шеи, моют спинки…</a:t>
            </a:r>
            <a:br>
              <a:rPr lang="ru-RU" dirty="0">
                <a:solidFill>
                  <a:schemeClr val="accent2"/>
                </a:solidFill>
              </a:rPr>
            </a:br>
            <a:r>
              <a:rPr lang="ru-RU" dirty="0">
                <a:solidFill>
                  <a:schemeClr val="accent2"/>
                </a:solidFill>
              </a:rPr>
              <a:t>Мойтесь все, кому не лень,</a:t>
            </a:r>
            <a:br>
              <a:rPr lang="ru-RU" dirty="0">
                <a:solidFill>
                  <a:schemeClr val="accent2"/>
                </a:solidFill>
              </a:rPr>
            </a:br>
            <a:r>
              <a:rPr lang="ru-RU" dirty="0">
                <a:solidFill>
                  <a:schemeClr val="accent2"/>
                </a:solidFill>
              </a:rPr>
              <a:t>Ведь сегодня банный день!</a:t>
            </a:r>
          </a:p>
          <a:p>
            <a:pPr>
              <a:buNone/>
            </a:pPr>
            <a:r>
              <a:rPr lang="ru-RU" i="1" dirty="0" smtClean="0">
                <a:solidFill>
                  <a:schemeClr val="accent2"/>
                </a:solidFill>
              </a:rPr>
              <a:t>			        </a:t>
            </a:r>
          </a:p>
          <a:p>
            <a:pPr>
              <a:buNone/>
            </a:pPr>
            <a:r>
              <a:rPr lang="ru-RU" i="1" dirty="0">
                <a:solidFill>
                  <a:schemeClr val="accent2"/>
                </a:solidFill>
              </a:rPr>
              <a:t> </a:t>
            </a:r>
            <a:r>
              <a:rPr lang="ru-RU" i="1" dirty="0" smtClean="0">
                <a:solidFill>
                  <a:schemeClr val="accent2"/>
                </a:solidFill>
              </a:rPr>
              <a:t>                                            (З</a:t>
            </a:r>
            <a:r>
              <a:rPr lang="ru-RU" i="1" dirty="0">
                <a:solidFill>
                  <a:schemeClr val="accent2"/>
                </a:solidFill>
              </a:rPr>
              <a:t>. </a:t>
            </a:r>
            <a:r>
              <a:rPr lang="ru-RU" i="1" dirty="0" smtClean="0">
                <a:solidFill>
                  <a:schemeClr val="accent2"/>
                </a:solidFill>
              </a:rPr>
              <a:t>Александрова)</a:t>
            </a:r>
            <a:endParaRPr lang="ru-RU" dirty="0">
              <a:solidFill>
                <a:schemeClr val="accent2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420888"/>
            <a:ext cx="8229600" cy="1368152"/>
          </a:xfrm>
        </p:spPr>
        <p:txBody>
          <a:bodyPr>
            <a:noAutofit/>
          </a:bodyPr>
          <a:lstStyle/>
          <a:p>
            <a:r>
              <a:rPr lang="ru-RU" sz="8800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Осень</a:t>
            </a:r>
            <a:endParaRPr lang="ru-RU" sz="8800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2530" name="Picture 2" descr="C:\Documents and Settings\User\Мои документы\Елена\Детсад\Картинки\Рамки\0_afa07_6dffdd74_XL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Documents and Settings\User\Мои документы\Елена\Детсад\Картинки\Рамки\0_afa07_6dffdd74_XL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/>
              <a:t/>
            </a:r>
            <a:br>
              <a:rPr lang="ru-RU" b="1" dirty="0"/>
            </a:br>
            <a:r>
              <a:rPr lang="ru-RU" b="1" dirty="0" smtClean="0"/>
              <a:t>     </a:t>
            </a:r>
            <a:r>
              <a:rPr lang="ru-RU" sz="3600" b="1" dirty="0" smtClean="0">
                <a:solidFill>
                  <a:schemeClr val="accent6">
                    <a:lumMod val="75000"/>
                  </a:schemeClr>
                </a:solidFill>
              </a:rPr>
              <a:t>Осенние </a:t>
            </a:r>
            <a:r>
              <a:rPr lang="ru-RU" sz="3600" b="1" dirty="0">
                <a:solidFill>
                  <a:schemeClr val="accent6">
                    <a:lumMod val="75000"/>
                  </a:schemeClr>
                </a:solidFill>
              </a:rPr>
              <a:t>листья по ветру кружат…</a:t>
            </a:r>
            <a:r>
              <a:rPr lang="ru-RU" dirty="0">
                <a:solidFill>
                  <a:schemeClr val="accent6">
                    <a:lumMod val="75000"/>
                  </a:schemeClr>
                </a:solidFill>
              </a:rPr>
              <a:t/>
            </a:r>
            <a:br>
              <a:rPr lang="ru-RU" dirty="0">
                <a:solidFill>
                  <a:schemeClr val="accent6">
                    <a:lumMod val="75000"/>
                  </a:schemeClr>
                </a:solidFill>
              </a:rPr>
            </a:br>
            <a:endParaRPr lang="ru-RU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1835696" y="1268760"/>
            <a:ext cx="6480720" cy="5589240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	</a:t>
            </a:r>
          </a:p>
          <a:p>
            <a:pPr>
              <a:buNone/>
            </a:pP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</a:rPr>
              <a:t>	Осенние </a:t>
            </a:r>
            <a:r>
              <a:rPr lang="ru-RU" sz="2400" dirty="0">
                <a:solidFill>
                  <a:schemeClr val="accent6">
                    <a:lumMod val="75000"/>
                  </a:schemeClr>
                </a:solidFill>
              </a:rPr>
              <a:t>листья по ветру кружат,</a:t>
            </a:r>
            <a:br>
              <a:rPr lang="ru-RU" sz="2400" dirty="0">
                <a:solidFill>
                  <a:schemeClr val="accent6">
                    <a:lumMod val="75000"/>
                  </a:schemeClr>
                </a:solidFill>
              </a:rPr>
            </a:br>
            <a:r>
              <a:rPr lang="ru-RU" sz="2400" dirty="0">
                <a:solidFill>
                  <a:schemeClr val="accent6">
                    <a:lumMod val="75000"/>
                  </a:schemeClr>
                </a:solidFill>
              </a:rPr>
              <a:t>Осенние листья в тревоге вопят:</a:t>
            </a:r>
            <a:br>
              <a:rPr lang="ru-RU" sz="2400" dirty="0">
                <a:solidFill>
                  <a:schemeClr val="accent6">
                    <a:lumMod val="75000"/>
                  </a:schemeClr>
                </a:solidFill>
              </a:rPr>
            </a:br>
            <a:r>
              <a:rPr lang="ru-RU" sz="2400" dirty="0">
                <a:solidFill>
                  <a:schemeClr val="accent6">
                    <a:lumMod val="75000"/>
                  </a:schemeClr>
                </a:solidFill>
              </a:rPr>
              <a:t>«Всё гибнет, всё гибнет! Ты чёрен и гол,</a:t>
            </a:r>
            <a:br>
              <a:rPr lang="ru-RU" sz="2400" dirty="0">
                <a:solidFill>
                  <a:schemeClr val="accent6">
                    <a:lumMod val="75000"/>
                  </a:schemeClr>
                </a:solidFill>
              </a:rPr>
            </a:br>
            <a:r>
              <a:rPr lang="ru-RU" sz="2400" dirty="0">
                <a:solidFill>
                  <a:schemeClr val="accent6">
                    <a:lumMod val="75000"/>
                  </a:schemeClr>
                </a:solidFill>
              </a:rPr>
              <a:t>О лес наш родимый, конец твой пришёл!»</a:t>
            </a:r>
            <a:br>
              <a:rPr lang="ru-RU" sz="2400" dirty="0">
                <a:solidFill>
                  <a:schemeClr val="accent6">
                    <a:lumMod val="75000"/>
                  </a:schemeClr>
                </a:solidFill>
              </a:rPr>
            </a:br>
            <a:r>
              <a:rPr lang="ru-RU" sz="2400" dirty="0">
                <a:solidFill>
                  <a:schemeClr val="accent6">
                    <a:lumMod val="75000"/>
                  </a:schemeClr>
                </a:solidFill>
              </a:rPr>
              <a:t> </a:t>
            </a:r>
            <a:br>
              <a:rPr lang="ru-RU" sz="2400" dirty="0">
                <a:solidFill>
                  <a:schemeClr val="accent6">
                    <a:lumMod val="75000"/>
                  </a:schemeClr>
                </a:solidFill>
              </a:rPr>
            </a:br>
            <a:r>
              <a:rPr lang="ru-RU" sz="2400" dirty="0">
                <a:solidFill>
                  <a:schemeClr val="accent6">
                    <a:lumMod val="75000"/>
                  </a:schemeClr>
                </a:solidFill>
              </a:rPr>
              <a:t>Не слышит тревоги их царственный лес.</a:t>
            </a:r>
            <a:br>
              <a:rPr lang="ru-RU" sz="2400" dirty="0">
                <a:solidFill>
                  <a:schemeClr val="accent6">
                    <a:lumMod val="75000"/>
                  </a:schemeClr>
                </a:solidFill>
              </a:rPr>
            </a:br>
            <a:r>
              <a:rPr lang="ru-RU" sz="2400" dirty="0">
                <a:solidFill>
                  <a:schemeClr val="accent6">
                    <a:lumMod val="75000"/>
                  </a:schemeClr>
                </a:solidFill>
              </a:rPr>
              <a:t>Под тёмной лазурью суровых небес</a:t>
            </a:r>
            <a:br>
              <a:rPr lang="ru-RU" sz="2400" dirty="0">
                <a:solidFill>
                  <a:schemeClr val="accent6">
                    <a:lumMod val="75000"/>
                  </a:schemeClr>
                </a:solidFill>
              </a:rPr>
            </a:br>
            <a:r>
              <a:rPr lang="ru-RU" sz="2400" dirty="0">
                <a:solidFill>
                  <a:schemeClr val="accent6">
                    <a:lumMod val="75000"/>
                  </a:schemeClr>
                </a:solidFill>
              </a:rPr>
              <a:t>Его спеленали могучие сны,</a:t>
            </a:r>
            <a:br>
              <a:rPr lang="ru-RU" sz="2400" dirty="0">
                <a:solidFill>
                  <a:schemeClr val="accent6">
                    <a:lumMod val="75000"/>
                  </a:schemeClr>
                </a:solidFill>
              </a:rPr>
            </a:br>
            <a:r>
              <a:rPr lang="ru-RU" sz="2400" dirty="0">
                <a:solidFill>
                  <a:schemeClr val="accent6">
                    <a:lumMod val="75000"/>
                  </a:schemeClr>
                </a:solidFill>
              </a:rPr>
              <a:t>И зреет в нём сила для новой весны</a:t>
            </a: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</a:rPr>
              <a:t>.</a:t>
            </a:r>
          </a:p>
          <a:p>
            <a:pPr algn="r">
              <a:buNone/>
            </a:pP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</a:rPr>
              <a:t>(</a:t>
            </a:r>
            <a:r>
              <a:rPr lang="ru-RU" sz="2400" dirty="0" err="1" smtClean="0">
                <a:solidFill>
                  <a:schemeClr val="accent6">
                    <a:lumMod val="75000"/>
                  </a:schemeClr>
                </a:solidFill>
              </a:rPr>
              <a:t>Апполон</a:t>
            </a: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</a:rPr>
              <a:t> Майков)</a:t>
            </a:r>
            <a:endParaRPr lang="ru-RU" sz="2400" dirty="0">
              <a:solidFill>
                <a:schemeClr val="accent6">
                  <a:lumMod val="75000"/>
                </a:schemeClr>
              </a:solidFill>
            </a:endParaRP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Documents and Settings\User\Мои документы\Елена\Детсад\Картинки\Рамки\0_afa07_6dffdd74_XL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2195737" y="1268413"/>
            <a:ext cx="5760640" cy="4857750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Уж небо осенью дышало,</a:t>
            </a:r>
          </a:p>
          <a:p>
            <a:pPr>
              <a:buNone/>
            </a:pPr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Уж реже солнышко блистало,</a:t>
            </a:r>
          </a:p>
          <a:p>
            <a:pPr>
              <a:buNone/>
            </a:pPr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Короче становился день,</a:t>
            </a:r>
          </a:p>
          <a:p>
            <a:pPr>
              <a:buNone/>
            </a:pPr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Лесов таинственная сень</a:t>
            </a:r>
          </a:p>
          <a:p>
            <a:pPr>
              <a:buNone/>
            </a:pPr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С печальным шумом обнажалась,</a:t>
            </a:r>
          </a:p>
          <a:p>
            <a:pPr>
              <a:buNone/>
            </a:pPr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Ложился на поля туман,</a:t>
            </a:r>
          </a:p>
          <a:p>
            <a:pPr>
              <a:buNone/>
            </a:pPr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Гусей крикливый караван</a:t>
            </a:r>
          </a:p>
          <a:p>
            <a:pPr>
              <a:buNone/>
            </a:pPr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Тянулся к югу: приближалась</a:t>
            </a:r>
          </a:p>
          <a:p>
            <a:pPr>
              <a:buNone/>
            </a:pPr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Довольно скучная пора;</a:t>
            </a:r>
          </a:p>
          <a:p>
            <a:pPr>
              <a:buNone/>
            </a:pPr>
            <a:r>
              <a:rPr lang="ru-RU" dirty="0">
                <a:solidFill>
                  <a:schemeClr val="accent6">
                    <a:lumMod val="75000"/>
                  </a:schemeClr>
                </a:solidFill>
              </a:rPr>
              <a:t>Стоял ноябрь уж  у 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двора</a:t>
            </a:r>
          </a:p>
          <a:p>
            <a:pPr algn="r">
              <a:buNone/>
            </a:pPr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(А.С. Пушкин)</a:t>
            </a:r>
            <a:endParaRPr lang="ru-RU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Documents and Settings\User\Мои документы\Елена\Детсад\Картинки\Рамки\0_afa07_6dffdd74_XL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3553" name="Rectangle 1"/>
          <p:cNvSpPr>
            <a:spLocks noChangeArrowheads="1"/>
          </p:cNvSpPr>
          <p:nvPr/>
        </p:nvSpPr>
        <p:spPr bwMode="auto">
          <a:xfrm>
            <a:off x="2411760" y="1319862"/>
            <a:ext cx="5472608" cy="4401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                        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 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  * * *</a:t>
            </a:r>
            <a:b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Есть в осени первоначальной</a:t>
            </a:r>
            <a:b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Короткая, но дивная пора —</a:t>
            </a:r>
            <a:b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Весь день стоит как бы хрустальный,</a:t>
            </a:r>
            <a:b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И лучезарны вечера...</a:t>
            </a:r>
            <a:b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Пустеет воздух, птиц не слышно боле,</a:t>
            </a:r>
            <a:b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Но далеко еще до первых зимних бурь</a:t>
            </a:r>
            <a:b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И льется чистая и теплая лазурь</a:t>
            </a:r>
            <a:b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На отдыхающее поле...</a:t>
            </a:r>
          </a:p>
          <a:p>
            <a:pPr algn="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</a:rPr>
              <a:t>   (Ф.И.Тютчев)</a:t>
            </a:r>
            <a:endParaRPr lang="ru-RU" sz="2400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accent6">
                  <a:lumMod val="7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Documents and Settings\User\Мои документы\Елена\Детсад\Картинки\Рамки\0.529666001295721721_bamazehco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4306" y="0"/>
            <a:ext cx="9178305" cy="6858000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700808"/>
            <a:ext cx="8229600" cy="2808312"/>
          </a:xfrm>
        </p:spPr>
        <p:txBody>
          <a:bodyPr>
            <a:noAutofit/>
          </a:bodyPr>
          <a:lstStyle/>
          <a:p>
            <a:r>
              <a:rPr lang="ru-RU" sz="88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Весна</a:t>
            </a:r>
            <a:endParaRPr lang="ru-RU" sz="88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Documents and Settings\User\Мои документы\Елена\Детсад\Картинки\Рамки\0_afa07_6dffdd74_XL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1115616" y="1600200"/>
            <a:ext cx="7488832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 </a:t>
            </a:r>
          </a:p>
          <a:p>
            <a:pPr>
              <a:buNone/>
            </a:pPr>
            <a:r>
              <a:rPr lang="ru-RU" b="1" dirty="0" smtClean="0"/>
              <a:t>	</a:t>
            </a: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>                               * * *</a:t>
            </a:r>
            <a:b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</a:br>
            <a:r>
              <a:rPr lang="ru-RU" sz="2800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Осень. Осыпается весь наш бедный сад,</a:t>
            </a:r>
            <a:br>
              <a:rPr lang="ru-RU" sz="2800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Листья пожелтевшие по ветру летят;</a:t>
            </a:r>
            <a:br>
              <a:rPr lang="ru-RU" sz="2800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Лишь вдали красуются, там, на дне долин,</a:t>
            </a:r>
            <a:br>
              <a:rPr lang="ru-RU" sz="2800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Кисти ярко-красные вянущих рябин.</a:t>
            </a:r>
          </a:p>
          <a:p>
            <a:pPr>
              <a:buNone/>
            </a:pPr>
            <a:endParaRPr lang="ru-RU" sz="2800" dirty="0" smtClean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2800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(</a:t>
            </a:r>
            <a:r>
              <a:rPr lang="ru-RU" sz="2800" b="1" dirty="0" smtClean="0">
                <a:solidFill>
                  <a:schemeClr val="accent6">
                    <a:lumMod val="75000"/>
                  </a:schemeClr>
                </a:solidFill>
              </a:rPr>
              <a:t>А. Толстой)</a:t>
            </a:r>
            <a:endParaRPr lang="ru-RU" sz="2800" dirty="0" smtClean="0">
              <a:solidFill>
                <a:schemeClr val="accent6">
                  <a:lumMod val="75000"/>
                </a:schemeClr>
              </a:solidFill>
            </a:endParaRPr>
          </a:p>
          <a:p>
            <a:pPr>
              <a:buNone/>
            </a:pPr>
            <a:endParaRPr lang="ru-RU" sz="2800" dirty="0" smtClean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Documents and Settings\User\Мои документы\Елена\Детсад\Картинки\Рамки\0_afa07_6dffdd74_XL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>ОСЕНЬ.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43808" y="1412776"/>
            <a:ext cx="5842992" cy="4824536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	</a:t>
            </a: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Поспевает брусника,</a:t>
            </a:r>
            <a:br>
              <a:rPr lang="ru-RU" sz="2400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Стали дни холоднее.</a:t>
            </a:r>
            <a:br>
              <a:rPr lang="ru-RU" sz="2400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 от птичьего крика</a:t>
            </a:r>
            <a:br>
              <a:rPr lang="ru-RU" sz="2400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 сердце только грустнее.</a:t>
            </a:r>
            <a:br>
              <a:rPr lang="ru-RU" sz="2400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Стаи птиц улетают</a:t>
            </a:r>
            <a:br>
              <a:rPr lang="ru-RU" sz="2400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Прочь за синее море.</a:t>
            </a:r>
            <a:br>
              <a:rPr lang="ru-RU" sz="2400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Все деревья блистают</a:t>
            </a:r>
            <a:br>
              <a:rPr lang="ru-RU" sz="2400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 разноцветном уборе.</a:t>
            </a:r>
            <a:br>
              <a:rPr lang="ru-RU" sz="2400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Солнце реже смеётся,</a:t>
            </a:r>
            <a:br>
              <a:rPr lang="ru-RU" sz="2400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Нет в цветах благовонья.</a:t>
            </a:r>
            <a:br>
              <a:rPr lang="ru-RU" sz="2400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Скоро Осень проснётся</a:t>
            </a:r>
            <a:br>
              <a:rPr lang="ru-RU" sz="2400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 заплачет спросонья.</a:t>
            </a:r>
          </a:p>
          <a:p>
            <a:pPr>
              <a:buNone/>
            </a:pPr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	                                          (К.Бальмонт)</a:t>
            </a:r>
            <a:endParaRPr lang="ru-RU" sz="2400" dirty="0" smtClean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C:\Documents and Settings\User\Мои документы\Елена\Детсад\Картинки\Рамки\0_afa07_6dffdd74_XL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sz="40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Листопад</a:t>
            </a:r>
            <a:r>
              <a:rPr lang="ru-RU" b="1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3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(отрывок)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/>
            </a:r>
            <a:b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</a:br>
            <a:endParaRPr lang="ru-RU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2411760" y="1600200"/>
            <a:ext cx="5688632" cy="4525963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Лес, точно терем расписной,</a:t>
            </a:r>
          </a:p>
          <a:p>
            <a:pPr>
              <a:buNone/>
            </a:pPr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Лиловый, золотой, багряный,</a:t>
            </a:r>
          </a:p>
          <a:p>
            <a:pPr>
              <a:buNone/>
            </a:pPr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Веселой, пестрою стеной</a:t>
            </a:r>
          </a:p>
          <a:p>
            <a:pPr>
              <a:buNone/>
            </a:pPr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Стоит над светлою поляной.</a:t>
            </a:r>
          </a:p>
          <a:p>
            <a:pPr>
              <a:buNone/>
            </a:pPr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Березы желтою резьбой</a:t>
            </a:r>
          </a:p>
          <a:p>
            <a:pPr>
              <a:buNone/>
            </a:pPr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Блестят в лазури голубой,</a:t>
            </a:r>
          </a:p>
          <a:p>
            <a:pPr>
              <a:buNone/>
            </a:pPr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Как вышки, елочки темнеют,</a:t>
            </a:r>
          </a:p>
          <a:p>
            <a:pPr>
              <a:buNone/>
            </a:pPr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А между кленами синеют</a:t>
            </a:r>
          </a:p>
          <a:p>
            <a:pPr>
              <a:buNone/>
            </a:pPr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То там, то здесь в листве сквозной</a:t>
            </a:r>
          </a:p>
          <a:p>
            <a:pPr>
              <a:buNone/>
            </a:pPr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Просветы в небо, что оконца.</a:t>
            </a:r>
          </a:p>
          <a:p>
            <a:pPr algn="r">
              <a:buNone/>
            </a:pP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>(И.А. Бунин)</a:t>
            </a:r>
            <a:endParaRPr lang="ru-RU" dirty="0" smtClean="0">
              <a:solidFill>
                <a:schemeClr val="accent6">
                  <a:lumMod val="75000"/>
                </a:schemeClr>
              </a:solidFill>
            </a:endParaRPr>
          </a:p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Documents and Settings\User\Мои документы\Елена\Детсад\Картинки\Рамки\0_afa07_6dffdd74_XL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>Осень</a:t>
            </a:r>
            <a:r>
              <a:rPr lang="ru-RU" b="1" dirty="0">
                <a:solidFill>
                  <a:schemeClr val="accent6">
                    <a:lumMod val="75000"/>
                  </a:schemeClr>
                </a:solidFill>
              </a:rPr>
              <a:t>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03848" y="1556793"/>
            <a:ext cx="4392488" cy="4320480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dirty="0">
                <a:solidFill>
                  <a:schemeClr val="accent6">
                    <a:lumMod val="75000"/>
                  </a:schemeClr>
                </a:solidFill>
              </a:rPr>
              <a:t>Осень золотая </a:t>
            </a:r>
          </a:p>
          <a:p>
            <a:pPr>
              <a:buNone/>
            </a:pPr>
            <a:r>
              <a:rPr lang="ru-RU" dirty="0">
                <a:solidFill>
                  <a:schemeClr val="accent6">
                    <a:lumMod val="75000"/>
                  </a:schemeClr>
                </a:solidFill>
              </a:rPr>
              <a:t>Ходит по дорожкам.</a:t>
            </a:r>
          </a:p>
          <a:p>
            <a:pPr>
              <a:buNone/>
            </a:pPr>
            <a:r>
              <a:rPr lang="ru-RU" dirty="0">
                <a:solidFill>
                  <a:schemeClr val="accent6">
                    <a:lumMod val="75000"/>
                  </a:schemeClr>
                </a:solidFill>
              </a:rPr>
              <a:t>У неё на ножках </a:t>
            </a:r>
          </a:p>
          <a:p>
            <a:pPr>
              <a:buNone/>
            </a:pPr>
            <a:r>
              <a:rPr lang="ru-RU" dirty="0">
                <a:solidFill>
                  <a:schemeClr val="accent6">
                    <a:lumMod val="75000"/>
                  </a:schemeClr>
                </a:solidFill>
              </a:rPr>
              <a:t>Желтые сапожки.</a:t>
            </a:r>
          </a:p>
          <a:p>
            <a:pPr>
              <a:buNone/>
            </a:pPr>
            <a:r>
              <a:rPr lang="ru-RU" dirty="0">
                <a:solidFill>
                  <a:schemeClr val="accent6">
                    <a:lumMod val="75000"/>
                  </a:schemeClr>
                </a:solidFill>
              </a:rPr>
              <a:t> </a:t>
            </a:r>
          </a:p>
          <a:p>
            <a:pPr>
              <a:buNone/>
            </a:pPr>
            <a:r>
              <a:rPr lang="ru-RU" dirty="0">
                <a:solidFill>
                  <a:schemeClr val="accent6">
                    <a:lumMod val="75000"/>
                  </a:schemeClr>
                </a:solidFill>
              </a:rPr>
              <a:t>У неё на платье </a:t>
            </a:r>
          </a:p>
          <a:p>
            <a:pPr>
              <a:buNone/>
            </a:pPr>
            <a:r>
              <a:rPr lang="ru-RU" dirty="0">
                <a:solidFill>
                  <a:schemeClr val="accent6">
                    <a:lumMod val="75000"/>
                  </a:schemeClr>
                </a:solidFill>
              </a:rPr>
              <a:t>Листики цветные.</a:t>
            </a:r>
          </a:p>
          <a:p>
            <a:pPr>
              <a:buNone/>
            </a:pPr>
            <a:r>
              <a:rPr lang="ru-RU" dirty="0">
                <a:solidFill>
                  <a:schemeClr val="accent6">
                    <a:lumMod val="75000"/>
                  </a:schemeClr>
                </a:solidFill>
              </a:rPr>
              <a:t>А в её лукошке </a:t>
            </a:r>
          </a:p>
          <a:p>
            <a:pPr>
              <a:buNone/>
            </a:pPr>
            <a:r>
              <a:rPr lang="ru-RU" dirty="0">
                <a:solidFill>
                  <a:schemeClr val="accent6">
                    <a:lumMod val="75000"/>
                  </a:schemeClr>
                </a:solidFill>
              </a:rPr>
              <a:t>Есть грибы лесные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.</a:t>
            </a:r>
          </a:p>
          <a:p>
            <a:pPr algn="r">
              <a:buNone/>
            </a:pPr>
            <a:r>
              <a:rPr lang="ru-RU" sz="2800" dirty="0" smtClean="0">
                <a:solidFill>
                  <a:schemeClr val="accent6">
                    <a:lumMod val="75000"/>
                  </a:schemeClr>
                </a:solidFill>
              </a:rPr>
              <a:t>(А</a:t>
            </a:r>
            <a:r>
              <a:rPr lang="ru-RU" sz="2800" dirty="0">
                <a:solidFill>
                  <a:schemeClr val="accent6">
                    <a:lumMod val="75000"/>
                  </a:schemeClr>
                </a:solidFill>
              </a:rPr>
              <a:t>. </a:t>
            </a:r>
            <a:r>
              <a:rPr lang="ru-RU" sz="2800" dirty="0" err="1" smtClean="0">
                <a:solidFill>
                  <a:schemeClr val="accent6">
                    <a:lumMod val="75000"/>
                  </a:schemeClr>
                </a:solidFill>
              </a:rPr>
              <a:t>Яранова</a:t>
            </a:r>
            <a:r>
              <a:rPr lang="ru-RU" sz="2800" dirty="0" smtClean="0">
                <a:solidFill>
                  <a:schemeClr val="accent6">
                    <a:lumMod val="75000"/>
                  </a:schemeClr>
                </a:solidFill>
              </a:rPr>
              <a:t>)</a:t>
            </a:r>
            <a:endParaRPr lang="ru-RU" sz="2800" dirty="0">
              <a:solidFill>
                <a:schemeClr val="accent6">
                  <a:lumMod val="75000"/>
                </a:schemeClr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772816"/>
            <a:ext cx="8229600" cy="2808312"/>
          </a:xfrm>
        </p:spPr>
        <p:txBody>
          <a:bodyPr>
            <a:noAutofit/>
          </a:bodyPr>
          <a:lstStyle/>
          <a:p>
            <a:r>
              <a:rPr lang="ru-RU" sz="8800" dirty="0" smtClean="0">
                <a:solidFill>
                  <a:srgbClr val="0070C0"/>
                </a:solidFill>
              </a:rPr>
              <a:t>Зима</a:t>
            </a:r>
            <a:endParaRPr lang="ru-RU" sz="8800" dirty="0">
              <a:solidFill>
                <a:srgbClr val="0070C0"/>
              </a:solidFill>
            </a:endParaRPr>
          </a:p>
        </p:txBody>
      </p:sp>
      <p:pic>
        <p:nvPicPr>
          <p:cNvPr id="34820" name="Picture 4" descr="C:\Documents and Settings\User\Мои документы\Елена\Детсад\Картинки\Рамки\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205696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:\Documents and Settings\User\Мои документы\Елена\Детсад\Картинки\Рамки\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205696" cy="6858000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>
                <a:solidFill>
                  <a:srgbClr val="0070C0"/>
                </a:solidFill>
              </a:rPr>
              <a:t>Первый </a:t>
            </a:r>
            <a:r>
              <a:rPr lang="ru-RU" b="1" dirty="0">
                <a:solidFill>
                  <a:srgbClr val="0070C0"/>
                </a:solidFill>
              </a:rPr>
              <a:t>снег</a:t>
            </a:r>
            <a:r>
              <a:rPr lang="ru-RU" dirty="0">
                <a:solidFill>
                  <a:srgbClr val="0070C0"/>
                </a:solidFill>
              </a:rPr>
              <a:t/>
            </a:r>
            <a:br>
              <a:rPr lang="ru-RU" dirty="0">
                <a:solidFill>
                  <a:srgbClr val="0070C0"/>
                </a:solidFill>
              </a:rPr>
            </a:b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3275856" y="1600200"/>
            <a:ext cx="3024336" cy="4525963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Утром </a:t>
            </a:r>
            <a:r>
              <a:rPr lang="ru-RU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кот </a:t>
            </a:r>
          </a:p>
          <a:p>
            <a:pPr>
              <a:buNone/>
            </a:pPr>
            <a:r>
              <a:rPr lang="ru-RU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Принёс на лапах </a:t>
            </a:r>
          </a:p>
          <a:p>
            <a:pPr>
              <a:buNone/>
            </a:pPr>
            <a:r>
              <a:rPr lang="ru-RU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Первый снег! </a:t>
            </a:r>
          </a:p>
          <a:p>
            <a:pPr>
              <a:buNone/>
            </a:pPr>
            <a:r>
              <a:rPr lang="ru-RU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Первый снег! </a:t>
            </a:r>
          </a:p>
          <a:p>
            <a:pPr>
              <a:buNone/>
            </a:pPr>
            <a:r>
              <a:rPr lang="ru-RU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Он имеет </a:t>
            </a:r>
          </a:p>
          <a:p>
            <a:pPr>
              <a:buNone/>
            </a:pPr>
            <a:r>
              <a:rPr lang="ru-RU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Вкус и запах, </a:t>
            </a:r>
          </a:p>
          <a:p>
            <a:pPr>
              <a:buNone/>
            </a:pPr>
            <a:r>
              <a:rPr lang="ru-RU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Первый снег! </a:t>
            </a:r>
          </a:p>
          <a:p>
            <a:pPr>
              <a:buNone/>
            </a:pPr>
            <a:r>
              <a:rPr lang="ru-RU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Первый снег! </a:t>
            </a:r>
          </a:p>
          <a:p>
            <a:pPr>
              <a:buNone/>
            </a:pPr>
            <a:r>
              <a:rPr lang="ru-RU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Он кружится, </a:t>
            </a:r>
          </a:p>
          <a:p>
            <a:pPr>
              <a:buNone/>
            </a:pPr>
            <a:r>
              <a:rPr lang="ru-RU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Лёгкий, </a:t>
            </a:r>
          </a:p>
          <a:p>
            <a:pPr>
              <a:buNone/>
            </a:pPr>
            <a:r>
              <a:rPr lang="ru-RU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Новый, </a:t>
            </a:r>
          </a:p>
          <a:p>
            <a:pPr>
              <a:buNone/>
            </a:pPr>
            <a:r>
              <a:rPr lang="ru-RU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У ребят над головой,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C:\Documents and Settings\User\Мои документы\Елена\Детсад\Картинки\Рамки\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205696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3131840" y="188641"/>
            <a:ext cx="3384376" cy="5472608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2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Он успел </a:t>
            </a:r>
          </a:p>
          <a:p>
            <a:pPr>
              <a:buNone/>
            </a:pPr>
            <a:r>
              <a:rPr lang="ru-RU" sz="22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Платок пуховый </a:t>
            </a:r>
          </a:p>
          <a:p>
            <a:pPr>
              <a:buNone/>
            </a:pPr>
            <a:r>
              <a:rPr lang="ru-RU" sz="22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Расстелить </a:t>
            </a:r>
          </a:p>
          <a:p>
            <a:pPr>
              <a:buNone/>
            </a:pPr>
            <a:r>
              <a:rPr lang="ru-RU" sz="22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На мостовой, </a:t>
            </a:r>
          </a:p>
          <a:p>
            <a:pPr>
              <a:buNone/>
            </a:pPr>
            <a:r>
              <a:rPr lang="ru-RU" sz="22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Он белеет </a:t>
            </a:r>
          </a:p>
          <a:p>
            <a:pPr>
              <a:buNone/>
            </a:pPr>
            <a:r>
              <a:rPr lang="ru-RU" sz="22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Вдоль забора, </a:t>
            </a:r>
          </a:p>
          <a:p>
            <a:pPr>
              <a:buNone/>
            </a:pPr>
            <a:r>
              <a:rPr lang="ru-RU" sz="22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Прикорнул на фонаре - </a:t>
            </a:r>
          </a:p>
          <a:p>
            <a:pPr>
              <a:buNone/>
            </a:pPr>
            <a:r>
              <a:rPr lang="ru-RU" sz="22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Значит, скоро, </a:t>
            </a:r>
          </a:p>
          <a:p>
            <a:pPr>
              <a:buNone/>
            </a:pPr>
            <a:r>
              <a:rPr lang="ru-RU" sz="22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Очень скоро </a:t>
            </a:r>
          </a:p>
          <a:p>
            <a:pPr>
              <a:buNone/>
            </a:pPr>
            <a:r>
              <a:rPr lang="ru-RU" sz="22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Полетят салазки </a:t>
            </a:r>
          </a:p>
          <a:p>
            <a:pPr>
              <a:buNone/>
            </a:pPr>
            <a:r>
              <a:rPr lang="ru-RU" sz="22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 горок, </a:t>
            </a:r>
          </a:p>
          <a:p>
            <a:pPr>
              <a:buNone/>
            </a:pPr>
            <a:r>
              <a:rPr lang="ru-RU" sz="22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Значит, можно будет </a:t>
            </a:r>
          </a:p>
          <a:p>
            <a:pPr>
              <a:buNone/>
            </a:pPr>
            <a:r>
              <a:rPr lang="ru-RU" sz="22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Снова </a:t>
            </a:r>
          </a:p>
          <a:p>
            <a:pPr>
              <a:buNone/>
            </a:pPr>
            <a:r>
              <a:rPr lang="ru-RU" sz="22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Строить крепость </a:t>
            </a:r>
          </a:p>
          <a:p>
            <a:pPr>
              <a:buNone/>
            </a:pPr>
            <a:r>
              <a:rPr lang="ru-RU" sz="22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Во дворе</a:t>
            </a:r>
            <a:r>
              <a:rPr lang="ru-RU" sz="22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!</a:t>
            </a:r>
          </a:p>
          <a:p>
            <a:pPr algn="r">
              <a:buNone/>
            </a:pPr>
            <a:r>
              <a:rPr lang="ru-RU" sz="22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(Я. Аким)</a:t>
            </a:r>
            <a:endParaRPr lang="ru-RU" sz="22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2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:\Documents and Settings\User\Мои документы\Елена\Детсад\Картинки\Рамки\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205696" cy="6858000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>
                <a:solidFill>
                  <a:srgbClr val="0070C0"/>
                </a:solidFill>
              </a:rPr>
              <a:t>***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2843808" y="1600200"/>
            <a:ext cx="4176464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	</a:t>
            </a:r>
            <a:r>
              <a:rPr lang="ru-RU" sz="2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Улицей </a:t>
            </a:r>
            <a:r>
              <a:rPr lang="ru-RU" sz="28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гуляет</a:t>
            </a:r>
            <a:br>
              <a:rPr lang="ru-RU" sz="28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Дедушка Мороз,</a:t>
            </a:r>
            <a:br>
              <a:rPr lang="ru-RU" sz="28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Иней рассыпает</a:t>
            </a:r>
            <a:br>
              <a:rPr lang="ru-RU" sz="28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По ветвям берез;</a:t>
            </a:r>
            <a:br>
              <a:rPr lang="ru-RU" sz="28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Ходит, бородою</a:t>
            </a:r>
            <a:br>
              <a:rPr lang="ru-RU" sz="28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Белою трясет,</a:t>
            </a:r>
          </a:p>
          <a:p>
            <a:pPr>
              <a:buNone/>
            </a:pPr>
            <a:r>
              <a:rPr lang="ru-RU" sz="2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	Топает </a:t>
            </a:r>
            <a:r>
              <a:rPr lang="ru-RU" sz="28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ногою,</a:t>
            </a:r>
            <a:br>
              <a:rPr lang="ru-RU" sz="28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Только треск идет</a:t>
            </a:r>
            <a:r>
              <a:rPr lang="ru-RU" sz="2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r">
              <a:buNone/>
            </a:pPr>
            <a:r>
              <a:rPr lang="ru-RU" sz="2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С.Дрожжин)</a:t>
            </a:r>
            <a:endParaRPr lang="ru-RU" sz="24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C:\Documents and Settings\User\Мои документы\Елена\Детсад\Картинки\Рамки\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205696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   </a:t>
            </a:r>
            <a:r>
              <a:rPr lang="ru-RU" dirty="0" smtClean="0">
                <a:solidFill>
                  <a:srgbClr val="0070C0"/>
                </a:solidFill>
              </a:rPr>
              <a:t>***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987824" y="980728"/>
            <a:ext cx="4104456" cy="5544616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ru-RU" dirty="0" smtClean="0"/>
              <a:t>	</a:t>
            </a:r>
            <a:r>
              <a:rPr lang="ru-RU" dirty="0" smtClean="0">
                <a:solidFill>
                  <a:srgbClr val="0070C0"/>
                </a:solidFill>
              </a:rPr>
              <a:t>Мама</a:t>
            </a:r>
            <a:r>
              <a:rPr lang="ru-RU" dirty="0">
                <a:solidFill>
                  <a:srgbClr val="0070C0"/>
                </a:solidFill>
              </a:rPr>
              <a:t>! глянь-ка из окошка -</a:t>
            </a:r>
            <a:br>
              <a:rPr lang="ru-RU" dirty="0">
                <a:solidFill>
                  <a:srgbClr val="0070C0"/>
                </a:solidFill>
              </a:rPr>
            </a:br>
            <a:r>
              <a:rPr lang="ru-RU" dirty="0">
                <a:solidFill>
                  <a:srgbClr val="0070C0"/>
                </a:solidFill>
              </a:rPr>
              <a:t>Знать, вчера недаром кошка</a:t>
            </a:r>
            <a:br>
              <a:rPr lang="ru-RU" dirty="0">
                <a:solidFill>
                  <a:srgbClr val="0070C0"/>
                </a:solidFill>
              </a:rPr>
            </a:br>
            <a:r>
              <a:rPr lang="ru-RU" dirty="0">
                <a:solidFill>
                  <a:srgbClr val="0070C0"/>
                </a:solidFill>
              </a:rPr>
              <a:t>Умывала нос:</a:t>
            </a:r>
            <a:br>
              <a:rPr lang="ru-RU" dirty="0">
                <a:solidFill>
                  <a:srgbClr val="0070C0"/>
                </a:solidFill>
              </a:rPr>
            </a:br>
            <a:r>
              <a:rPr lang="ru-RU" dirty="0">
                <a:solidFill>
                  <a:srgbClr val="0070C0"/>
                </a:solidFill>
              </a:rPr>
              <a:t>Грязи нет, весь двор одело,</a:t>
            </a:r>
            <a:br>
              <a:rPr lang="ru-RU" dirty="0">
                <a:solidFill>
                  <a:srgbClr val="0070C0"/>
                </a:solidFill>
              </a:rPr>
            </a:br>
            <a:r>
              <a:rPr lang="ru-RU" dirty="0">
                <a:solidFill>
                  <a:srgbClr val="0070C0"/>
                </a:solidFill>
              </a:rPr>
              <a:t>Посветлело, побелело -</a:t>
            </a:r>
            <a:br>
              <a:rPr lang="ru-RU" dirty="0">
                <a:solidFill>
                  <a:srgbClr val="0070C0"/>
                </a:solidFill>
              </a:rPr>
            </a:br>
            <a:r>
              <a:rPr lang="ru-RU" dirty="0">
                <a:solidFill>
                  <a:srgbClr val="0070C0"/>
                </a:solidFill>
              </a:rPr>
              <a:t>Видно, есть мороз.</a:t>
            </a:r>
            <a:br>
              <a:rPr lang="ru-RU" dirty="0">
                <a:solidFill>
                  <a:srgbClr val="0070C0"/>
                </a:solidFill>
              </a:rPr>
            </a:br>
            <a:r>
              <a:rPr lang="ru-RU" dirty="0">
                <a:solidFill>
                  <a:srgbClr val="0070C0"/>
                </a:solidFill>
              </a:rPr>
              <a:t/>
            </a:r>
            <a:br>
              <a:rPr lang="ru-RU" dirty="0">
                <a:solidFill>
                  <a:srgbClr val="0070C0"/>
                </a:solidFill>
              </a:rPr>
            </a:br>
            <a:r>
              <a:rPr lang="ru-RU" dirty="0">
                <a:solidFill>
                  <a:srgbClr val="0070C0"/>
                </a:solidFill>
              </a:rPr>
              <a:t>Не колючий, светло-синий</a:t>
            </a:r>
            <a:br>
              <a:rPr lang="ru-RU" dirty="0">
                <a:solidFill>
                  <a:srgbClr val="0070C0"/>
                </a:solidFill>
              </a:rPr>
            </a:br>
            <a:r>
              <a:rPr lang="ru-RU" dirty="0">
                <a:solidFill>
                  <a:srgbClr val="0070C0"/>
                </a:solidFill>
              </a:rPr>
              <a:t>По ветвям развешан иней -</a:t>
            </a:r>
            <a:br>
              <a:rPr lang="ru-RU" dirty="0">
                <a:solidFill>
                  <a:srgbClr val="0070C0"/>
                </a:solidFill>
              </a:rPr>
            </a:br>
            <a:r>
              <a:rPr lang="ru-RU" dirty="0">
                <a:solidFill>
                  <a:srgbClr val="0070C0"/>
                </a:solidFill>
              </a:rPr>
              <a:t>Погляди хоть ты!</a:t>
            </a:r>
            <a:br>
              <a:rPr lang="ru-RU" dirty="0">
                <a:solidFill>
                  <a:srgbClr val="0070C0"/>
                </a:solidFill>
              </a:rPr>
            </a:br>
            <a:r>
              <a:rPr lang="ru-RU" dirty="0">
                <a:solidFill>
                  <a:srgbClr val="0070C0"/>
                </a:solidFill>
              </a:rPr>
              <a:t>Словно кто-то тороватый</a:t>
            </a:r>
            <a:br>
              <a:rPr lang="ru-RU" dirty="0">
                <a:solidFill>
                  <a:srgbClr val="0070C0"/>
                </a:solidFill>
              </a:rPr>
            </a:br>
            <a:r>
              <a:rPr lang="ru-RU" dirty="0">
                <a:solidFill>
                  <a:srgbClr val="0070C0"/>
                </a:solidFill>
              </a:rPr>
              <a:t>Свежей, белой, пухлой ватой</a:t>
            </a:r>
            <a:br>
              <a:rPr lang="ru-RU" dirty="0">
                <a:solidFill>
                  <a:srgbClr val="0070C0"/>
                </a:solidFill>
              </a:rPr>
            </a:br>
            <a:r>
              <a:rPr lang="ru-RU" dirty="0">
                <a:solidFill>
                  <a:srgbClr val="0070C0"/>
                </a:solidFill>
              </a:rPr>
              <a:t>Все убрал кусты.</a:t>
            </a:r>
            <a:br>
              <a:rPr lang="ru-RU" dirty="0">
                <a:solidFill>
                  <a:srgbClr val="0070C0"/>
                </a:solidFill>
              </a:rPr>
            </a:br>
            <a:r>
              <a:rPr lang="ru-RU" dirty="0">
                <a:solidFill>
                  <a:srgbClr val="0070C0"/>
                </a:solidFill>
              </a:rPr>
              <a:t/>
            </a:r>
            <a:br>
              <a:rPr lang="ru-RU" dirty="0">
                <a:solidFill>
                  <a:srgbClr val="0070C0"/>
                </a:solidFill>
              </a:rPr>
            </a:br>
            <a:r>
              <a:rPr lang="ru-RU" dirty="0">
                <a:solidFill>
                  <a:srgbClr val="0070C0"/>
                </a:solidFill>
              </a:rPr>
              <a:t>Уж теперь не будет спору:</a:t>
            </a:r>
            <a:br>
              <a:rPr lang="ru-RU" dirty="0">
                <a:solidFill>
                  <a:srgbClr val="0070C0"/>
                </a:solidFill>
              </a:rPr>
            </a:br>
            <a:r>
              <a:rPr lang="ru-RU" dirty="0">
                <a:solidFill>
                  <a:srgbClr val="0070C0"/>
                </a:solidFill>
              </a:rPr>
              <a:t>За салазки, да и в гору</a:t>
            </a:r>
            <a:br>
              <a:rPr lang="ru-RU" dirty="0">
                <a:solidFill>
                  <a:srgbClr val="0070C0"/>
                </a:solidFill>
              </a:rPr>
            </a:br>
            <a:r>
              <a:rPr lang="ru-RU" dirty="0">
                <a:solidFill>
                  <a:srgbClr val="0070C0"/>
                </a:solidFill>
              </a:rPr>
              <a:t>Весело бежать!</a:t>
            </a:r>
            <a:br>
              <a:rPr lang="ru-RU" dirty="0">
                <a:solidFill>
                  <a:srgbClr val="0070C0"/>
                </a:solidFill>
              </a:rPr>
            </a:br>
            <a:r>
              <a:rPr lang="ru-RU" dirty="0">
                <a:solidFill>
                  <a:srgbClr val="0070C0"/>
                </a:solidFill>
              </a:rPr>
              <a:t>Правда, мама? Не откажешь,</a:t>
            </a:r>
            <a:br>
              <a:rPr lang="ru-RU" dirty="0">
                <a:solidFill>
                  <a:srgbClr val="0070C0"/>
                </a:solidFill>
              </a:rPr>
            </a:br>
            <a:r>
              <a:rPr lang="ru-RU" dirty="0">
                <a:solidFill>
                  <a:srgbClr val="0070C0"/>
                </a:solidFill>
              </a:rPr>
              <a:t>А сама, наверно, скажешь:</a:t>
            </a:r>
            <a:br>
              <a:rPr lang="ru-RU" dirty="0">
                <a:solidFill>
                  <a:srgbClr val="0070C0"/>
                </a:solidFill>
              </a:rPr>
            </a:br>
            <a:r>
              <a:rPr lang="ru-RU" dirty="0">
                <a:solidFill>
                  <a:srgbClr val="0070C0"/>
                </a:solidFill>
              </a:rPr>
              <a:t>"Ну, скорей гулять</a:t>
            </a:r>
            <a:r>
              <a:rPr lang="ru-RU" dirty="0" smtClean="0">
                <a:solidFill>
                  <a:srgbClr val="0070C0"/>
                </a:solidFill>
              </a:rPr>
              <a:t>!«</a:t>
            </a:r>
          </a:p>
          <a:p>
            <a:pPr>
              <a:buNone/>
            </a:pPr>
            <a:r>
              <a:rPr lang="ru-RU" dirty="0">
                <a:solidFill>
                  <a:srgbClr val="0070C0"/>
                </a:solidFill>
              </a:rPr>
              <a:t> </a:t>
            </a:r>
            <a:r>
              <a:rPr lang="ru-RU" dirty="0" smtClean="0">
                <a:solidFill>
                  <a:srgbClr val="0070C0"/>
                </a:solidFill>
              </a:rPr>
              <a:t>                                            (А. Фет)</a:t>
            </a:r>
            <a:endParaRPr lang="ru-RU" dirty="0">
              <a:solidFill>
                <a:srgbClr val="0070C0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C:\Documents and Settings\User\Мои документы\Елена\Детсад\Картинки\Рамки\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205696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Зима</a:t>
            </a:r>
            <a:endParaRPr lang="ru-RU" sz="28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771800" y="1268760"/>
            <a:ext cx="3600400" cy="4857403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dirty="0" smtClean="0"/>
              <a:t>	</a:t>
            </a:r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Белый </a:t>
            </a:r>
            <a:r>
              <a:rPr lang="ru-RU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снег, пушистый</a:t>
            </a:r>
            <a:br>
              <a:rPr lang="ru-RU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 воздухе кружится</a:t>
            </a:r>
            <a:br>
              <a:rPr lang="ru-RU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И на землю тихо</a:t>
            </a:r>
            <a:br>
              <a:rPr lang="ru-RU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Падает, ложится</a:t>
            </a:r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	И </a:t>
            </a:r>
            <a:r>
              <a:rPr lang="ru-RU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под утро снегом</a:t>
            </a:r>
            <a:br>
              <a:rPr lang="ru-RU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Поле побелело,</a:t>
            </a:r>
            <a:br>
              <a:rPr lang="ru-RU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Точно пеленою</a:t>
            </a:r>
            <a:br>
              <a:rPr lang="ru-RU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Всё его одело.</a:t>
            </a:r>
          </a:p>
          <a:p>
            <a:pPr>
              <a:buNone/>
            </a:pPr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	Тёмный </a:t>
            </a:r>
            <a:r>
              <a:rPr lang="ru-RU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лес что шапкой</a:t>
            </a:r>
            <a:br>
              <a:rPr lang="ru-RU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Принакрылся чудной</a:t>
            </a:r>
            <a:br>
              <a:rPr lang="ru-RU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И заснул под нею</a:t>
            </a:r>
            <a:br>
              <a:rPr lang="ru-RU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Крепко, непробудно…</a:t>
            </a:r>
          </a:p>
          <a:p>
            <a:pPr>
              <a:buNone/>
            </a:pPr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	Божьи </a:t>
            </a:r>
            <a:r>
              <a:rPr lang="ru-RU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дни коротки,</a:t>
            </a:r>
            <a:br>
              <a:rPr lang="ru-RU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Солнце светит мало,</a:t>
            </a:r>
            <a:br>
              <a:rPr lang="ru-RU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Вот пришли морозцы -</a:t>
            </a:r>
            <a:br>
              <a:rPr lang="ru-RU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И зима настала.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User\Мои документы\Елена\Детсад\Картинки\Рамки\0.529666001295721721_bamazehco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4306" y="0"/>
            <a:ext cx="9178305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B050"/>
                </a:solidFill>
              </a:rPr>
              <a:t>Весна</a:t>
            </a: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            </a:t>
            </a:r>
            <a:r>
              <a:rPr lang="ru-RU" dirty="0" smtClean="0">
                <a:solidFill>
                  <a:srgbClr val="00B050"/>
                </a:solidFill>
              </a:rPr>
              <a:t>Опять </a:t>
            </a:r>
            <a:r>
              <a:rPr lang="ru-RU" dirty="0">
                <a:solidFill>
                  <a:srgbClr val="00B050"/>
                </a:solidFill>
              </a:rPr>
              <a:t>весна пришла на дачу.</a:t>
            </a:r>
            <a:endParaRPr lang="ru-RU" dirty="0" smtClean="0">
              <a:solidFill>
                <a:srgbClr val="00B050"/>
              </a:solidFill>
            </a:endParaRPr>
          </a:p>
          <a:p>
            <a:pPr>
              <a:buNone/>
            </a:pPr>
            <a:r>
              <a:rPr lang="ru-RU" dirty="0" smtClean="0">
                <a:solidFill>
                  <a:srgbClr val="00B050"/>
                </a:solidFill>
              </a:rPr>
              <a:t>               Ликует </a:t>
            </a:r>
            <a:r>
              <a:rPr lang="ru-RU" dirty="0">
                <a:solidFill>
                  <a:srgbClr val="00B050"/>
                </a:solidFill>
              </a:rPr>
              <a:t>солнце. День подрос.</a:t>
            </a:r>
            <a:endParaRPr lang="ru-RU" dirty="0" smtClean="0">
              <a:solidFill>
                <a:srgbClr val="00B050"/>
              </a:solidFill>
            </a:endParaRPr>
          </a:p>
          <a:p>
            <a:pPr>
              <a:buNone/>
            </a:pPr>
            <a:r>
              <a:rPr lang="ru-RU" dirty="0" smtClean="0">
                <a:solidFill>
                  <a:srgbClr val="00B050"/>
                </a:solidFill>
              </a:rPr>
              <a:t>               И </a:t>
            </a:r>
            <a:r>
              <a:rPr lang="ru-RU" dirty="0">
                <a:solidFill>
                  <a:srgbClr val="00B050"/>
                </a:solidFill>
              </a:rPr>
              <a:t>лишь одни сосульки плачут,</a:t>
            </a:r>
            <a:endParaRPr lang="ru-RU" dirty="0" smtClean="0">
              <a:solidFill>
                <a:srgbClr val="00B050"/>
              </a:solidFill>
            </a:endParaRPr>
          </a:p>
          <a:p>
            <a:pPr>
              <a:buNone/>
            </a:pPr>
            <a:r>
              <a:rPr lang="ru-RU" dirty="0" smtClean="0">
                <a:solidFill>
                  <a:srgbClr val="00B050"/>
                </a:solidFill>
              </a:rPr>
              <a:t>               Жалея </a:t>
            </a:r>
            <a:r>
              <a:rPr lang="ru-RU" dirty="0">
                <a:solidFill>
                  <a:srgbClr val="00B050"/>
                </a:solidFill>
              </a:rPr>
              <a:t>зиму и мороз.</a:t>
            </a:r>
            <a:endParaRPr lang="ru-RU" dirty="0" smtClean="0">
              <a:solidFill>
                <a:srgbClr val="00B050"/>
              </a:solidFill>
            </a:endParaRPr>
          </a:p>
          <a:p>
            <a:pPr>
              <a:buNone/>
            </a:pPr>
            <a:r>
              <a:rPr lang="ru-RU" dirty="0"/>
              <a:t> </a:t>
            </a:r>
            <a:endParaRPr lang="ru-RU" dirty="0" smtClean="0"/>
          </a:p>
          <a:p>
            <a:pPr algn="r">
              <a:buNone/>
            </a:pPr>
            <a:r>
              <a:rPr lang="ru-RU" dirty="0" smtClean="0">
                <a:solidFill>
                  <a:srgbClr val="00B050"/>
                </a:solidFill>
              </a:rPr>
              <a:t>(Г</a:t>
            </a:r>
            <a:r>
              <a:rPr lang="ru-RU" dirty="0">
                <a:solidFill>
                  <a:srgbClr val="00B050"/>
                </a:solidFill>
              </a:rPr>
              <a:t>. </a:t>
            </a:r>
            <a:r>
              <a:rPr lang="ru-RU" dirty="0" smtClean="0">
                <a:solidFill>
                  <a:srgbClr val="00B050"/>
                </a:solidFill>
              </a:rPr>
              <a:t>Новицкая)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C:\Documents and Settings\User\Мои документы\Елена\Детсад\Картинки\Рамки\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205696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2771800" y="836712"/>
            <a:ext cx="4320480" cy="5246687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	Труженик-крестьянин</a:t>
            </a:r>
            <a:r>
              <a:rPr lang="ru-RU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Вытащил </a:t>
            </a:r>
            <a:r>
              <a:rPr lang="ru-RU" dirty="0" err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санишки</a:t>
            </a:r>
            <a:r>
              <a:rPr lang="ru-RU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br>
              <a:rPr lang="ru-RU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Снеговые горы</a:t>
            </a:r>
            <a:br>
              <a:rPr lang="ru-RU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Строят ребятишки.</a:t>
            </a:r>
          </a:p>
          <a:p>
            <a:pPr>
              <a:buNone/>
            </a:pPr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	Уж </a:t>
            </a:r>
            <a:r>
              <a:rPr lang="ru-RU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давно крестьянин</a:t>
            </a:r>
            <a:br>
              <a:rPr lang="ru-RU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Ждал зимы и стужи,</a:t>
            </a:r>
            <a:br>
              <a:rPr lang="ru-RU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И избу соломой</a:t>
            </a:r>
            <a:br>
              <a:rPr lang="ru-RU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Он укрыл снаружи.</a:t>
            </a:r>
          </a:p>
          <a:p>
            <a:pPr>
              <a:buNone/>
            </a:pPr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	Чтобы </a:t>
            </a:r>
            <a:r>
              <a:rPr lang="ru-RU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 избу ветер</a:t>
            </a:r>
            <a:br>
              <a:rPr lang="ru-RU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Не проник сквозь щели,</a:t>
            </a:r>
            <a:br>
              <a:rPr lang="ru-RU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Не надули б снега</a:t>
            </a:r>
            <a:br>
              <a:rPr lang="ru-RU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Вьюги и метели.</a:t>
            </a:r>
          </a:p>
          <a:p>
            <a:pPr>
              <a:buNone/>
            </a:pPr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	Он </a:t>
            </a:r>
            <a:r>
              <a:rPr lang="ru-RU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теперь покоен -</a:t>
            </a:r>
            <a:br>
              <a:rPr lang="ru-RU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Всё кругом укрыто,</a:t>
            </a:r>
            <a:br>
              <a:rPr lang="ru-RU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И ему не страшен</a:t>
            </a:r>
            <a:br>
              <a:rPr lang="ru-RU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Злой мороз, сердитый</a:t>
            </a:r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r">
              <a:buNone/>
            </a:pPr>
            <a:r>
              <a:rPr lang="ru-RU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(И. Суриков)</a:t>
            </a:r>
            <a:endParaRPr lang="ru-RU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:\Documents and Settings\User\Мои документы\Елена\Детсад\Картинки\Рамки\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205696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Поет зима – аукает</a:t>
            </a:r>
            <a:endParaRPr lang="ru-RU" sz="24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771800" y="1340768"/>
            <a:ext cx="5544616" cy="4785395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Поет зима - аукает,</a:t>
            </a:r>
          </a:p>
          <a:p>
            <a:pPr>
              <a:buNone/>
            </a:pPr>
            <a:r>
              <a:rPr lang="ru-RU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Мохнатый лес баюкает</a:t>
            </a:r>
          </a:p>
          <a:p>
            <a:pPr>
              <a:buNone/>
            </a:pPr>
            <a:r>
              <a:rPr lang="ru-RU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             </a:t>
            </a:r>
            <a:r>
              <a:rPr lang="ru-RU" dirty="0" err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Стозвоном</a:t>
            </a:r>
            <a:r>
              <a:rPr lang="ru-RU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сосняка.</a:t>
            </a:r>
          </a:p>
          <a:p>
            <a:pPr>
              <a:buNone/>
            </a:pPr>
            <a:r>
              <a:rPr lang="ru-RU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Кругом с тоской глубокою</a:t>
            </a:r>
          </a:p>
          <a:p>
            <a:pPr>
              <a:buNone/>
            </a:pPr>
            <a:r>
              <a:rPr lang="ru-RU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Плывут в страну далекую</a:t>
            </a:r>
          </a:p>
          <a:p>
            <a:pPr>
              <a:buNone/>
            </a:pPr>
            <a:r>
              <a:rPr lang="ru-RU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             Седые облака.</a:t>
            </a:r>
          </a:p>
          <a:p>
            <a:pPr>
              <a:buNone/>
            </a:pPr>
            <a:r>
              <a:rPr lang="ru-RU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>
              <a:buNone/>
            </a:pPr>
            <a:r>
              <a:rPr lang="ru-RU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А по двору метелица</a:t>
            </a:r>
          </a:p>
          <a:p>
            <a:pPr>
              <a:buNone/>
            </a:pPr>
            <a:r>
              <a:rPr lang="ru-RU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Ковром шелковым стелется,</a:t>
            </a:r>
          </a:p>
          <a:p>
            <a:pPr>
              <a:buNone/>
            </a:pPr>
            <a:r>
              <a:rPr lang="ru-RU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             Но больно холодна.</a:t>
            </a:r>
          </a:p>
          <a:p>
            <a:pPr>
              <a:buNone/>
            </a:pPr>
            <a:r>
              <a:rPr lang="ru-RU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Воробышки игривые,</a:t>
            </a:r>
          </a:p>
          <a:p>
            <a:pPr>
              <a:buNone/>
            </a:pPr>
            <a:r>
              <a:rPr lang="ru-RU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Как детки сиротливые,</a:t>
            </a:r>
          </a:p>
          <a:p>
            <a:pPr>
              <a:buNone/>
            </a:pPr>
            <a:r>
              <a:rPr lang="ru-RU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             Прижались у окна.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4" descr="C:\Documents and Settings\User\Мои документы\Елена\Детсад\Картинки\Рамки\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205696" cy="6858000"/>
          </a:xfrm>
          <a:prstGeom prst="rect">
            <a:avLst/>
          </a:prstGeom>
          <a:noFill/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2555776" y="274638"/>
            <a:ext cx="5112568" cy="5962674"/>
          </a:xfrm>
        </p:spPr>
        <p:txBody>
          <a:bodyPr>
            <a:normAutofit/>
          </a:bodyPr>
          <a:lstStyle/>
          <a:p>
            <a:pPr algn="l"/>
            <a:r>
              <a:rPr lang="ru-RU" sz="22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Озябли пташки малые,</a:t>
            </a:r>
            <a:br>
              <a:rPr lang="ru-RU" sz="22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Голодные, усталые,</a:t>
            </a:r>
            <a:br>
              <a:rPr lang="ru-RU" sz="22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             И жмутся поплотней.</a:t>
            </a:r>
            <a:br>
              <a:rPr lang="ru-RU" sz="22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А вьюга с ревом бешеным</a:t>
            </a:r>
            <a:br>
              <a:rPr lang="ru-RU" sz="22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Стучит по ставням свешенным</a:t>
            </a:r>
            <a:br>
              <a:rPr lang="ru-RU" sz="22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             И злится все сильней.</a:t>
            </a:r>
            <a:br>
              <a:rPr lang="ru-RU" sz="22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br>
              <a:rPr lang="ru-RU" sz="22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И дремлют пташки нежные</a:t>
            </a:r>
            <a:br>
              <a:rPr lang="ru-RU" sz="22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Под эти вихри снежные</a:t>
            </a:r>
            <a:br>
              <a:rPr lang="ru-RU" sz="22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            У мерзлого окна.</a:t>
            </a:r>
            <a:br>
              <a:rPr lang="ru-RU" sz="22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И снится им прекрасная,</a:t>
            </a:r>
            <a:br>
              <a:rPr lang="ru-RU" sz="22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 улыбках солнца ясная</a:t>
            </a:r>
            <a:br>
              <a:rPr lang="ru-RU" sz="22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            Красавица весна.</a:t>
            </a:r>
            <a:br>
              <a:rPr lang="ru-RU" sz="22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                               </a:t>
            </a:r>
            <a:br>
              <a:rPr lang="ru-RU" sz="22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                          (Сергей Есенин)</a:t>
            </a:r>
            <a:endParaRPr lang="ru-RU" sz="22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:\Documents and Settings\User\Мои документы\Елена\Детсад\Картинки\Рамки\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205696" cy="6858000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70C0"/>
                </a:solidFill>
              </a:rPr>
              <a:t>***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2483768" y="1340768"/>
            <a:ext cx="4608512" cy="4785395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3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Не ветер бушует над бором,</a:t>
            </a:r>
          </a:p>
          <a:p>
            <a:pPr>
              <a:buNone/>
            </a:pPr>
            <a:r>
              <a:rPr lang="ru-RU" sz="23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Не с гор побежали ручьи, -</a:t>
            </a:r>
          </a:p>
          <a:p>
            <a:pPr>
              <a:buNone/>
            </a:pPr>
            <a:r>
              <a:rPr lang="ru-RU" sz="23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Мороз-воевода дозором</a:t>
            </a:r>
          </a:p>
          <a:p>
            <a:pPr>
              <a:buNone/>
            </a:pPr>
            <a:r>
              <a:rPr lang="ru-RU" sz="23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Обходит владенья свои...</a:t>
            </a:r>
          </a:p>
          <a:p>
            <a:pPr>
              <a:buNone/>
            </a:pPr>
            <a:r>
              <a:rPr lang="ru-RU" sz="23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>
              <a:buNone/>
            </a:pPr>
            <a:r>
              <a:rPr lang="ru-RU" sz="23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Глядит - хорошо ли метели</a:t>
            </a:r>
          </a:p>
          <a:p>
            <a:pPr>
              <a:buNone/>
            </a:pPr>
            <a:r>
              <a:rPr lang="ru-RU" sz="23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Лесные тропы занесли,</a:t>
            </a:r>
          </a:p>
          <a:p>
            <a:pPr>
              <a:buNone/>
            </a:pPr>
            <a:r>
              <a:rPr lang="ru-RU" sz="23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И нет ли где трещины, щели,</a:t>
            </a:r>
          </a:p>
          <a:p>
            <a:pPr>
              <a:buNone/>
            </a:pPr>
            <a:r>
              <a:rPr lang="ru-RU" sz="23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И нет ли где голой земли?</a:t>
            </a:r>
          </a:p>
          <a:p>
            <a:pPr>
              <a:buNone/>
            </a:pPr>
            <a:r>
              <a:rPr lang="ru-RU" dirty="0">
                <a:solidFill>
                  <a:srgbClr val="0070C0"/>
                </a:solidFill>
              </a:rPr>
              <a:t> 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C:\Documents and Settings\User\Мои документы\Елена\Детсад\Картинки\Рамки\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205696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2411760" y="620688"/>
            <a:ext cx="4968552" cy="5505475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ru-RU" sz="36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Пушисты ли сосен вершины,</a:t>
            </a:r>
          </a:p>
          <a:p>
            <a:pPr>
              <a:buNone/>
            </a:pPr>
            <a:r>
              <a:rPr lang="ru-RU" sz="36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Красив ли узор на дубах?</a:t>
            </a:r>
          </a:p>
          <a:p>
            <a:pPr>
              <a:buNone/>
            </a:pPr>
            <a:r>
              <a:rPr lang="ru-RU" sz="36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И крепко ли скованы льдины</a:t>
            </a:r>
          </a:p>
          <a:p>
            <a:pPr>
              <a:buNone/>
            </a:pPr>
            <a:r>
              <a:rPr lang="ru-RU" sz="36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 великих и малых водах?</a:t>
            </a:r>
          </a:p>
          <a:p>
            <a:pPr>
              <a:buNone/>
            </a:pPr>
            <a:r>
              <a:rPr lang="ru-RU" sz="36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>
              <a:buNone/>
            </a:pPr>
            <a:r>
              <a:rPr lang="ru-RU" sz="36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Идёт - по деревьям шагает,</a:t>
            </a:r>
          </a:p>
          <a:p>
            <a:pPr>
              <a:buNone/>
            </a:pPr>
            <a:r>
              <a:rPr lang="ru-RU" sz="36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Трещит по замёрзлой воде,</a:t>
            </a:r>
          </a:p>
          <a:p>
            <a:pPr>
              <a:buNone/>
            </a:pPr>
            <a:r>
              <a:rPr lang="ru-RU" sz="36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И яркое солнце играет</a:t>
            </a:r>
          </a:p>
          <a:p>
            <a:pPr>
              <a:buNone/>
            </a:pPr>
            <a:r>
              <a:rPr lang="ru-RU" sz="36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 косматой его бороде...</a:t>
            </a:r>
          </a:p>
          <a:p>
            <a:pPr>
              <a:buNone/>
            </a:pPr>
            <a:r>
              <a:rPr lang="ru-RU" sz="36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>
              <a:buNone/>
            </a:pPr>
            <a:r>
              <a:rPr lang="ru-RU" sz="36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Забравшись на сосну большую,</a:t>
            </a:r>
          </a:p>
          <a:p>
            <a:pPr>
              <a:buNone/>
            </a:pPr>
            <a:r>
              <a:rPr lang="ru-RU" sz="36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По веточкам палицей бьёт</a:t>
            </a:r>
          </a:p>
          <a:p>
            <a:pPr>
              <a:buNone/>
            </a:pPr>
            <a:r>
              <a:rPr lang="ru-RU" sz="36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И сам про себя удалую,</a:t>
            </a:r>
          </a:p>
          <a:p>
            <a:pPr>
              <a:buNone/>
            </a:pPr>
            <a:r>
              <a:rPr lang="ru-RU" sz="36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Хвастливую песню поёт</a:t>
            </a:r>
            <a:r>
              <a:rPr lang="ru-RU" sz="36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r">
              <a:buNone/>
            </a:pPr>
            <a:r>
              <a:rPr lang="ru-RU" sz="36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(Н.А. Некрасов)</a:t>
            </a:r>
            <a:endParaRPr lang="ru-RU" sz="36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User\Мои документы\Елена\Детсад\Картинки\Рамки\0.529666001295721721_bamazehco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4305" y="0"/>
            <a:ext cx="9178305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>
                <a:solidFill>
                  <a:srgbClr val="00B050"/>
                </a:solidFill>
              </a:rPr>
              <a:t>На </a:t>
            </a:r>
            <a:r>
              <a:rPr lang="ru-RU" b="1" dirty="0">
                <a:solidFill>
                  <a:srgbClr val="00B050"/>
                </a:solidFill>
              </a:rPr>
              <a:t>лугу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347864" y="1628800"/>
            <a:ext cx="5122912" cy="4497363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dirty="0">
                <a:solidFill>
                  <a:srgbClr val="00B050"/>
                </a:solidFill>
              </a:rPr>
              <a:t>Леса вдали виднее,</a:t>
            </a:r>
            <a:endParaRPr lang="ru-RU" dirty="0" smtClean="0">
              <a:solidFill>
                <a:srgbClr val="00B050"/>
              </a:solidFill>
            </a:endParaRPr>
          </a:p>
          <a:p>
            <a:pPr>
              <a:buNone/>
            </a:pPr>
            <a:r>
              <a:rPr lang="ru-RU" dirty="0">
                <a:solidFill>
                  <a:srgbClr val="00B050"/>
                </a:solidFill>
              </a:rPr>
              <a:t>Синее небеса,</a:t>
            </a:r>
            <a:endParaRPr lang="ru-RU" dirty="0" smtClean="0">
              <a:solidFill>
                <a:srgbClr val="00B050"/>
              </a:solidFill>
            </a:endParaRPr>
          </a:p>
          <a:p>
            <a:pPr>
              <a:buNone/>
            </a:pPr>
            <a:r>
              <a:rPr lang="ru-RU" dirty="0">
                <a:solidFill>
                  <a:srgbClr val="00B050"/>
                </a:solidFill>
              </a:rPr>
              <a:t>Заметней и чернее</a:t>
            </a:r>
            <a:endParaRPr lang="ru-RU" dirty="0" smtClean="0">
              <a:solidFill>
                <a:srgbClr val="00B050"/>
              </a:solidFill>
            </a:endParaRPr>
          </a:p>
          <a:p>
            <a:pPr>
              <a:buNone/>
            </a:pPr>
            <a:r>
              <a:rPr lang="ru-RU" dirty="0">
                <a:solidFill>
                  <a:srgbClr val="00B050"/>
                </a:solidFill>
              </a:rPr>
              <a:t>На пашне полоса,</a:t>
            </a:r>
            <a:endParaRPr lang="ru-RU" dirty="0" smtClean="0">
              <a:solidFill>
                <a:srgbClr val="00B050"/>
              </a:solidFill>
            </a:endParaRPr>
          </a:p>
          <a:p>
            <a:pPr>
              <a:buNone/>
            </a:pPr>
            <a:r>
              <a:rPr lang="ru-RU" dirty="0">
                <a:solidFill>
                  <a:srgbClr val="00B050"/>
                </a:solidFill>
              </a:rPr>
              <a:t>И детские звонче</a:t>
            </a:r>
            <a:endParaRPr lang="ru-RU" dirty="0" smtClean="0">
              <a:solidFill>
                <a:srgbClr val="00B050"/>
              </a:solidFill>
            </a:endParaRPr>
          </a:p>
          <a:p>
            <a:pPr>
              <a:buNone/>
            </a:pPr>
            <a:r>
              <a:rPr lang="ru-RU" dirty="0">
                <a:solidFill>
                  <a:srgbClr val="00B050"/>
                </a:solidFill>
              </a:rPr>
              <a:t>Над лугом голоса.</a:t>
            </a:r>
            <a:endParaRPr lang="ru-RU" dirty="0" smtClean="0">
              <a:solidFill>
                <a:srgbClr val="00B050"/>
              </a:solidFill>
            </a:endParaRPr>
          </a:p>
          <a:p>
            <a:pPr>
              <a:buNone/>
            </a:pPr>
            <a:r>
              <a:rPr lang="ru-RU" dirty="0" smtClean="0">
                <a:solidFill>
                  <a:srgbClr val="00B050"/>
                </a:solidFill>
              </a:rPr>
              <a:t>Весна </a:t>
            </a:r>
            <a:r>
              <a:rPr lang="ru-RU" dirty="0">
                <a:solidFill>
                  <a:srgbClr val="00B050"/>
                </a:solidFill>
              </a:rPr>
              <a:t>идёт сторонкой,</a:t>
            </a:r>
            <a:endParaRPr lang="ru-RU" dirty="0" smtClean="0">
              <a:solidFill>
                <a:srgbClr val="00B050"/>
              </a:solidFill>
            </a:endParaRPr>
          </a:p>
          <a:p>
            <a:pPr>
              <a:buNone/>
            </a:pPr>
            <a:r>
              <a:rPr lang="ru-RU" dirty="0">
                <a:solidFill>
                  <a:srgbClr val="00B050"/>
                </a:solidFill>
              </a:rPr>
              <a:t>Да где ж она сама?</a:t>
            </a:r>
            <a:endParaRPr lang="ru-RU" dirty="0" smtClean="0">
              <a:solidFill>
                <a:srgbClr val="00B050"/>
              </a:solidFill>
            </a:endParaRPr>
          </a:p>
          <a:p>
            <a:pPr>
              <a:buNone/>
            </a:pPr>
            <a:r>
              <a:rPr lang="ru-RU" dirty="0">
                <a:solidFill>
                  <a:srgbClr val="00B050"/>
                </a:solidFill>
              </a:rPr>
              <a:t>Чу, слышен голос звонкий,</a:t>
            </a:r>
            <a:endParaRPr lang="ru-RU" dirty="0" smtClean="0">
              <a:solidFill>
                <a:srgbClr val="00B050"/>
              </a:solidFill>
            </a:endParaRPr>
          </a:p>
          <a:p>
            <a:pPr>
              <a:buNone/>
            </a:pPr>
            <a:r>
              <a:rPr lang="ru-RU" dirty="0">
                <a:solidFill>
                  <a:srgbClr val="00B050"/>
                </a:solidFill>
              </a:rPr>
              <a:t>Не это ли весна?</a:t>
            </a:r>
            <a:endParaRPr lang="ru-RU" dirty="0" smtClean="0">
              <a:solidFill>
                <a:srgbClr val="00B050"/>
              </a:solidFill>
            </a:endParaRPr>
          </a:p>
          <a:p>
            <a:pPr>
              <a:buNone/>
            </a:pPr>
            <a:r>
              <a:rPr lang="ru-RU" dirty="0">
                <a:solidFill>
                  <a:srgbClr val="00B050"/>
                </a:solidFill>
              </a:rPr>
              <a:t>Нет, это звонко, тонко</a:t>
            </a:r>
            <a:endParaRPr lang="ru-RU" dirty="0" smtClean="0">
              <a:solidFill>
                <a:srgbClr val="00B050"/>
              </a:solidFill>
            </a:endParaRPr>
          </a:p>
          <a:p>
            <a:pPr>
              <a:buNone/>
            </a:pPr>
            <a:r>
              <a:rPr lang="ru-RU" dirty="0">
                <a:solidFill>
                  <a:srgbClr val="00B050"/>
                </a:solidFill>
              </a:rPr>
              <a:t>В ручье журчит волна </a:t>
            </a:r>
            <a:r>
              <a:rPr lang="ru-RU" dirty="0" smtClean="0">
                <a:solidFill>
                  <a:srgbClr val="00B050"/>
                </a:solidFill>
              </a:rPr>
              <a:t>…</a:t>
            </a:r>
            <a:endParaRPr lang="ru-RU" dirty="0">
              <a:solidFill>
                <a:srgbClr val="00B050"/>
              </a:solidFill>
            </a:endParaRPr>
          </a:p>
          <a:p>
            <a:pPr algn="ctr">
              <a:buNone/>
            </a:pPr>
            <a:r>
              <a:rPr lang="ru-RU" dirty="0" smtClean="0">
                <a:solidFill>
                  <a:srgbClr val="00B050"/>
                </a:solidFill>
              </a:rPr>
              <a:t>                            (А. Блок)</a:t>
            </a:r>
            <a:endParaRPr lang="ru-RU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C:\Documents and Settings\User\Мои документы\Елена\Детсад\Картинки\Рамки\0.529666001295721721_bamazehco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4305" y="0"/>
            <a:ext cx="9178305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Март</a:t>
            </a:r>
            <a:endParaRPr lang="ru-RU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409" name="Rectangle 1"/>
          <p:cNvSpPr>
            <a:spLocks noGrp="1" noChangeArrowheads="1"/>
          </p:cNvSpPr>
          <p:nvPr>
            <p:ph idx="1"/>
          </p:nvPr>
        </p:nvSpPr>
        <p:spPr bwMode="auto">
          <a:xfrm>
            <a:off x="3563888" y="1557374"/>
            <a:ext cx="4464496" cy="4401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cs typeface="Times New Roman" pitchFamily="18" charset="0"/>
              </a:rPr>
              <a:t>Всю зиму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cs typeface="Times New Roman" pitchFamily="18" charset="0"/>
              </a:rPr>
              <a:t>Белый снег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cs typeface="Times New Roman" pitchFamily="18" charset="0"/>
              </a:rPr>
              <a:t>Белел,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cs typeface="Times New Roman" pitchFamily="18" charset="0"/>
              </a:rPr>
              <a:t>А в марте взял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cs typeface="Times New Roman" pitchFamily="18" charset="0"/>
              </a:rPr>
              <a:t>И почернел.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cs typeface="Times New Roman" pitchFamily="18" charset="0"/>
              </a:rPr>
              <a:t>Почернел с досады,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cs typeface="Times New Roman" pitchFamily="18" charset="0"/>
              </a:rPr>
              <a:t>Что люди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cs typeface="Times New Roman" pitchFamily="18" charset="0"/>
              </a:rPr>
              <a:t>Солнцу рады!</a:t>
            </a:r>
          </a:p>
          <a:p>
            <a:pPr marL="0" indent="0" algn="r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20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(Михаил Садовский)</a:t>
            </a:r>
            <a:endParaRPr lang="ru-RU" sz="20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B05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Documents and Settings\User\Мои документы\Елена\Детсад\Картинки\Рамки\0.529666001295721721_bamazehcom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B050"/>
                </a:solidFill>
              </a:rPr>
              <a:t/>
            </a:r>
            <a:br>
              <a:rPr lang="ru-RU" b="1" dirty="0" smtClean="0">
                <a:solidFill>
                  <a:srgbClr val="00B050"/>
                </a:solidFill>
              </a:rPr>
            </a:br>
            <a:r>
              <a:rPr lang="ru-RU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Цвет </a:t>
            </a:r>
            <a:r>
              <a:rPr lang="ru-RU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весны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3203848" y="1198858"/>
            <a:ext cx="3528392" cy="52937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cs typeface="Times New Roman" pitchFamily="18" charset="0"/>
              </a:rPr>
              <a:t>На дворе стоит весна!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cs typeface="Times New Roman" pitchFamily="18" charset="0"/>
              </a:rPr>
              <a:t>После зимней лютой стужи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cs typeface="Times New Roman" pitchFamily="18" charset="0"/>
              </a:rPr>
              <a:t>Просыпается от сна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cs typeface="Times New Roman" pitchFamily="18" charset="0"/>
              </a:rPr>
              <a:t>Вся природа. Даже лужи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cs typeface="Times New Roman" pitchFamily="18" charset="0"/>
              </a:rPr>
              <a:t>Не покроет лед за ночь,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cs typeface="Times New Roman" pitchFamily="18" charset="0"/>
              </a:rPr>
              <a:t>Гонит солнце зиму прочь!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cs typeface="Times New Roman" pitchFamily="18" charset="0"/>
              </a:rPr>
              <a:t>Набухают соком почки,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cs typeface="Times New Roman" pitchFamily="18" charset="0"/>
              </a:rPr>
              <a:t>И зеленые листочки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cs typeface="Times New Roman" pitchFamily="18" charset="0"/>
              </a:rPr>
              <a:t>Скоро в струях ветерка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cs typeface="Times New Roman" pitchFamily="18" charset="0"/>
              </a:rPr>
              <a:t>Заиграют! </a:t>
            </a:r>
            <a:r>
              <a:rPr lang="ru-RU" sz="20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А пока </a:t>
            </a:r>
            <a:endParaRPr lang="ru-RU" sz="2000" b="1" dirty="0" smtClean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cs typeface="Times New Roman" pitchFamily="18" charset="0"/>
              </a:rPr>
              <a:t>Цвета солнца у реки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cs typeface="Times New Roman" pitchFamily="18" charset="0"/>
              </a:rPr>
              <a:t>Появились огоньки!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cs typeface="Times New Roman" pitchFamily="18" charset="0"/>
              </a:rPr>
              <a:t>Все! Закончились морозы!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cs typeface="Times New Roman" pitchFamily="18" charset="0"/>
              </a:rPr>
              <a:t>Распускаются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cs typeface="Times New Roman" pitchFamily="18" charset="0"/>
              </a:rPr>
              <a:t>мимозы!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0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(Вадим </a:t>
            </a:r>
            <a:r>
              <a:rPr lang="ru-RU" sz="2000" dirty="0" err="1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Косовицкий</a:t>
            </a:r>
            <a:r>
              <a:rPr lang="ru-RU" sz="20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endParaRPr lang="ru-RU" sz="20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Documents and Settings\User\Мои документы\Елена\Детсад\Картинки\Рамки\0.529666001295721721_bamazehcom.jpg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1835696" y="692150"/>
            <a:ext cx="7308304" cy="5434013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>
                <a:solidFill>
                  <a:srgbClr val="00B050"/>
                </a:solidFill>
              </a:rPr>
              <a:t>                            ***</a:t>
            </a:r>
          </a:p>
          <a:p>
            <a:pPr>
              <a:buNone/>
            </a:pPr>
            <a:r>
              <a:rPr lang="ru-RU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30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Весна, весна! Как воздух чист!</a:t>
            </a:r>
            <a:r>
              <a:rPr lang="ru-RU" sz="30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0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0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         Как ясен небосклон!</a:t>
            </a:r>
            <a:br>
              <a:rPr lang="ru-RU" sz="30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0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Своей </a:t>
            </a:r>
            <a:r>
              <a:rPr lang="ru-RU" sz="3000" dirty="0" err="1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лазурию</a:t>
            </a:r>
            <a:r>
              <a:rPr lang="ru-RU" sz="30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живой</a:t>
            </a:r>
            <a:br>
              <a:rPr lang="ru-RU" sz="30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0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         Слепит мне очи он.</a:t>
            </a:r>
          </a:p>
          <a:p>
            <a:pPr>
              <a:buNone/>
            </a:pPr>
            <a:r>
              <a:rPr lang="ru-RU" sz="30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    Весна</a:t>
            </a:r>
            <a:r>
              <a:rPr lang="ru-RU" sz="30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, весна! как высоко</a:t>
            </a:r>
            <a:br>
              <a:rPr lang="ru-RU" sz="30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0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         На крыльях ветерка,</a:t>
            </a:r>
            <a:br>
              <a:rPr lang="ru-RU" sz="30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0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Ласкаясь к солнечным лучам,</a:t>
            </a:r>
            <a:br>
              <a:rPr lang="ru-RU" sz="30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0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         Летают облака!</a:t>
            </a:r>
          </a:p>
          <a:p>
            <a:pPr>
              <a:buNone/>
            </a:pPr>
            <a:r>
              <a:rPr lang="ru-RU" sz="30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    Шумят </a:t>
            </a:r>
            <a:r>
              <a:rPr lang="ru-RU" sz="30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ручьи! блестят ручьи!</a:t>
            </a:r>
            <a:br>
              <a:rPr lang="ru-RU" sz="30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0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         Взревев, река несет</a:t>
            </a:r>
            <a:br>
              <a:rPr lang="ru-RU" sz="30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0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На торжествующем хребте</a:t>
            </a:r>
            <a:br>
              <a:rPr lang="ru-RU" sz="30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0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         Поднятый ею лед!</a:t>
            </a:r>
          </a:p>
          <a:p>
            <a:pPr>
              <a:buNone/>
            </a:pPr>
            <a:endParaRPr lang="ru-RU" sz="3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Documents and Settings\User\Мои документы\Елена\Детсад\Картинки\Рамки\0.529666001295721721_bamazehcom.jpg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9458" name="Rectangle 2"/>
          <p:cNvSpPr>
            <a:spLocks noChangeArrowheads="1"/>
          </p:cNvSpPr>
          <p:nvPr/>
        </p:nvSpPr>
        <p:spPr bwMode="auto">
          <a:xfrm>
            <a:off x="2051720" y="161393"/>
            <a:ext cx="6480720" cy="64940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Еще древа обнажены,</a:t>
            </a:r>
            <a:b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        Но в роще ветхий лист,</a:t>
            </a:r>
            <a:b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Как прежде, под моей ногой</a:t>
            </a:r>
            <a:b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        И шумен и душист.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B05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Под солнце самое взвился</a:t>
            </a:r>
            <a:b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        И в яркой вышине</a:t>
            </a:r>
            <a:b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Незримый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жавронок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поет</a:t>
            </a:r>
            <a:b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        Заздравный гимн весне.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B05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Что с нею, что с моей душой?</a:t>
            </a:r>
            <a:b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        С ручьем она ручей</a:t>
            </a:r>
            <a:b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 с птичкой птичка! с ним журчит,</a:t>
            </a:r>
            <a:b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        Летает в небе с ней!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B05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Зачем так радует ее</a:t>
            </a:r>
            <a:b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        И солнце, и весна!</a:t>
            </a: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(Е. Баратынский)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B05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C:\Documents and Settings\User\Мои документы\Елена\Детсад\Картинки\Рамки\1340212764_fwfq9mi2tpnm0vy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12776"/>
            <a:ext cx="8229600" cy="2808312"/>
          </a:xfrm>
        </p:spPr>
        <p:txBody>
          <a:bodyPr>
            <a:noAutofit/>
          </a:bodyPr>
          <a:lstStyle/>
          <a:p>
            <a:r>
              <a:rPr lang="ru-RU" sz="88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Лето</a:t>
            </a:r>
            <a:endParaRPr lang="ru-RU" sz="88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143</TotalTime>
  <Words>491</Words>
  <Application>Microsoft Office PowerPoint</Application>
  <PresentationFormat>Экран (4:3)</PresentationFormat>
  <Paragraphs>217</Paragraphs>
  <Slides>34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34</vt:i4>
      </vt:variant>
    </vt:vector>
  </HeadingPairs>
  <TitlesOfParts>
    <vt:vector size="35" baseType="lpstr">
      <vt:lpstr>Тема Office</vt:lpstr>
      <vt:lpstr>    Картотека стихотворений  «ВРЕМЕНА ГОДА» для средней группы  </vt:lpstr>
      <vt:lpstr>Весна</vt:lpstr>
      <vt:lpstr>Весна</vt:lpstr>
      <vt:lpstr> На лугу </vt:lpstr>
      <vt:lpstr>Март</vt:lpstr>
      <vt:lpstr> Цвет весны </vt:lpstr>
      <vt:lpstr>Слайд 7</vt:lpstr>
      <vt:lpstr>Слайд 8</vt:lpstr>
      <vt:lpstr>Лето</vt:lpstr>
      <vt:lpstr>Лето</vt:lpstr>
      <vt:lpstr> Ярко солнце светит </vt:lpstr>
      <vt:lpstr> Летняя песенка </vt:lpstr>
      <vt:lpstr> От чего так много света? </vt:lpstr>
      <vt:lpstr> В лесу </vt:lpstr>
      <vt:lpstr> Теплый дождь </vt:lpstr>
      <vt:lpstr>Осень</vt:lpstr>
      <vt:lpstr>        Осенние листья по ветру кружат… </vt:lpstr>
      <vt:lpstr>Слайд 18</vt:lpstr>
      <vt:lpstr>Слайд 19</vt:lpstr>
      <vt:lpstr>Слайд 20</vt:lpstr>
      <vt:lpstr>  ОСЕНЬ. </vt:lpstr>
      <vt:lpstr>  Листопад  (отрывок) </vt:lpstr>
      <vt:lpstr>  Осень. </vt:lpstr>
      <vt:lpstr>Зима</vt:lpstr>
      <vt:lpstr> Первый снег </vt:lpstr>
      <vt:lpstr>Слайд 26</vt:lpstr>
      <vt:lpstr>  *** </vt:lpstr>
      <vt:lpstr>     *** </vt:lpstr>
      <vt:lpstr>Зима</vt:lpstr>
      <vt:lpstr>Слайд 30</vt:lpstr>
      <vt:lpstr>Поет зима – аукает</vt:lpstr>
      <vt:lpstr>Озябли пташки малые, Голодные, усталые,                  И жмутся поплотней. А вьюга с ревом бешеным Стучит по ставням свешенным                  И злится все сильней.   И дремлют пташки нежные Под эти вихри снежные                 У мерзлого окна. И снится им прекрасная, В улыбках солнца ясная                 Красавица весна.                                                                    (Сергей Есенин)</vt:lpstr>
      <vt:lpstr>***</vt:lpstr>
      <vt:lpstr>Слайд 34</vt:lpstr>
    </vt:vector>
  </TitlesOfParts>
  <Company>Melkosoft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Весна</dc:title>
  <dc:creator>Устюжанина </dc:creator>
  <cp:lastModifiedBy>Устюжанина </cp:lastModifiedBy>
  <cp:revision>17</cp:revision>
  <dcterms:created xsi:type="dcterms:W3CDTF">2015-05-10T17:04:43Z</dcterms:created>
  <dcterms:modified xsi:type="dcterms:W3CDTF">2015-05-10T19:27:59Z</dcterms:modified>
</cp:coreProperties>
</file>