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85" r:id="rId3"/>
    <p:sldId id="288" r:id="rId4"/>
    <p:sldId id="287" r:id="rId5"/>
    <p:sldId id="292" r:id="rId6"/>
    <p:sldId id="295" r:id="rId7"/>
    <p:sldId id="296" r:id="rId8"/>
    <p:sldId id="298" r:id="rId9"/>
    <p:sldId id="299" r:id="rId10"/>
    <p:sldId id="294" r:id="rId11"/>
    <p:sldId id="270" r:id="rId12"/>
    <p:sldId id="291" r:id="rId13"/>
    <p:sldId id="274" r:id="rId14"/>
    <p:sldId id="301" r:id="rId15"/>
    <p:sldId id="286" r:id="rId16"/>
    <p:sldId id="277" r:id="rId17"/>
    <p:sldId id="300" r:id="rId18"/>
    <p:sldId id="283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B050"/>
    <a:srgbClr val="FF33CC"/>
    <a:srgbClr val="2FC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8B171-AFAF-482F-9EFC-6DF8D3913F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A6B7E-5638-43AD-931E-1851C17EBC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93505-EB09-4CEB-A2E0-8178C3B5CC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57E2E-5304-494E-A2C3-D5B448458E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37B6A9-3E71-4F2F-9AF2-F2F1046C67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CC0B8-0370-49DC-B3B5-8D3B2CF0A0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DF9DA-07D1-4670-941B-7214D320D4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F872F-F1AD-4B76-B5C9-E092037286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331C7-4996-4E79-A0DA-F97D1113D4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89BE3-2B52-4B4C-BFB0-BBAC140FA3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66631-0E88-4066-9B70-882EA40B397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9F8BBD-2B4F-4862-946C-2EE27F46BD4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714356"/>
            <a:ext cx="7743900" cy="986452"/>
          </a:xfrm>
        </p:spPr>
        <p:txBody>
          <a:bodyPr/>
          <a:lstStyle/>
          <a:p>
            <a:r>
              <a:rPr lang="tt-RU" sz="1600" dirty="0" smtClean="0">
                <a:solidFill>
                  <a:srgbClr val="0000FF"/>
                </a:solidFill>
              </a:rPr>
              <a:t/>
            </a:r>
            <a:br>
              <a:rPr lang="tt-RU" sz="1600" dirty="0" smtClean="0">
                <a:solidFill>
                  <a:srgbClr val="0000FF"/>
                </a:solidFill>
              </a:rPr>
            </a:br>
            <a:r>
              <a:rPr lang="tt-RU" sz="1600" dirty="0" smtClean="0">
                <a:solidFill>
                  <a:srgbClr val="0000FF"/>
                </a:solidFill>
              </a:rPr>
              <a:t/>
            </a:r>
            <a:br>
              <a:rPr lang="tt-RU" sz="1600" dirty="0" smtClean="0">
                <a:solidFill>
                  <a:srgbClr val="0000FF"/>
                </a:solidFill>
              </a:rPr>
            </a:br>
            <a:r>
              <a:rPr lang="tt-RU" sz="1600" dirty="0" smtClean="0">
                <a:solidFill>
                  <a:srgbClr val="0000FF"/>
                </a:solidFill>
              </a:rPr>
              <a:t/>
            </a:r>
            <a:br>
              <a:rPr lang="tt-RU" sz="1600" dirty="0" smtClean="0">
                <a:solidFill>
                  <a:srgbClr val="0000FF"/>
                </a:solidFill>
              </a:rPr>
            </a:br>
            <a:r>
              <a:rPr lang="tt-RU" sz="1600" dirty="0" smtClean="0">
                <a:solidFill>
                  <a:srgbClr val="0000FF"/>
                </a:solidFill>
              </a:rPr>
              <a:t/>
            </a:r>
            <a:br>
              <a:rPr lang="tt-RU" sz="1600" dirty="0" smtClean="0">
                <a:solidFill>
                  <a:srgbClr val="0000FF"/>
                </a:solidFill>
              </a:rPr>
            </a:br>
            <a:r>
              <a:rPr lang="tt-RU" sz="1600" dirty="0" smtClean="0">
                <a:solidFill>
                  <a:srgbClr val="0000FF"/>
                </a:solidFill>
              </a:rPr>
              <a:t/>
            </a:r>
            <a:br>
              <a:rPr lang="tt-RU" sz="1600" dirty="0" smtClean="0">
                <a:solidFill>
                  <a:srgbClr val="0000FF"/>
                </a:solidFill>
              </a:rPr>
            </a:br>
            <a:r>
              <a:rPr lang="tt-RU" sz="1600" dirty="0" smtClean="0">
                <a:solidFill>
                  <a:srgbClr val="FF0000"/>
                </a:solidFill>
              </a:rPr>
              <a:t>Татарстан Республикасы Казан шәһәре Совет районы</a:t>
            </a:r>
            <a:r>
              <a:rPr lang="ru-RU" sz="1600" dirty="0" smtClean="0">
                <a:solidFill>
                  <a:srgbClr val="FF0000"/>
                </a:solidFill>
              </a:rPr>
              <a:t> «</a:t>
            </a:r>
            <a:r>
              <a:rPr lang="ru-RU" sz="1600" dirty="0" err="1" smtClean="0">
                <a:solidFill>
                  <a:srgbClr val="FF0000"/>
                </a:solidFill>
              </a:rPr>
              <a:t>Аерым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предметлар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тирәнтен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өйрәнелә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торган</a:t>
            </a:r>
            <a:r>
              <a:rPr lang="ru-RU" sz="1600" dirty="0" smtClean="0">
                <a:solidFill>
                  <a:srgbClr val="FF0000"/>
                </a:solidFill>
              </a:rPr>
              <a:t> 141 </a:t>
            </a:r>
            <a:r>
              <a:rPr lang="ru-RU" sz="1600" dirty="0" err="1" smtClean="0">
                <a:solidFill>
                  <a:srgbClr val="FF0000"/>
                </a:solidFill>
              </a:rPr>
              <a:t>нче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урта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мәктәп</a:t>
            </a:r>
            <a:r>
              <a:rPr lang="ru-RU" sz="1600" dirty="0" smtClean="0">
                <a:solidFill>
                  <a:srgbClr val="FF0000"/>
                </a:solidFill>
              </a:rPr>
              <a:t>» </a:t>
            </a:r>
            <a:r>
              <a:rPr lang="ru-RU" sz="1600" dirty="0" err="1" smtClean="0">
                <a:solidFill>
                  <a:srgbClr val="FF0000"/>
                </a:solidFill>
              </a:rPr>
              <a:t>укытучысы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Әхмәдуллина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Рәмзилә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Фирдинат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err="1" smtClean="0">
                <a:solidFill>
                  <a:srgbClr val="FF0000"/>
                </a:solidFill>
              </a:rPr>
              <a:t>кызы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dirty="0" smtClean="0">
                <a:solidFill>
                  <a:srgbClr val="0000FF"/>
                </a:solidFill>
              </a:rPr>
              <a:t/>
            </a:r>
            <a:br>
              <a:rPr lang="ru-RU" sz="1600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/>
            </a:r>
            <a:br>
              <a:rPr lang="ru-RU" dirty="0" smtClean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5000628" y="4929198"/>
            <a:ext cx="29289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rgbClr val="2FC9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нче сыйныфның татар </a:t>
            </a:r>
            <a:r>
              <a:rPr lang="tt-RU" sz="2400" b="1" i="1" dirty="0" smtClean="0">
                <a:solidFill>
                  <a:srgbClr val="2FC9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төркеме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2FC9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tt-RU" sz="2400" b="1" i="0" u="none" strike="noStrike" cap="none" normalizeH="0" baseline="0" dirty="0" smtClean="0">
              <a:ln>
                <a:noFill/>
              </a:ln>
              <a:solidFill>
                <a:srgbClr val="2FC9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038039" y="5929330"/>
            <a:ext cx="106792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2015 ел.</a:t>
            </a:r>
            <a:endParaRPr kumimoji="0" lang="tt-RU" sz="20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1" descr="j02382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725144"/>
            <a:ext cx="2771800" cy="190276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786050" y="1785926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11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1714488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714612" y="1785926"/>
            <a:ext cx="3571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Исәнмесез, балалар!</a:t>
            </a:r>
          </a:p>
          <a:p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Матур үтсен көнегез!</a:t>
            </a:r>
          </a:p>
          <a:p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Көләч булсын йөзегез!</a:t>
            </a:r>
          </a:p>
          <a:p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Булыгыз сез әдәпле,</a:t>
            </a:r>
          </a:p>
          <a:p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Күркәм, матур гадәтле.</a:t>
            </a:r>
          </a:p>
          <a:p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Дөрес</a:t>
            </a:r>
            <a:r>
              <a:rPr lang="ru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матур утырыйк,</a:t>
            </a:r>
          </a:p>
          <a:p>
            <a:r>
              <a:rPr lang="tt-RU" sz="2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Тырышып җавап бирик.</a:t>
            </a:r>
            <a:endParaRPr lang="ru-RU" sz="2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7429552" cy="774720"/>
          </a:xfrm>
        </p:spPr>
        <p:txBody>
          <a:bodyPr/>
          <a:lstStyle/>
          <a:p>
            <a:r>
              <a:rPr lang="tt-RU" sz="4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</a:t>
            </a:r>
            <a:r>
              <a:rPr lang="ru-RU" sz="48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ътибар</a:t>
            </a:r>
            <a:r>
              <a:rPr lang="ru-RU" sz="4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бел</a:t>
            </a:r>
            <a:r>
              <a:rPr lang="tt-RU" sz="4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ән карагыз!</a:t>
            </a:r>
            <a:endParaRPr lang="ru-RU" sz="48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0000FF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tt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Юын</a:t>
            </a:r>
            <a:r>
              <a:rPr lang="tt-RU" sz="4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сын</a:t>
            </a:r>
            <a:r>
              <a:rPr lang="tt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tt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Кара</a:t>
            </a:r>
            <a:r>
              <a:rPr lang="tt-RU" sz="4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масын</a:t>
            </a:r>
            <a:r>
              <a:rPr lang="tt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</a:t>
            </a:r>
            <a:r>
              <a:rPr lang="tt-RU" sz="4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сен</a:t>
            </a: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b="1" i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44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Сөйләш</a:t>
            </a:r>
            <a:r>
              <a:rPr lang="tt-RU" sz="4400" b="1" i="1" u="sng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мәсен</a:t>
            </a:r>
            <a:r>
              <a:rPr lang="tt-RU" sz="44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tt-RU" sz="4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rgbClr val="0000FF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Тыңла</a:t>
            </a:r>
            <a:r>
              <a:rPr lang="tt-RU" sz="4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сыннар</a:t>
            </a: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Бар</a:t>
            </a:r>
            <a:r>
              <a:rPr lang="tt-RU" sz="4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масыннар!</a:t>
            </a:r>
          </a:p>
          <a:p>
            <a:pPr>
              <a:buNone/>
            </a:pP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</a:t>
            </a:r>
            <a:r>
              <a:rPr lang="tt-RU" sz="4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сеннәр</a:t>
            </a: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tt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Эч</a:t>
            </a:r>
            <a:r>
              <a:rPr lang="tt-RU" sz="44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мәсеннәр!</a:t>
            </a:r>
          </a:p>
          <a:p>
            <a:pPr>
              <a:buNone/>
            </a:pPr>
            <a:endParaRPr lang="ru-RU" sz="4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869560" cy="1143000"/>
          </a:xfrm>
        </p:spPr>
        <p:txBody>
          <a:bodyPr/>
          <a:lstStyle/>
          <a:p>
            <a:r>
              <a:rPr lang="tt-RU" sz="6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Боерык фигыль. </a:t>
            </a:r>
            <a:endParaRPr lang="ru-RU" sz="6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89531697"/>
              </p:ext>
            </p:extLst>
          </p:nvPr>
        </p:nvGraphicFramePr>
        <p:xfrm>
          <a:off x="357159" y="1928802"/>
          <a:ext cx="8001055" cy="4852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03606"/>
                <a:gridCol w="3161282"/>
                <a:gridCol w="2936167"/>
              </a:tblGrid>
              <a:tr h="1248692"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200" b="1" dirty="0" smtClean="0">
                          <a:solidFill>
                            <a:srgbClr val="0070C0"/>
                          </a:solidFill>
                        </a:rPr>
                        <a:t>Берлек сан</a:t>
                      </a:r>
                    </a:p>
                    <a:p>
                      <a:pPr algn="ctr"/>
                      <a:r>
                        <a:rPr lang="tt-RU" sz="3200" b="1" dirty="0" smtClean="0">
                          <a:solidFill>
                            <a:srgbClr val="92D050"/>
                          </a:solidFill>
                        </a:rPr>
                        <a:t>Ул</a:t>
                      </a:r>
                      <a:endParaRPr lang="ru-RU" sz="32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200" b="1" dirty="0" smtClean="0">
                          <a:solidFill>
                            <a:srgbClr val="0070C0"/>
                          </a:solidFill>
                        </a:rPr>
                        <a:t>Күплек</a:t>
                      </a:r>
                      <a:r>
                        <a:rPr lang="tt-RU" sz="3200" b="1" baseline="0" dirty="0" smtClean="0">
                          <a:solidFill>
                            <a:srgbClr val="0070C0"/>
                          </a:solidFill>
                        </a:rPr>
                        <a:t> сан</a:t>
                      </a:r>
                    </a:p>
                    <a:p>
                      <a:pPr algn="ctr"/>
                      <a:r>
                        <a:rPr lang="tt-RU" sz="3200" b="1" baseline="0" dirty="0" smtClean="0">
                          <a:solidFill>
                            <a:srgbClr val="92D050"/>
                          </a:solidFill>
                        </a:rPr>
                        <a:t>Алар</a:t>
                      </a:r>
                      <a:endParaRPr lang="ru-RU" sz="3200" b="1" dirty="0">
                        <a:solidFill>
                          <a:srgbClr val="92D050"/>
                        </a:solidFill>
                      </a:endParaRPr>
                    </a:p>
                  </a:txBody>
                  <a:tcPr/>
                </a:tc>
              </a:tr>
              <a:tr h="3603368">
                <a:tc>
                  <a:txBody>
                    <a:bodyPr/>
                    <a:lstStyle/>
                    <a:p>
                      <a:endParaRPr lang="tt-RU" dirty="0" smtClean="0"/>
                    </a:p>
                    <a:p>
                      <a:endParaRPr lang="tt-RU" dirty="0" smtClean="0"/>
                    </a:p>
                    <a:p>
                      <a:pPr algn="ctr"/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lang="tt-RU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зат</a:t>
                      </a:r>
                    </a:p>
                    <a:p>
                      <a:endParaRPr lang="tt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40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Нишләсен</a:t>
                      </a:r>
                      <a:r>
                        <a:rPr lang="en-US" sz="40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сын/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-сен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36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Нишләмәсен</a:t>
                      </a:r>
                      <a:r>
                        <a:rPr lang="en-US" sz="36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en-US" sz="28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8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масын/</a:t>
                      </a:r>
                      <a:r>
                        <a:rPr lang="ru-RU" sz="2800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-мәсен</a:t>
                      </a:r>
                      <a:endParaRPr lang="ru-RU" sz="2800" baseline="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buFontTx/>
                        <a:buChar char="-"/>
                      </a:pPr>
                      <a:endParaRPr lang="ru-RU" sz="2800" baseline="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buFontTx/>
                        <a:buChar char="-"/>
                      </a:pPr>
                      <a:endParaRPr lang="ru-RU" sz="2800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sz="3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Нишләсеннәр</a:t>
                      </a:r>
                      <a:r>
                        <a:rPr lang="en-US" sz="32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32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buFontTx/>
                        <a:buChar char="-"/>
                      </a:pPr>
                      <a:r>
                        <a:rPr lang="ru-RU" sz="2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сыннар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 -</a:t>
                      </a:r>
                      <a:r>
                        <a:rPr lang="ru-RU" sz="24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сенн</a:t>
                      </a:r>
                      <a:r>
                        <a:rPr lang="tt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әр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8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Нишләмәсеннәр</a:t>
                      </a:r>
                      <a:r>
                        <a:rPr lang="en-US" sz="2800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tt-RU" sz="28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8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масыннар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 </a:t>
                      </a:r>
                      <a:r>
                        <a:rPr lang="ru-RU" sz="280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мәсенн</a:t>
                      </a:r>
                      <a:r>
                        <a:rPr lang="tt-RU" sz="28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әр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buFontTx/>
                        <a:buNone/>
                      </a:pPr>
                      <a:endParaRPr lang="ru-RU" sz="28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7078" y="857232"/>
            <a:ext cx="1566922" cy="193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Картинка 189 из 310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72074"/>
            <a:ext cx="936625" cy="1520823"/>
          </a:xfrm>
          <a:prstGeom prst="rect">
            <a:avLst/>
          </a:prstGeom>
          <a:noFill/>
        </p:spPr>
      </p:pic>
      <p:pic>
        <p:nvPicPr>
          <p:cNvPr id="8" name="Picture 19" descr="BS00554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9552" y="5429264"/>
            <a:ext cx="1132168" cy="114300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972452" cy="917596"/>
          </a:xfrm>
        </p:spPr>
        <p:txBody>
          <a:bodyPr/>
          <a:lstStyle/>
          <a:p>
            <a:r>
              <a:rPr lang="ru-RU" sz="5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tt-RU" sz="5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әрҗемә итегез.</a:t>
            </a:r>
            <a:endParaRPr lang="ru-RU" sz="5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Пусть он  </a:t>
            </a:r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хорошо учится!</a:t>
            </a:r>
          </a:p>
          <a:p>
            <a:pPr>
              <a:buNone/>
            </a:pPr>
            <a:r>
              <a:rPr lang="tt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Ул яхшы укысын!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Картинка 225 из 105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01278"/>
            <a:ext cx="2286016" cy="27709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15074" y="4429132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Матур язу!</a:t>
            </a:r>
            <a:endParaRPr lang="ru-RU" sz="2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8" descr="i?id=277243410-60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286256"/>
            <a:ext cx="2114550" cy="161925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/>
          <a:lstStyle/>
          <a:p>
            <a:r>
              <a:rPr lang="tt-RU" b="1" i="1" dirty="0" smtClean="0">
                <a:solidFill>
                  <a:srgbClr val="FF0000"/>
                </a:solidFill>
              </a:rPr>
              <a:t>Физкул</a:t>
            </a:r>
            <a:r>
              <a:rPr lang="ru-RU" b="1" i="1" dirty="0" err="1" smtClean="0">
                <a:solidFill>
                  <a:srgbClr val="FF0000"/>
                </a:solidFill>
              </a:rPr>
              <a:t>ьт</a:t>
            </a:r>
            <a:r>
              <a:rPr lang="tt-RU" b="1" i="1" dirty="0" smtClean="0">
                <a:solidFill>
                  <a:srgbClr val="FF0000"/>
                </a:solidFill>
              </a:rPr>
              <a:t>пауза.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928802"/>
            <a:ext cx="5746474" cy="4009937"/>
          </a:xfrm>
        </p:spPr>
        <p:txBody>
          <a:bodyPr/>
          <a:lstStyle/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Менә сиңа су!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Битең, кулың ю!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Йомшак су, йөгерек су,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Сине мине чиста ю!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Битләрем аллансын,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Кулларым агарсын,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Тешләрем тазарсын,</a:t>
            </a:r>
          </a:p>
          <a:p>
            <a:pPr algn="ctr">
              <a:buNone/>
            </a:pPr>
            <a:r>
              <a:rPr lang="tt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 тап та калмасын!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1,2,3,2,3,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Көч өстәлде </a:t>
            </a:r>
            <a:r>
              <a:rPr kumimoji="0" lang="tt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tt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көтә эш.</a:t>
            </a:r>
            <a:endParaRPr kumimoji="0" lang="tt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3000372"/>
            <a:ext cx="2209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686700" cy="917596"/>
          </a:xfrm>
        </p:spPr>
        <p:txBody>
          <a:bodyPr/>
          <a:lstStyle/>
          <a:p>
            <a:r>
              <a:rPr lang="tt-RU" sz="5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Киңәшләр.</a:t>
            </a:r>
            <a:endParaRPr lang="ru-RU" sz="5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Укучы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язсын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40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Алсу</a:t>
            </a:r>
            <a:r>
              <a:rPr lang="ru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бел</a:t>
            </a:r>
            <a:r>
              <a:rPr lang="tt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ән Булат өйне җыештырсыннар!</a:t>
            </a:r>
          </a:p>
          <a:p>
            <a:r>
              <a:rPr lang="tt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Малай дәрескә соңга калмасын!</a:t>
            </a:r>
          </a:p>
          <a:p>
            <a:r>
              <a:rPr lang="tt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Алсу дәресен әзерләсен!</a:t>
            </a:r>
          </a:p>
          <a:p>
            <a:r>
              <a:rPr lang="tt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Укучылар өй эшен эшләсеннәр!</a:t>
            </a:r>
            <a:endParaRPr lang="ru-RU" sz="40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62" y="1857364"/>
            <a:ext cx="7500990" cy="4143404"/>
          </a:xfrm>
          <a:noFill/>
        </p:spPr>
      </p:pic>
      <p:sp>
        <p:nvSpPr>
          <p:cNvPr id="10" name="TextBox 9"/>
          <p:cNvSpPr txBox="1"/>
          <p:nvPr/>
        </p:nvSpPr>
        <p:spPr>
          <a:xfrm>
            <a:off x="2357422" y="785794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Дәреслек белән эш.</a:t>
            </a:r>
            <a:endParaRPr lang="ru-RU" sz="4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4857760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208 нче күнегү</a:t>
            </a:r>
            <a:r>
              <a:rPr lang="tt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tt-RU" sz="32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80 нче бит</a:t>
            </a:r>
            <a:endParaRPr lang="ru-RU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Бар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ыгыз</a:t>
            </a: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болынга балалар!</a:t>
            </a:r>
          </a:p>
          <a:p>
            <a:pPr>
              <a:buNone/>
            </a:pP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Йөгер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егез</a:t>
            </a: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уйна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гыз</a:t>
            </a: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 көл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егез</a:t>
            </a: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Елмай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сын</a:t>
            </a: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күреп шат аналар,</a:t>
            </a:r>
          </a:p>
          <a:p>
            <a:pPr>
              <a:buNone/>
            </a:pP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Юлмай</a:t>
            </a:r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сын</a:t>
            </a:r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боеккан күңелегез.</a:t>
            </a:r>
            <a:endParaRPr lang="ru-RU" sz="4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 descr="j02382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57192"/>
            <a:ext cx="2247321" cy="1542723"/>
          </a:xfrm>
          <a:prstGeom prst="rect">
            <a:avLst/>
          </a:prstGeom>
          <a:noFill/>
        </p:spPr>
      </p:pic>
      <p:pic>
        <p:nvPicPr>
          <p:cNvPr id="6" name="Picture 19" descr="BS00554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5342" y="5157192"/>
            <a:ext cx="1268658" cy="1585614"/>
          </a:xfrm>
          <a:prstGeom prst="rect">
            <a:avLst/>
          </a:prstGeom>
          <a:noFill/>
        </p:spPr>
      </p:pic>
      <p:pic>
        <p:nvPicPr>
          <p:cNvPr id="7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357298"/>
            <a:ext cx="1571636" cy="171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14546" y="785794"/>
            <a:ext cx="5048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Дөреслеген тикшер!</a:t>
            </a:r>
            <a:endParaRPr lang="ru-RU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571480"/>
            <a:ext cx="5857916" cy="846158"/>
          </a:xfrm>
        </p:spPr>
        <p:txBody>
          <a:bodyPr/>
          <a:lstStyle/>
          <a:p>
            <a:r>
              <a:rPr lang="tt-RU" sz="6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Үзбәя.</a:t>
            </a:r>
            <a:endParaRPr lang="ru-RU" sz="6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000504"/>
            <a:ext cx="1885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072074"/>
            <a:ext cx="1885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4572008"/>
            <a:ext cx="18859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Картинка 189 из 310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143380"/>
            <a:ext cx="936625" cy="1806575"/>
          </a:xfrm>
          <a:prstGeom prst="rect">
            <a:avLst/>
          </a:prstGeom>
          <a:noFill/>
        </p:spPr>
      </p:pic>
      <p:pic>
        <p:nvPicPr>
          <p:cNvPr id="8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857364"/>
            <a:ext cx="1571636" cy="171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142976" y="1857364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tt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Мин ничәнче баскычта торам?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2357430"/>
            <a:ext cx="7772400" cy="2643206"/>
          </a:xfrm>
        </p:spPr>
        <p:txBody>
          <a:bodyPr/>
          <a:lstStyle/>
          <a:p>
            <a:r>
              <a:rPr lang="tt-RU" b="1" i="1" dirty="0" smtClean="0">
                <a:solidFill>
                  <a:srgbClr val="0000FF"/>
                </a:solidFill>
              </a:rPr>
              <a:t/>
            </a:r>
            <a:br>
              <a:rPr lang="tt-RU" b="1" i="1" dirty="0" smtClean="0">
                <a:solidFill>
                  <a:srgbClr val="0000FF"/>
                </a:solidFill>
              </a:rPr>
            </a:br>
            <a:r>
              <a:rPr lang="tt-RU" dirty="0" smtClean="0">
                <a:solidFill>
                  <a:srgbClr val="0000FF"/>
                </a:solidFill>
              </a:rPr>
              <a:t> </a:t>
            </a:r>
            <a:r>
              <a:rPr lang="tt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Дәрестә өйрәнгән киңәшләрне кулланып “Дустыма теләкләр” темасына иҗади открытка.</a:t>
            </a:r>
            <a:br>
              <a:rPr lang="tt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эшләргә.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tt-RU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11" descr="j02382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25144"/>
            <a:ext cx="2771800" cy="1902763"/>
          </a:xfrm>
          <a:prstGeom prst="rect">
            <a:avLst/>
          </a:prstGeom>
          <a:noFill/>
        </p:spPr>
      </p:pic>
      <p:pic>
        <p:nvPicPr>
          <p:cNvPr id="6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572008"/>
            <a:ext cx="1571636" cy="1719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00298" y="642918"/>
            <a:ext cx="25647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t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Өй эше.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232141">
            <a:off x="306986" y="2292671"/>
            <a:ext cx="7951754" cy="2116627"/>
          </a:xfrm>
        </p:spPr>
        <p:txBody>
          <a:bodyPr>
            <a:scene3d>
              <a:camera prst="isometricOffAxis2Left"/>
              <a:lightRig rig="threePt" dir="t"/>
            </a:scene3d>
          </a:bodyPr>
          <a:lstStyle/>
          <a:p>
            <a:r>
              <a:rPr lang="tt-RU" sz="7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Көнегез матур үтсен</a:t>
            </a:r>
            <a:r>
              <a:rPr lang="ru-RU" sz="72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!!!</a:t>
            </a:r>
            <a:endParaRPr lang="ru-RU" sz="72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143380"/>
            <a:ext cx="2571768" cy="214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Киңәш.</a:t>
            </a:r>
            <a:endParaRPr lang="ru-RU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000232" y="1600200"/>
            <a:ext cx="608598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Дәфтәрләрең чиста булсын,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Китабың көлеп торсын.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Ачып җибәргәндә син,</a:t>
            </a:r>
            <a:endParaRPr lang="ru-RU" sz="1600" b="1" i="1" dirty="0" smtClean="0">
              <a:solidFill>
                <a:srgbClr val="0000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Үзлегеннән укылсын!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6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Шәйхи Маннур.</a:t>
            </a:r>
            <a:endParaRPr kumimoji="0" lang="tt-RU" sz="4400" b="1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politsovet.info/files.php?file=shkola_65575256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572008"/>
            <a:ext cx="1566922" cy="193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j02382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000504"/>
            <a:ext cx="3643338" cy="2117077"/>
          </a:xfrm>
          <a:prstGeom prst="rect">
            <a:avLst/>
          </a:prstGeom>
          <a:noFill/>
        </p:spPr>
      </p:pic>
      <p:pic>
        <p:nvPicPr>
          <p:cNvPr id="7" name="Picture 12" descr="Картинка 38 из 10414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785794"/>
            <a:ext cx="1258581" cy="1428760"/>
          </a:xfrm>
          <a:prstGeom prst="rect">
            <a:avLst/>
          </a:prstGeom>
          <a:noFill/>
        </p:spPr>
      </p:pic>
      <p:pic>
        <p:nvPicPr>
          <p:cNvPr id="9" name="Picture 11" descr="j02382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20" y="4152904"/>
            <a:ext cx="3643338" cy="211707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Pictures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68130"/>
            <a:ext cx="7286675" cy="49292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642918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Сез ничек уйлыйсыз,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Алсу белән Булат мәктәпкә әзерме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tt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Сез аңа, аларга нәрсә диярсез.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5643570" y="3643314"/>
            <a:ext cx="285752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4572000" y="5214950"/>
            <a:ext cx="285752" cy="35719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1857356" y="3571876"/>
            <a:ext cx="285752" cy="14287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2357422" y="5429264"/>
            <a:ext cx="285752" cy="271458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3929058" y="2500306"/>
            <a:ext cx="500066" cy="414334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5-конечная звезда 18"/>
          <p:cNvSpPr/>
          <p:nvPr/>
        </p:nvSpPr>
        <p:spPr>
          <a:xfrm flipV="1">
            <a:off x="6929454" y="4000504"/>
            <a:ext cx="357190" cy="21431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Алина\Desktop\фото\002.jpg"/>
          <p:cNvPicPr>
            <a:picLocks noChangeAspect="1" noChangeArrowheads="1"/>
          </p:cNvPicPr>
          <p:nvPr/>
        </p:nvPicPr>
        <p:blipFill>
          <a:blip r:embed="rId3" cstate="print"/>
          <a:srcRect t="20287"/>
          <a:stretch>
            <a:fillRect/>
          </a:stretch>
        </p:blipFill>
        <p:spPr bwMode="auto">
          <a:xfrm>
            <a:off x="214282" y="1643050"/>
            <a:ext cx="250033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5-конечная звезда 12"/>
          <p:cNvSpPr/>
          <p:nvPr/>
        </p:nvSpPr>
        <p:spPr>
          <a:xfrm flipV="1">
            <a:off x="1785918" y="3071810"/>
            <a:ext cx="357190" cy="21431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642918"/>
            <a:ext cx="7215238" cy="1000132"/>
          </a:xfrm>
        </p:spPr>
        <p:txBody>
          <a:bodyPr/>
          <a:lstStyle/>
          <a:p>
            <a:r>
              <a:rPr lang="tt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Фигыл</a:t>
            </a:r>
            <a:r>
              <a:rPr lang="ru-RU" sz="40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ьл</a:t>
            </a:r>
            <a:r>
              <a:rPr lang="tt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әр нинди сорауга җавап бирәләр</a:t>
            </a:r>
            <a:r>
              <a:rPr lang="en-US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Булат, тизрәк</a:t>
            </a:r>
            <a:r>
              <a:rPr lang="tt-RU" sz="4400" b="1" i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киен</a:t>
            </a:r>
            <a:r>
              <a:rPr lang="tt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Алсу, </a:t>
            </a:r>
            <a:r>
              <a:rPr lang="tt-RU" sz="4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озак</a:t>
            </a:r>
            <a:r>
              <a:rPr lang="tt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сөйләшмә</a:t>
            </a:r>
            <a:r>
              <a:rPr lang="tt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Балалар, әниегезне </a:t>
            </a:r>
            <a:r>
              <a:rPr lang="tt-RU" sz="4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тыңлагыз, </a:t>
            </a:r>
            <a:r>
              <a:rPr lang="ru-RU" sz="4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tt-RU" sz="44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әктәпкә </a:t>
            </a:r>
            <a:r>
              <a:rPr lang="tt-RU" sz="4800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соңга </a:t>
            </a:r>
            <a:r>
              <a:rPr lang="tt-RU" sz="48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калмагыз!</a:t>
            </a:r>
            <a:endParaRPr lang="ru-RU" sz="4400" b="1" i="1" u="sng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12" descr="Картинка 38 из 1041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1000108"/>
            <a:ext cx="1258581" cy="1428760"/>
          </a:xfrm>
          <a:prstGeom prst="rect">
            <a:avLst/>
          </a:prstGeom>
          <a:noFill/>
        </p:spPr>
      </p:pic>
      <p:pic>
        <p:nvPicPr>
          <p:cNvPr id="5" name="Picture 11" descr="j02382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786322"/>
            <a:ext cx="2857520" cy="153784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972452" cy="917596"/>
          </a:xfrm>
        </p:spPr>
        <p:txBody>
          <a:bodyPr/>
          <a:lstStyle/>
          <a:p>
            <a:r>
              <a:rPr lang="ru-RU" sz="5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tt-RU" sz="5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әрҗемә итегез.</a:t>
            </a:r>
            <a:endParaRPr lang="ru-RU" sz="5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Пусть он  </a:t>
            </a:r>
            <a:r>
              <a:rPr lang="ru-RU" sz="44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хорошо учится!</a:t>
            </a:r>
            <a:endParaRPr lang="ru-RU" sz="4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Картинка 225 из 105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2878590"/>
            <a:ext cx="3143272" cy="3479368"/>
          </a:xfrm>
          <a:prstGeom prst="rect">
            <a:avLst/>
          </a:prstGeom>
          <a:noFill/>
        </p:spPr>
      </p:pic>
      <p:pic>
        <p:nvPicPr>
          <p:cNvPr id="5" name="Picture 12" descr="Картинка 38 из 1041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786058"/>
            <a:ext cx="2044399" cy="25003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500174"/>
            <a:ext cx="68831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Укы </a:t>
            </a:r>
            <a:r>
              <a:rPr lang="tt-RU" sz="8000" b="1" i="1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сын</a:t>
            </a:r>
            <a:endParaRPr lang="ru-RU" sz="80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Укы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сын!</a:t>
            </a:r>
          </a:p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r>
              <a:rPr lang="tt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</a:t>
            </a:r>
          </a:p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сен!</a:t>
            </a:r>
            <a:endParaRPr lang="tt-RU" sz="8000" b="1" i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061614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132857"/>
            <a:ext cx="64698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96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Нишлә</a:t>
            </a:r>
            <a:r>
              <a:rPr lang="tt-RU" sz="9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</a:t>
            </a:r>
            <a:r>
              <a:rPr lang="en-US" sz="7200" dirty="0" smtClean="0">
                <a:solidFill>
                  <a:srgbClr val="FF0000"/>
                </a:solidFill>
              </a:rPr>
              <a:t>?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637237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Соравы.</a:t>
            </a:r>
            <a:endParaRPr lang="ru-RU" sz="48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069751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571612"/>
            <a:ext cx="709744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Укы </a:t>
            </a:r>
            <a:r>
              <a:rPr lang="tt-RU" sz="8000" b="1" i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сын</a:t>
            </a:r>
            <a:r>
              <a:rPr lang="ru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</a:t>
            </a:r>
            <a:endParaRPr lang="ru-RU" sz="80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Укы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сыннар!</a:t>
            </a:r>
          </a:p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r>
              <a:rPr lang="tt-RU" sz="8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сеннәр</a:t>
            </a:r>
          </a:p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сеннәр</a:t>
            </a:r>
            <a:endParaRPr lang="tt-RU" sz="8000" b="1" i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06523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132857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8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Нишлә</a:t>
            </a:r>
            <a:r>
              <a:rPr lang="tt-RU" sz="8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сеннәр</a:t>
            </a:r>
            <a:r>
              <a:rPr lang="en-US" sz="6000" dirty="0" smtClean="0">
                <a:solidFill>
                  <a:srgbClr val="FF0000"/>
                </a:solidFill>
              </a:rPr>
              <a:t>?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55193" y="620688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Соравы.</a:t>
            </a:r>
            <a:endParaRPr lang="ru-RU" sz="48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163836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0037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714</TotalTime>
  <Words>333</Words>
  <Application>Microsoft Office PowerPoint</Application>
  <PresentationFormat>Экран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0037</vt:lpstr>
      <vt:lpstr>     Татарстан Республикасы Казан шәһәре Совет районы «Аерым предметлар тирәнтен өйрәнелә торган 141 нче урта мәктәп» укытучысы Әхмәдуллина Рәмзилә Фирдинат кызы   </vt:lpstr>
      <vt:lpstr>Киңәш.</vt:lpstr>
      <vt:lpstr>Слайд 3</vt:lpstr>
      <vt:lpstr>Фигыльләр нинди сорауга җавап бирәләр?</vt:lpstr>
      <vt:lpstr>Тәрҗемә итегез.</vt:lpstr>
      <vt:lpstr>Слайд 6</vt:lpstr>
      <vt:lpstr>Слайд 7</vt:lpstr>
      <vt:lpstr>Слайд 8</vt:lpstr>
      <vt:lpstr>Слайд 9</vt:lpstr>
      <vt:lpstr>Игътибар белән карагыз!</vt:lpstr>
      <vt:lpstr>Боерык фигыль. </vt:lpstr>
      <vt:lpstr>Тәрҗемә итегез.</vt:lpstr>
      <vt:lpstr>Физкультпауза. </vt:lpstr>
      <vt:lpstr>Киңәшләр.</vt:lpstr>
      <vt:lpstr>Слайд 15</vt:lpstr>
      <vt:lpstr>Слайд 16</vt:lpstr>
      <vt:lpstr>Үзбәя.</vt:lpstr>
      <vt:lpstr>  Дәрестә өйрәнгән киңәшләрне кулланып “Дустыма теләкләр” темасына иҗади открытка. эшләргә.   </vt:lpstr>
      <vt:lpstr>Көнегез матур үтсен!!!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эльмир</dc:creator>
  <cp:lastModifiedBy>Admin</cp:lastModifiedBy>
  <cp:revision>78</cp:revision>
  <dcterms:created xsi:type="dcterms:W3CDTF">2012-04-18T18:47:18Z</dcterms:created>
  <dcterms:modified xsi:type="dcterms:W3CDTF">2015-01-26T19:03:02Z</dcterms:modified>
</cp:coreProperties>
</file>