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23"/>
  </p:notesMasterIdLst>
  <p:sldIdLst>
    <p:sldId id="256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83" r:id="rId11"/>
    <p:sldId id="266" r:id="rId12"/>
    <p:sldId id="276" r:id="rId13"/>
    <p:sldId id="279" r:id="rId14"/>
    <p:sldId id="281" r:id="rId15"/>
    <p:sldId id="278" r:id="rId16"/>
    <p:sldId id="269" r:id="rId17"/>
    <p:sldId id="267" r:id="rId18"/>
    <p:sldId id="268" r:id="rId19"/>
    <p:sldId id="272" r:id="rId20"/>
    <p:sldId id="264" r:id="rId21"/>
    <p:sldId id="271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2" autoAdjust="0"/>
    <p:restoredTop sz="90651" autoAdjust="0"/>
  </p:normalViewPr>
  <p:slideViewPr>
    <p:cSldViewPr>
      <p:cViewPr varScale="1">
        <p:scale>
          <a:sx n="71" d="100"/>
          <a:sy n="7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B881B59-E7DA-470B-BAE7-7E0826589870}" type="datetimeFigureOut">
              <a:rPr lang="ru-RU"/>
              <a:pPr>
                <a:defRPr/>
              </a:pPr>
              <a:t>05.06.2015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304DEFA-D325-4732-ACE7-27436377C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BF0E87-E8F3-4FF4-9EED-89B133DF60D2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92B10F-FB00-4A3D-BE01-C43EF3CEB6FF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  <p:sp>
        <p:nvSpPr>
          <p:cNvPr id="26627" name="Rectangle 1"/>
          <p:cNvSpPr>
            <a:spLocks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64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64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0D09345-B2C7-4CFF-A04F-5DF048746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7AE1F-149E-4896-BDC6-6D7FF65CC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BCF2A-AC0B-46AE-B9E1-3B7FF4367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4560-1D4F-4BBA-9107-74D42D195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14EA6-C6C5-44BA-9F7F-66CAB9D6D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DF071-9060-4EFB-967D-5C3493CF3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660C1-7B5D-4382-BC57-5E40FF8FF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24CF3-0C0F-4B94-8A66-27E0A2A7D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1E8F8-1CC8-468A-8DCC-37B6E012F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FF947-DF97-4C66-9866-DA362E9E7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6D349-1CE0-4309-A264-FE7453D16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D7498-EEFE-472C-AA01-67E1EE7CC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54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DCFD5258-575F-4E73-A44D-B071DC649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</p:sldLayoutIdLst>
  <p:transition advClick="0" advTm="6000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214313"/>
            <a:ext cx="8215313" cy="17145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ru-RU" b="1" i="1" smtClean="0"/>
              <a:t> </a:t>
            </a:r>
            <a:br>
              <a:rPr lang="ru-RU" b="1" i="1" smtClean="0"/>
            </a:br>
            <a:r>
              <a:rPr lang="ru-RU" sz="3600" b="1" smtClean="0"/>
              <a:t>Родительское собрание   "Психологическая      готовность к школе»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813" y="3500438"/>
            <a:ext cx="8143875" cy="3214687"/>
          </a:xfrm>
        </p:spPr>
        <p:txBody>
          <a:bodyPr/>
          <a:lstStyle/>
          <a:p>
            <a:pPr algn="r" eaLnBrk="1" hangingPunct="1"/>
            <a:r>
              <a:rPr lang="ru-RU" sz="2400" smtClean="0"/>
              <a:t>                                            </a:t>
            </a:r>
          </a:p>
          <a:p>
            <a:pPr algn="r" eaLnBrk="1" hangingPunct="1"/>
            <a:endParaRPr lang="ru-RU" sz="2400" smtClean="0"/>
          </a:p>
          <a:p>
            <a:pPr algn="r"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 </a:t>
            </a:r>
          </a:p>
          <a:p>
            <a:pPr eaLnBrk="1" hangingPunct="1"/>
            <a:r>
              <a:rPr lang="ru-RU" sz="2000" smtClean="0"/>
              <a:t>педагог – психолог МБОУ Наро – Фоминской СОШ № 6 с углубленным изучением отдельных предметов  Болушкова О.Н. </a:t>
            </a:r>
          </a:p>
          <a:p>
            <a:pPr eaLnBrk="1" hangingPunct="1"/>
            <a:r>
              <a:rPr lang="ru-RU" sz="2000" smtClean="0"/>
              <a:t>17.02.2015 г.</a:t>
            </a:r>
          </a:p>
          <a:p>
            <a:pPr algn="r" eaLnBrk="1" hangingPunct="1"/>
            <a:endParaRPr lang="ru-RU" sz="2000" smtClean="0"/>
          </a:p>
          <a:p>
            <a:pPr algn="r" eaLnBrk="1" hangingPunct="1"/>
            <a:endParaRPr lang="ru-RU" sz="2000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2275" y="1916113"/>
            <a:ext cx="5751513" cy="3786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4400" b="1" dirty="0">
                <a:solidFill>
                  <a:srgbClr val="002060"/>
                </a:solidFill>
                <a:latin typeface="+mj-lt"/>
              </a:rPr>
              <a:t>С чего же начать?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857250" y="1857375"/>
            <a:ext cx="7829550" cy="426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>
            <a:lvl1pPr marL="341313" indent="-341313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marL="0" indent="0" eaLnBrk="1" hangingPunct="1">
              <a:spcBef>
                <a:spcPts val="700"/>
              </a:spcBef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+mn-lt"/>
              </a:rPr>
              <a:t>Выбирайте школьные принадлежности вместе с ребёнком.(карандаши, ручки, тетради, дневник…) покажите ребёнку, что его мнение очень важно для вас.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+mn-lt"/>
              </a:rPr>
              <a:t>  Сделайте подготовку к школе не проблемой, а радостью!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5" y="4216400"/>
            <a:ext cx="4572000" cy="264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Рекомендации родителям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604125" cy="4114800"/>
          </a:xfrm>
        </p:spPr>
        <p:txBody>
          <a:bodyPr/>
          <a:lstStyle/>
          <a:p>
            <a:pPr marL="609600" indent="-609600" eaLnBrk="1" hangingPunct="1"/>
            <a:r>
              <a:rPr lang="ru-RU" smtClean="0"/>
              <a:t>Развитие тонкой моторики, двигательных навыков кисти.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ru-RU" smtClean="0"/>
          </a:p>
          <a:p>
            <a:pPr marL="609600" indent="-609600" eaLnBrk="1" hangingPunct="1"/>
            <a:r>
              <a:rPr lang="ru-RU" smtClean="0"/>
              <a:t>                                                                                         Игры и упражнения по развитию моторики.</a:t>
            </a:r>
          </a:p>
          <a:p>
            <a:pPr marL="609600" indent="-609600"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Мои документы\Мои рисунки\p03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76788" y="357188"/>
            <a:ext cx="40878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Documents and Settings\admin\Мои документы\Мои рисунки\motorika-u-dete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3357563"/>
            <a:ext cx="3714750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C:\Documents and Settings\admin\Мои документы\Мои рисунки\значение-мелкой-моторик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3429000"/>
            <a:ext cx="395605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Documents and Settings\admin\Мои документы\Мои рисунки\soobragay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8" y="193675"/>
            <a:ext cx="414337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Мои документы\Мои рисунки\15dbfd6ed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638" y="260350"/>
            <a:ext cx="4449762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Documents and Settings\admin\Мои документы\Мои рисунки\1320156074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3214688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Documents and Settings\admin\Мои документы\Мои рисунки\fine-motor-skill_bi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5" y="3429000"/>
            <a:ext cx="482758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Documents and Settings\admin\Мои документы\Мои рисунки\post-11225-0-95770800-137388697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50" y="2143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Мои документы\Мои рисунки\0016-016-Razvitie-melkoj-motorik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C:\Documents and Settings\admin\Мои документы\Мои рисунки\imgh58946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357188"/>
            <a:ext cx="43307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Documents and Settings\admin\Мои документы\Мои рисунки\1330357170_ruchk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313" y="2786063"/>
            <a:ext cx="29289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Documents and Settings\admin\Мои документы\Мои рисунки\palc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25" y="428625"/>
            <a:ext cx="32527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hlink"/>
                </a:solidFill>
              </a:rPr>
              <a:t>Важно!!!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На пороге школы едва ли не самое главное – научить ребёнка самостоятельности. </a:t>
            </a:r>
          </a:p>
          <a:p>
            <a:pPr eaLnBrk="1" hangingPunct="1">
              <a:lnSpc>
                <a:spcPct val="90000"/>
              </a:lnSpc>
            </a:pPr>
            <a:endParaRPr lang="ru-RU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chemeClr val="folHlink"/>
                </a:solidFill>
              </a:rPr>
              <a:t>Не спешите за ребёнка делать то, что он может и должен делать самостоятельно!!!</a:t>
            </a:r>
          </a:p>
          <a:p>
            <a:pPr eaLnBrk="1" hangingPunct="1">
              <a:lnSpc>
                <a:spcPct val="90000"/>
              </a:lnSpc>
            </a:pPr>
            <a:endParaRPr lang="ru-RU" b="1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</p:txBody>
      </p:sp>
      <p:pic>
        <p:nvPicPr>
          <p:cNvPr id="18436" name="Picture 6" descr="Risunok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163" y="0"/>
            <a:ext cx="32289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Если ребёнок трудно входит в контакт со сверстниками</a:t>
            </a:r>
            <a:endParaRPr lang="ru-RU" sz="4000" smtClean="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организуйте встречи с ними, сначала для игр, во время прогулок, а затем и для занятий и забав дома. </a:t>
            </a:r>
          </a:p>
        </p:txBody>
      </p:sp>
      <p:pic>
        <p:nvPicPr>
          <p:cNvPr id="122886" name="Picture 6" descr="love_2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145088" y="2678113"/>
            <a:ext cx="3810000" cy="2794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93037" cy="1700213"/>
          </a:xfrm>
        </p:spPr>
        <p:txBody>
          <a:bodyPr/>
          <a:lstStyle/>
          <a:p>
            <a:pPr eaLnBrk="1" hangingPunct="1"/>
            <a:r>
              <a:rPr lang="ru-RU" sz="2800" b="1" smtClean="0"/>
              <a:t>Если Ваш ребёнок непоседлив нетерпелив, без стеснения перебивает взрослых, не выслушивает объяснения.</a:t>
            </a:r>
            <a:r>
              <a:rPr lang="ru-RU" sz="4000" smtClean="0"/>
              <a:t> 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773238"/>
            <a:ext cx="3810000" cy="4402137"/>
          </a:xfrm>
        </p:spPr>
        <p:txBody>
          <a:bodyPr/>
          <a:lstStyle/>
          <a:p>
            <a:pPr eaLnBrk="1" hangingPunct="1"/>
            <a:r>
              <a:rPr lang="ru-RU" sz="2800" b="1" smtClean="0"/>
              <a:t>нужно настойчиво приучать вести себя в соответствии с той или иной ситуацией, научить хорошо и до конца выполнять задания. </a:t>
            </a:r>
          </a:p>
        </p:txBody>
      </p:sp>
      <p:pic>
        <p:nvPicPr>
          <p:cNvPr id="20484" name="Picture 9" descr="Рисунок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725" y="2060575"/>
            <a:ext cx="2924175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10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140200" y="1916113"/>
            <a:ext cx="4714875" cy="4941887"/>
          </a:xfrm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620713"/>
            <a:ext cx="5884863" cy="1270000"/>
          </a:xfrm>
        </p:spPr>
        <p:txBody>
          <a:bodyPr/>
          <a:lstStyle/>
          <a:p>
            <a:pPr algn="ctr" eaLnBrk="1" hangingPunct="1"/>
            <a:r>
              <a:rPr lang="ru-RU" sz="2800" b="1" smtClean="0"/>
              <a:t>Каковы показатели психологической готовности к школьному обучению?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486775" cy="4287838"/>
          </a:xfrm>
        </p:spPr>
        <p:txBody>
          <a:bodyPr/>
          <a:lstStyle/>
          <a:p>
            <a:pPr eaLnBrk="1" hangingPunct="1"/>
            <a:r>
              <a:rPr lang="ru-RU" sz="2800" smtClean="0"/>
              <a:t> </a:t>
            </a:r>
            <a:r>
              <a:rPr lang="ru-RU" sz="2800" b="1" smtClean="0"/>
              <a:t>Ребенок имеет твердое желание и первоначальное умение учиться. </a:t>
            </a:r>
          </a:p>
          <a:p>
            <a:pPr eaLnBrk="1" hangingPunct="1"/>
            <a:r>
              <a:rPr lang="ru-RU" sz="2800" b="1" smtClean="0"/>
              <a:t>Он обладает достаточно развитыми познавательными способностями. </a:t>
            </a:r>
          </a:p>
          <a:p>
            <a:pPr eaLnBrk="1" hangingPunct="1"/>
            <a:r>
              <a:rPr lang="ru-RU" sz="2800" b="1" smtClean="0"/>
              <a:t> Умеет общаться и работать в коллективе. </a:t>
            </a:r>
          </a:p>
          <a:p>
            <a:pPr eaLnBrk="1" hangingPunct="1"/>
            <a:r>
              <a:rPr lang="ru-RU" sz="2800" b="1" smtClean="0"/>
              <a:t> Правильно воспринимает оценку себя и своего поведения товарищами, учителями, взрослыми. </a:t>
            </a:r>
          </a:p>
          <a:p>
            <a:pPr eaLnBrk="1" hangingPunct="1"/>
            <a:r>
              <a:rPr lang="ru-RU" sz="2800" b="1" smtClean="0"/>
              <a:t> Стремится к самосовершенствованию.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Рисунок 1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71500" y="928688"/>
            <a:ext cx="7929563" cy="4286250"/>
          </a:xfrm>
          <a:solidFill>
            <a:schemeClr val="accent1"/>
          </a:solidFill>
          <a:ln>
            <a:solidFill>
              <a:srgbClr val="7030A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0"/>
            <a:ext cx="7772400" cy="613251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tx2"/>
                </a:solidFill>
              </a:rPr>
              <a:t>Позитивное отношение к школе в семье способствует успешной социальной адаптации!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857250" y="1214438"/>
            <a:ext cx="735647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>
              <a:defRPr/>
            </a:pP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endParaRPr lang="ru-RU" sz="2400" kern="0" dirty="0"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09650" y="1366838"/>
            <a:ext cx="735647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>
              <a:defRPr/>
            </a:pP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r>
              <a:rPr lang="ru-RU" sz="32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3200" kern="0" dirty="0">
                <a:latin typeface="Times New Roman" pitchFamily="18" charset="0"/>
                <a:ea typeface="+mj-ea"/>
                <a:cs typeface="+mj-cs"/>
              </a:rPr>
            </a:br>
            <a:endParaRPr lang="ru-RU" sz="2400" kern="0" dirty="0"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22534" name="Picture 3" descr="H:\презентация\semja_s_pafosom_580x387_n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813" y="2286000"/>
            <a:ext cx="578643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214313"/>
            <a:ext cx="7251700" cy="9826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285750"/>
            <a:ext cx="7745412" cy="628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Спасибо за внимание!</a:t>
            </a:r>
            <a:br>
              <a:rPr lang="ru-RU" sz="4000" b="1" smtClean="0">
                <a:solidFill>
                  <a:srgbClr val="002060"/>
                </a:solidFill>
              </a:rPr>
            </a:br>
            <a:r>
              <a:rPr lang="ru-RU" sz="4000" b="1" smtClean="0">
                <a:solidFill>
                  <a:srgbClr val="002060"/>
                </a:solidFill>
              </a:rPr>
              <a:t>До новой встречи!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pic>
        <p:nvPicPr>
          <p:cNvPr id="23556" name="Picture 6" descr="C:\Documents and Settings\admin\Мои документы\Мои рисунки\готовность к школьному обучению\osan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25" y="2286000"/>
            <a:ext cx="63896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 </a:t>
            </a:r>
            <a:r>
              <a:rPr lang="ru-RU" b="1" smtClean="0"/>
              <a:t>Готовность ребенка к обучению в школе</a:t>
            </a:r>
          </a:p>
        </p:txBody>
      </p:sp>
      <p:graphicFrame>
        <p:nvGraphicFramePr>
          <p:cNvPr id="1026" name="Diagram 70"/>
          <p:cNvGraphicFramePr>
            <a:graphicFrameLocks/>
          </p:cNvGraphicFramePr>
          <p:nvPr>
            <p:ph idx="1"/>
          </p:nvPr>
        </p:nvGraphicFramePr>
        <p:xfrm>
          <a:off x="1547813" y="1403350"/>
          <a:ext cx="5976937" cy="5130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Физическая (физиологическая )</a:t>
            </a:r>
            <a:r>
              <a:rPr lang="ru-RU" smtClean="0"/>
              <a:t>: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000250"/>
            <a:ext cx="8455025" cy="4132263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/>
              <a:t> Состояние здоровья, физическое развитие.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/>
              <a:t> Развитие анализаторных систем.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/>
              <a:t>Развитие мелких групп мышц.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/>
              <a:t>Развитие основных движений (бег, прыжки).</a:t>
            </a:r>
          </a:p>
          <a:p>
            <a:pPr marL="341313" indent="-341313" algn="ctr" eaLnBrk="1" hangingPunct="1">
              <a:lnSpc>
                <a:spcPct val="150000"/>
              </a:lnSpc>
              <a:spcBef>
                <a:spcPts val="550"/>
              </a:spcBef>
              <a:buSzPct val="100000"/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dirty="0" smtClean="0">
                <a:solidFill>
                  <a:srgbClr val="000000"/>
                </a:solidFill>
              </a:rPr>
              <a:t> Степень сопротивляемости организма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214437"/>
          </a:xfrm>
        </p:spPr>
        <p:txBody>
          <a:bodyPr/>
          <a:lstStyle/>
          <a:p>
            <a:pPr eaLnBrk="1" hangingPunct="1"/>
            <a:r>
              <a:rPr lang="ru-RU" b="1" smtClean="0"/>
              <a:t>Специальная готовность:</a:t>
            </a:r>
            <a:r>
              <a:rPr lang="ru-RU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5307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3600" smtClean="0"/>
              <a:t>умение читать, писать, считать.</a:t>
            </a:r>
          </a:p>
        </p:txBody>
      </p:sp>
      <p:pic>
        <p:nvPicPr>
          <p:cNvPr id="7172" name="Picture 7" descr="461380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975" y="2781300"/>
            <a:ext cx="42957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Психологическая готовность: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/>
            <a:r>
              <a:rPr lang="ru-RU" sz="3600" smtClean="0"/>
              <a:t>Интеллектуальная</a:t>
            </a: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3600" smtClean="0"/>
              <a:t> </a:t>
            </a:r>
          </a:p>
          <a:p>
            <a:pPr marL="571500" indent="-571500" eaLnBrk="1" hangingPunct="1"/>
            <a:r>
              <a:rPr lang="ru-RU" sz="3600" smtClean="0"/>
              <a:t>Личностная.</a:t>
            </a:r>
          </a:p>
          <a:p>
            <a:pPr marL="571500" indent="-571500" eaLnBrk="1" hangingPunct="1">
              <a:buFont typeface="Wingdings" pitchFamily="2" charset="2"/>
              <a:buNone/>
            </a:pPr>
            <a:endParaRPr lang="ru-RU" sz="3600" smtClean="0"/>
          </a:p>
          <a:p>
            <a:pPr marL="571500" indent="-571500" eaLnBrk="1" hangingPunct="1"/>
            <a:r>
              <a:rPr lang="ru-RU" sz="3600" smtClean="0"/>
              <a:t>Эмоционально – волевая.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23900" indent="-723900" eaLnBrk="1" hangingPunct="1"/>
            <a:r>
              <a:rPr lang="ru-RU" b="1" smtClean="0"/>
              <a:t>Интеллектуальная:</a:t>
            </a:r>
            <a:r>
              <a:rPr lang="ru-RU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это умение выделять главное из второстепенного;</a:t>
            </a:r>
          </a:p>
          <a:p>
            <a:pPr eaLnBrk="1" hangingPunct="1"/>
            <a:r>
              <a:rPr lang="ru-RU" sz="2800" smtClean="0"/>
              <a:t> способность концентрировать внимание;</a:t>
            </a:r>
          </a:p>
          <a:p>
            <a:pPr eaLnBrk="1" hangingPunct="1"/>
            <a:r>
              <a:rPr lang="ru-RU" sz="2800" smtClean="0"/>
              <a:t> способность устанавливать связи между явлениями и событиями;</a:t>
            </a:r>
          </a:p>
          <a:p>
            <a:pPr eaLnBrk="1" hangingPunct="1"/>
            <a:r>
              <a:rPr lang="ru-RU" sz="2800" smtClean="0"/>
              <a:t> возможность логического запоминания; развитие тонких движений руки и зрительно –двигательных координаций.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28687"/>
          </a:xfrm>
        </p:spPr>
        <p:txBody>
          <a:bodyPr/>
          <a:lstStyle/>
          <a:p>
            <a:pPr marL="723900" indent="-723900" algn="ctr" eaLnBrk="1" hangingPunct="1"/>
            <a:r>
              <a:rPr lang="ru-RU" b="1" smtClean="0"/>
              <a:t>Личностная: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214438"/>
            <a:ext cx="8097838" cy="4918075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принятие позиции школьника,</a:t>
            </a:r>
          </a:p>
          <a:p>
            <a:pPr eaLnBrk="1" hangingPunct="1"/>
            <a:r>
              <a:rPr lang="ru-RU" sz="2800" smtClean="0"/>
              <a:t> </a:t>
            </a:r>
            <a:r>
              <a:rPr lang="ru-RU" sz="2800" b="1" smtClean="0"/>
              <a:t>способность понимать роль ученика и выполнять указание учителя</a:t>
            </a:r>
            <a:r>
              <a:rPr lang="ru-RU" sz="2800" smtClean="0"/>
              <a:t>;</a:t>
            </a:r>
          </a:p>
          <a:p>
            <a:pPr eaLnBrk="1" hangingPunct="1"/>
            <a:r>
              <a:rPr lang="ru-RU" sz="2800" smtClean="0"/>
              <a:t>умение и потребность общаться  со взрослыми и сверстниками;</a:t>
            </a:r>
          </a:p>
          <a:p>
            <a:pPr eaLnBrk="1" hangingPunct="1"/>
            <a:r>
              <a:rPr lang="ru-RU" altLang="ru-RU" sz="2800" smtClean="0">
                <a:solidFill>
                  <a:srgbClr val="000000"/>
                </a:solidFill>
              </a:rPr>
              <a:t>Умение войти в другое общество (детское), действовать вместе с другими, разделять интересы группы.</a:t>
            </a:r>
          </a:p>
          <a:p>
            <a:pPr eaLnBrk="1" hangingPunct="1"/>
            <a:r>
              <a:rPr lang="ru-RU" altLang="ru-RU" sz="2800" smtClean="0">
                <a:solidFill>
                  <a:srgbClr val="000000"/>
                </a:solidFill>
              </a:rPr>
              <a:t>Владение навыками коммуникативной инициативы.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9988" y="0"/>
            <a:ext cx="7300912" cy="1285875"/>
          </a:xfrm>
        </p:spPr>
        <p:txBody>
          <a:bodyPr/>
          <a:lstStyle/>
          <a:p>
            <a:pPr marL="723900" indent="-723900" algn="ctr" eaLnBrk="1" hangingPunct="1"/>
            <a:r>
              <a:rPr lang="ru-RU" sz="4000" b="1" smtClean="0"/>
              <a:t>Эмоционально – волевая: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928813"/>
            <a:ext cx="8215313" cy="428625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mtClean="0"/>
              <a:t>Умение детей сознательно подчинить свои действия правилу; </a:t>
            </a:r>
          </a:p>
          <a:p>
            <a:pPr eaLnBrk="1" hangingPunct="1"/>
            <a:r>
              <a:rPr lang="ru-RU" smtClean="0"/>
              <a:t>стремление преодолевать трудности и умение сосредоточиться;</a:t>
            </a:r>
          </a:p>
          <a:p>
            <a:pPr eaLnBrk="1" hangingPunct="1"/>
            <a:r>
              <a:rPr lang="ru-RU" smtClean="0"/>
              <a:t>  стремление к достижению результата своей деятельности;</a:t>
            </a:r>
          </a:p>
          <a:p>
            <a:pPr eaLnBrk="1" hangingPunct="1"/>
            <a:r>
              <a:rPr lang="ru-RU" smtClean="0"/>
              <a:t>адекватная самооценка и положительный образ самого себя.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Words>436</Words>
  <Application>Microsoft Office PowerPoint</Application>
  <PresentationFormat>Экран (4:3)</PresentationFormat>
  <Paragraphs>72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Tahoma</vt:lpstr>
      <vt:lpstr>Wingdings</vt:lpstr>
      <vt:lpstr>Calibri</vt:lpstr>
      <vt:lpstr>Verdana</vt:lpstr>
      <vt:lpstr>Microsoft YaHei</vt:lpstr>
      <vt:lpstr>Times New Roman</vt:lpstr>
      <vt:lpstr>Палитра</vt:lpstr>
      <vt:lpstr>  Родительское собрание   "Психологическая      готовность к школе»</vt:lpstr>
      <vt:lpstr>Слайд 2</vt:lpstr>
      <vt:lpstr> Готовность ребенка к обучению в школе</vt:lpstr>
      <vt:lpstr>Физическая (физиологическая ): </vt:lpstr>
      <vt:lpstr>Специальная готовность: </vt:lpstr>
      <vt:lpstr>Психологическая готовность:</vt:lpstr>
      <vt:lpstr>Интеллектуальная: </vt:lpstr>
      <vt:lpstr>Личностная:</vt:lpstr>
      <vt:lpstr>Эмоционально – волевая:</vt:lpstr>
      <vt:lpstr>Слайд 10</vt:lpstr>
      <vt:lpstr>Рекомендации родителям</vt:lpstr>
      <vt:lpstr>Слайд 12</vt:lpstr>
      <vt:lpstr>Слайд 13</vt:lpstr>
      <vt:lpstr>Слайд 14</vt:lpstr>
      <vt:lpstr>Слайд 15</vt:lpstr>
      <vt:lpstr>Важно!!!</vt:lpstr>
      <vt:lpstr>Если ребёнок трудно входит в контакт со сверстниками</vt:lpstr>
      <vt:lpstr>Если Ваш ребёнок непоседлив нетерпелив, без стеснения перебивает взрослых, не выслушивает объяснения. </vt:lpstr>
      <vt:lpstr>Каковы показатели психологической готовности к школьному обучению? </vt:lpstr>
      <vt:lpstr>Слайд 20</vt:lpstr>
      <vt:lpstr>Слайд 21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Родительское собрание  на                                   тему: "Психологическая готовность к школе»</dc:title>
  <dc:creator>Customer</dc:creator>
  <cp:lastModifiedBy>Customer</cp:lastModifiedBy>
  <cp:revision>51</cp:revision>
  <dcterms:created xsi:type="dcterms:W3CDTF">2010-03-26T16:28:46Z</dcterms:created>
  <dcterms:modified xsi:type="dcterms:W3CDTF">2015-06-05T17:48:51Z</dcterms:modified>
</cp:coreProperties>
</file>