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7" r:id="rId2"/>
    <p:sldId id="270" r:id="rId3"/>
    <p:sldId id="261" r:id="rId4"/>
    <p:sldId id="262" r:id="rId5"/>
    <p:sldId id="263" r:id="rId6"/>
    <p:sldId id="264" r:id="rId7"/>
    <p:sldId id="265" r:id="rId8"/>
    <p:sldId id="266" r:id="rId9"/>
    <p:sldId id="269" r:id="rId10"/>
    <p:sldId id="268" r:id="rId11"/>
    <p:sldId id="267" r:id="rId12"/>
    <p:sldId id="271" r:id="rId13"/>
    <p:sldId id="258" r:id="rId14"/>
    <p:sldId id="259" r:id="rId15"/>
    <p:sldId id="260" r:id="rId16"/>
  </p:sldIdLst>
  <p:sldSz cx="9144000" cy="6858000" type="screen4x3"/>
  <p:notesSz cx="6858000" cy="9144000"/>
  <p:custDataLst>
    <p:tags r:id="rId18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CCECFF"/>
    <a:srgbClr val="D5FFAB"/>
    <a:srgbClr val="BFFF09"/>
    <a:srgbClr val="99CC00"/>
    <a:srgbClr val="77933C"/>
    <a:srgbClr val="C2D6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342" y="-7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6E9A64-ABBF-433D-9359-BC817DDEBAEF}" type="datetimeFigureOut">
              <a:rPr lang="ru-RU" smtClean="0"/>
              <a:pPr/>
              <a:t>09.04.2015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FC4E9A-E6D1-4418-BA22-CA45264CAB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5735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41572D-31DD-483E-B277-ECFECAEDB3BF}" type="slidenum">
              <a:rPr lang="ru-RU" smtClean="0">
                <a:solidFill>
                  <a:prstClr val="black"/>
                </a:solidFill>
              </a:rPr>
              <a:pPr/>
              <a:t>14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78167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FC4E9A-E6D1-4418-BA22-CA45264CABEF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67424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Рамка 6"/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1931"/>
            </a:avLst>
          </a:prstGeom>
          <a:blipFill>
            <a:blip r:embed="rId13" cstate="print"/>
            <a:tile tx="0" ty="0" sx="100000" sy="100000" flip="none" algn="tl"/>
          </a:blip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/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hyperlink" Target="http://sun-shine-kz.ucoz.ru/" TargetMode="External"/><Relationship Id="rId7" Type="http://schemas.openxmlformats.org/officeDocument/2006/relationships/slide" Target="slide14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slide" Target="slide15.xml"/><Relationship Id="rId9" Type="http://schemas.openxmlformats.org/officeDocument/2006/relationships/image" Target="../media/image6.gi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16.png"/><Relationship Id="rId7" Type="http://schemas.openxmlformats.org/officeDocument/2006/relationships/image" Target="../media/image14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png"/><Relationship Id="rId5" Type="http://schemas.openxmlformats.org/officeDocument/2006/relationships/image" Target="../media/image33.gif"/><Relationship Id="rId4" Type="http://schemas.openxmlformats.org/officeDocument/2006/relationships/image" Target="../media/image3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13.jpeg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jpeg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38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hyperlink" Target="mailto:NatalijaAW@yandex.ru" TargetMode="Externa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s48.radikal.ru/i119/1303/44/3635527b8f64.jpg" TargetMode="External"/><Relationship Id="rId13" Type="http://schemas.openxmlformats.org/officeDocument/2006/relationships/hyperlink" Target="http://refdt.ru/tw_files2/urls_5/38/d-37066/37066_html_428d539a.jpg" TargetMode="External"/><Relationship Id="rId18" Type="http://schemas.openxmlformats.org/officeDocument/2006/relationships/hyperlink" Target="http://img-fotki.yandex.ru/get/5901/66124276.47/0_6c954_c92d0339_XL" TargetMode="External"/><Relationship Id="rId26" Type="http://schemas.openxmlformats.org/officeDocument/2006/relationships/hyperlink" Target="http://logopeddoma.ru/_ph/22/2/946223321.png" TargetMode="External"/><Relationship Id="rId3" Type="http://schemas.openxmlformats.org/officeDocument/2006/relationships/hyperlink" Target="http://www.clker.com/cliparts/b/O/M/c/7/Q/briefcase-hi.png" TargetMode="External"/><Relationship Id="rId21" Type="http://schemas.openxmlformats.org/officeDocument/2006/relationships/hyperlink" Target="http://pr.adcontext.net/files/muxa_i_komar.jpg" TargetMode="External"/><Relationship Id="rId34" Type="http://schemas.openxmlformats.org/officeDocument/2006/relationships/image" Target="../media/image39.jpeg"/><Relationship Id="rId7" Type="http://schemas.openxmlformats.org/officeDocument/2006/relationships/hyperlink" Target="http://familyandbaby.ucoz.ru/_tbkp/25/7df9524f9e9at.jpg" TargetMode="External"/><Relationship Id="rId12" Type="http://schemas.openxmlformats.org/officeDocument/2006/relationships/hyperlink" Target="http://www.picshare.ru/uploads/140202/h91jEViX8U.png" TargetMode="External"/><Relationship Id="rId17" Type="http://schemas.openxmlformats.org/officeDocument/2006/relationships/hyperlink" Target="http://mosdozor.ucoz.ru/image_shop/home.png" TargetMode="External"/><Relationship Id="rId25" Type="http://schemas.openxmlformats.org/officeDocument/2006/relationships/hyperlink" Target="http://img-fotki.yandex.ru/get/9809/47407354.e20/0_15f4d3_e2cc0a6c_orig.png" TargetMode="External"/><Relationship Id="rId33" Type="http://schemas.openxmlformats.org/officeDocument/2006/relationships/slide" Target="slide1.xml"/><Relationship Id="rId2" Type="http://schemas.openxmlformats.org/officeDocument/2006/relationships/notesSlide" Target="../notesSlides/notesSlide2.xml"/><Relationship Id="rId16" Type="http://schemas.openxmlformats.org/officeDocument/2006/relationships/hyperlink" Target="http://content.foto.mail.ru/mail/krivosheina.lubov/3d-galleru.ru/s-14037.gif" TargetMode="External"/><Relationship Id="rId20" Type="http://schemas.openxmlformats.org/officeDocument/2006/relationships/hyperlink" Target="http://img1.liveinternet.ru/images/attach/c/10/111/537/111537167_large_i_018.png" TargetMode="External"/><Relationship Id="rId29" Type="http://schemas.openxmlformats.org/officeDocument/2006/relationships/hyperlink" Target="http://img0.liveinternet.ru/images/attach/c/6/102/821/102821858_large_00.pn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tatic.playcast.ru/uploads/2013/08/13/5867452.png" TargetMode="External"/><Relationship Id="rId11" Type="http://schemas.openxmlformats.org/officeDocument/2006/relationships/hyperlink" Target="http://ds4.tev.obr55.ru/files/2013/04/0_53502_ae43518c_XL.png" TargetMode="External"/><Relationship Id="rId24" Type="http://schemas.openxmlformats.org/officeDocument/2006/relationships/hyperlink" Target="http://img0.liveinternet.ru/images/attach/c/0/44/252/44252553_1243241607_multpictnarod.gif" TargetMode="External"/><Relationship Id="rId32" Type="http://schemas.openxmlformats.org/officeDocument/2006/relationships/hyperlink" Target="http://www.bagiramagic.com/_fr/85/8786732.jpg" TargetMode="External"/><Relationship Id="rId5" Type="http://schemas.openxmlformats.org/officeDocument/2006/relationships/hyperlink" Target="http://s019.radikal.ru/i609/1203/b5/fcef7eb2874e.jpg" TargetMode="External"/><Relationship Id="rId15" Type="http://schemas.openxmlformats.org/officeDocument/2006/relationships/hyperlink" Target="http://images.clipartof.com/thumbnails/33318-Clipart-Illustration-Of-A-Cute-Female-Frog-In-Clothes-Carrying-A-Basket-Of-Strawberries-And-Chatting-With-A-Female-Mouse.jpg" TargetMode="External"/><Relationship Id="rId23" Type="http://schemas.openxmlformats.org/officeDocument/2006/relationships/hyperlink" Target="http://www.graycell.ru/picture/big/komarik.jpg" TargetMode="External"/><Relationship Id="rId28" Type="http://schemas.openxmlformats.org/officeDocument/2006/relationships/hyperlink" Target="http://s2.pic4you.ru/allimage/y2013/04-25/12216/3409005-thumb.png" TargetMode="External"/><Relationship Id="rId10" Type="http://schemas.openxmlformats.org/officeDocument/2006/relationships/hyperlink" Target="http://i2.beon.ru/68/65/2656568/66/105029566/0_6fb20_33eb6d12_XL.png" TargetMode="External"/><Relationship Id="rId19" Type="http://schemas.openxmlformats.org/officeDocument/2006/relationships/hyperlink" Target="http://www.wiki.vladimir.i-edu.ru/images/1/1d/%D0%A09.png" TargetMode="External"/><Relationship Id="rId31" Type="http://schemas.openxmlformats.org/officeDocument/2006/relationships/hyperlink" Target="http://s45.radikal.ru/i108/1303/db/dd9c32864e19.gif" TargetMode="External"/><Relationship Id="rId4" Type="http://schemas.openxmlformats.org/officeDocument/2006/relationships/hyperlink" Target="http://cdn-nus-3.pinme.ru/pin-upload-static/photos/281e71b19d23edd26cab7f352ebe11ea_b.jpg" TargetMode="External"/><Relationship Id="rId9" Type="http://schemas.openxmlformats.org/officeDocument/2006/relationships/hyperlink" Target="http://lib.znaimo.com.ua/tw_files2/urls_4/954/d-953306/953306_html_m1df13c87.gif" TargetMode="External"/><Relationship Id="rId14" Type="http://schemas.openxmlformats.org/officeDocument/2006/relationships/hyperlink" Target="http://www.rhapsody.ru/images/poetry/035.jpg" TargetMode="External"/><Relationship Id="rId22" Type="http://schemas.openxmlformats.org/officeDocument/2006/relationships/hyperlink" Target="http://s1.uploads.ru/t/2X396.jpg" TargetMode="External"/><Relationship Id="rId27" Type="http://schemas.openxmlformats.org/officeDocument/2006/relationships/hyperlink" Target="http://alldaydesing.net/uploads/posts/2013-04/1365586968_1sk.jpg" TargetMode="External"/><Relationship Id="rId30" Type="http://schemas.openxmlformats.org/officeDocument/2006/relationships/hyperlink" Target="http://content.foto.mail.ru/mail/natasha592/_answers/i-395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16.png"/><Relationship Id="rId7" Type="http://schemas.openxmlformats.org/officeDocument/2006/relationships/image" Target="../media/image14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7" Type="http://schemas.openxmlformats.org/officeDocument/2006/relationships/image" Target="../media/image13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3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3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31.pn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946223321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79512" y="836712"/>
            <a:ext cx="1993404" cy="199340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2276872"/>
            <a:ext cx="4820072" cy="3096344"/>
          </a:xfrm>
        </p:spPr>
        <p:txBody>
          <a:bodyPr>
            <a:noAutofit/>
          </a:bodyPr>
          <a:lstStyle/>
          <a:p>
            <a: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ЗАГАДКИ </a:t>
            </a:r>
            <a:b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</a:t>
            </a:r>
            <a:b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СКАЗКИ</a:t>
            </a:r>
            <a:endParaRPr lang="ru-RU" sz="8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8064" y="5157192"/>
            <a:ext cx="2624336" cy="1345704"/>
          </a:xfrm>
        </p:spPr>
        <p:txBody>
          <a:bodyPr>
            <a:normAutofit fontScale="62500" lnSpcReduction="20000"/>
          </a:bodyPr>
          <a:lstStyle/>
          <a:p>
            <a:pPr lvl="0">
              <a:defRPr/>
            </a:pPr>
            <a:r>
              <a:rPr lang="ru-RU" b="1" smtClean="0">
                <a:solidFill>
                  <a:srgbClr val="763B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Алейник Н.В.</a:t>
            </a:r>
          </a:p>
          <a:p>
            <a:pPr lvl="0">
              <a:defRPr/>
            </a:pPr>
            <a:r>
              <a:rPr lang="ru-RU" b="1" smtClean="0">
                <a:solidFill>
                  <a:srgbClr val="763B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Россия</a:t>
            </a:r>
          </a:p>
          <a:p>
            <a:pPr lvl="0">
              <a:defRPr/>
            </a:pPr>
            <a:r>
              <a:rPr lang="ru-RU" b="1" smtClean="0">
                <a:solidFill>
                  <a:srgbClr val="763B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Краснодарский край</a:t>
            </a:r>
          </a:p>
          <a:p>
            <a:pPr lvl="0">
              <a:defRPr/>
            </a:pPr>
            <a:r>
              <a:rPr lang="ru-RU" b="1" smtClean="0">
                <a:solidFill>
                  <a:srgbClr val="763B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2015</a:t>
            </a:r>
            <a:endParaRPr lang="ru-RU" smtClean="0">
              <a:solidFill>
                <a:srgbClr val="763B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>
              <a:solidFill>
                <a:srgbClr val="763B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75656" y="188640"/>
            <a:ext cx="67687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Зачётная работа №4  выполнена в рамках МК </a:t>
            </a:r>
          </a:p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"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/>
              </a:rPr>
              <a:t>Мои первые ЦОР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" на сайте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Салиш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С.С.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 descr="briefcase-hi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8316416" y="188640"/>
            <a:ext cx="595758" cy="573659"/>
          </a:xfrm>
          <a:prstGeom prst="rect">
            <a:avLst/>
          </a:prstGeom>
        </p:spPr>
      </p:pic>
      <p:pic>
        <p:nvPicPr>
          <p:cNvPr id="6" name="Рисунок 5" descr="0_6c954_c92d0339_XL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8316416" y="6021288"/>
            <a:ext cx="648072" cy="684953"/>
          </a:xfrm>
          <a:prstGeom prst="rect">
            <a:avLst/>
          </a:prstGeom>
        </p:spPr>
      </p:pic>
      <p:pic>
        <p:nvPicPr>
          <p:cNvPr id="7" name="Рисунок 6" descr="Безымянный.png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179512" y="188640"/>
            <a:ext cx="720080" cy="720080"/>
          </a:xfrm>
          <a:prstGeom prst="ellipse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23528" y="5877272"/>
            <a:ext cx="3816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ХУДОЖЕСТВЕННАЯ ЛИТЕРАТУРА</a:t>
            </a:r>
          </a:p>
          <a:p>
            <a:pPr algn="ctr"/>
            <a:r>
              <a:rPr lang="ru-RU" b="1" dirty="0" smtClean="0"/>
              <a:t>старший дошкольный возраст</a:t>
            </a:r>
            <a:endParaRPr lang="ru-RU" b="1" dirty="0"/>
          </a:p>
        </p:txBody>
      </p:sp>
      <p:pic>
        <p:nvPicPr>
          <p:cNvPr id="10" name="Рисунок 9" descr="dd9c32864e19.gif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5119772" y="1052736"/>
            <a:ext cx="3432298" cy="4104456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971600" y="5589240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ТРЕНАЖЕР</a:t>
            </a:r>
            <a:endParaRPr lang="ru-RU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/>
          <p:nvPr/>
        </p:nvSpPr>
        <p:spPr>
          <a:xfrm>
            <a:off x="3275856" y="2060848"/>
            <a:ext cx="2592288" cy="2736304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4427984" y="332656"/>
            <a:ext cx="44644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Кто съел Колобка?</a:t>
            </a:r>
            <a:endParaRPr lang="ru-RU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251520" y="2060848"/>
            <a:ext cx="2592288" cy="2736304"/>
            <a:chOff x="3275856" y="2708920"/>
            <a:chExt cx="2232248" cy="2160240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3275856" y="2708920"/>
              <a:ext cx="2232248" cy="21602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6" name="Рисунок 5" descr="3635527b8f64 - копия (2).jpg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3851920" y="2822617"/>
              <a:ext cx="1428750" cy="1974535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" name="Рисунок 6" descr="0_8da3e_14379b95_M.png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000000">
                    <a:alpha val="0"/>
                  </a:srgbClr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>
            <a:xfrm>
              <a:off x="3347864" y="4221088"/>
              <a:ext cx="576064" cy="626554"/>
            </a:xfrm>
            <a:prstGeom prst="rect">
              <a:avLst/>
            </a:prstGeom>
            <a:ln>
              <a:noFill/>
            </a:ln>
          </p:spPr>
        </p:pic>
      </p:grpSp>
      <p:grpSp>
        <p:nvGrpSpPr>
          <p:cNvPr id="11" name="Группа 10"/>
          <p:cNvGrpSpPr/>
          <p:nvPr/>
        </p:nvGrpSpPr>
        <p:grpSpPr>
          <a:xfrm>
            <a:off x="6228184" y="2060848"/>
            <a:ext cx="2592288" cy="2736304"/>
            <a:chOff x="611560" y="2708920"/>
            <a:chExt cx="2232248" cy="2160240"/>
          </a:xfrm>
        </p:grpSpPr>
        <p:sp>
          <p:nvSpPr>
            <p:cNvPr id="12" name="Прямоугольник 11"/>
            <p:cNvSpPr/>
            <p:nvPr/>
          </p:nvSpPr>
          <p:spPr>
            <a:xfrm>
              <a:off x="611560" y="2708920"/>
              <a:ext cx="2232248" cy="21602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3" name="Рисунок 12" descr="3635527b8f64 - копия (3).jpg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899592" y="2765768"/>
              <a:ext cx="1914525" cy="2057702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4" name="Рисунок 13" descr="0_8da3e_14379b95_M.png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000000">
                    <a:alpha val="0"/>
                  </a:srgbClr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>
            <a:xfrm>
              <a:off x="755576" y="2996952"/>
              <a:ext cx="576064" cy="626554"/>
            </a:xfrm>
            <a:prstGeom prst="rect">
              <a:avLst/>
            </a:prstGeom>
            <a:ln>
              <a:noFill/>
            </a:ln>
          </p:spPr>
        </p:pic>
      </p:grpSp>
      <p:pic>
        <p:nvPicPr>
          <p:cNvPr id="18" name="Picture 2" descr="C:\Documents and Settings\Потзователь1\Мои документы\1186330404_2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491880" y="2132856"/>
            <a:ext cx="2131436" cy="2592288"/>
          </a:xfrm>
          <a:prstGeom prst="rect">
            <a:avLst/>
          </a:prstGeom>
          <a:noFill/>
        </p:spPr>
      </p:pic>
      <p:pic>
        <p:nvPicPr>
          <p:cNvPr id="21" name="Рисунок 20" descr="h91jEViX8U.pn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2267744" y="332656"/>
            <a:ext cx="1512168" cy="1419112"/>
          </a:xfrm>
          <a:prstGeom prst="rect">
            <a:avLst/>
          </a:prstGeom>
        </p:spPr>
      </p:pic>
      <p:pic>
        <p:nvPicPr>
          <p:cNvPr id="22" name="Рисунок 21" descr="i.jp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8460432" y="6237312"/>
            <a:ext cx="426343" cy="426343"/>
          </a:xfrm>
          <a:prstGeom prst="ellipse">
            <a:avLst/>
          </a:prstGeom>
        </p:spPr>
      </p:pic>
      <p:sp>
        <p:nvSpPr>
          <p:cNvPr id="17" name="Скругленный прямоугольник 16"/>
          <p:cNvSpPr/>
          <p:nvPr/>
        </p:nvSpPr>
        <p:spPr>
          <a:xfrm>
            <a:off x="3239852" y="5877272"/>
            <a:ext cx="2664296" cy="720080"/>
          </a:xfrm>
          <a:prstGeom prst="roundRect">
            <a:avLst>
              <a:gd name="adj" fmla="val 16667"/>
            </a:avLst>
          </a:prstGeom>
          <a:blipFill>
            <a:blip r:embed="rId8" cstate="print"/>
            <a:tile tx="0" ty="0" sx="100000" sy="100000" flip="none" algn="tl"/>
          </a:blipFill>
          <a:ln>
            <a:solidFill>
              <a:schemeClr val="bg1">
                <a:lumMod val="50000"/>
              </a:schemeClr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ПРОВЕРКА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9CCFF"/>
                                      </p:to>
                                    </p:animClr>
                                    <p:set>
                                      <p:cBhvr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851920" y="332656"/>
            <a:ext cx="44644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Кто развалил Теремок?</a:t>
            </a:r>
            <a:endParaRPr lang="ru-RU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3650298" y="2276872"/>
            <a:ext cx="2088232" cy="2592288"/>
            <a:chOff x="5364088" y="2708920"/>
            <a:chExt cx="1872208" cy="2160240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5364088" y="2708920"/>
              <a:ext cx="1872208" cy="21602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6" name="Рисунок 5" descr="48_catalog - копия.gif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5508104" y="2996952"/>
              <a:ext cx="1370636" cy="1728193"/>
            </a:xfrm>
            <a:prstGeom prst="rect">
              <a:avLst/>
            </a:prstGeom>
            <a:ln>
              <a:noFill/>
            </a:ln>
          </p:spPr>
        </p:pic>
      </p:grpSp>
      <p:pic>
        <p:nvPicPr>
          <p:cNvPr id="8" name="Рисунок 7" descr="281e71b19d23edd26cab7f352ebe11ea_b - копия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67544" y="2276872"/>
            <a:ext cx="2246650" cy="2592288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Прямоугольник 10"/>
          <p:cNvSpPr/>
          <p:nvPr/>
        </p:nvSpPr>
        <p:spPr>
          <a:xfrm>
            <a:off x="6314594" y="2276872"/>
            <a:ext cx="2088232" cy="2592288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 descr="0_6fb20_33eb6d12_XL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359659" y="2472685"/>
            <a:ext cx="1889849" cy="2281507"/>
          </a:xfrm>
          <a:prstGeom prst="rect">
            <a:avLst/>
          </a:prstGeom>
        </p:spPr>
      </p:pic>
      <p:pic>
        <p:nvPicPr>
          <p:cNvPr id="13" name="Рисунок 12" descr="0_15f4d3_e2cc0a6c_orig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1979712" y="260648"/>
            <a:ext cx="1722317" cy="1610738"/>
          </a:xfrm>
          <a:prstGeom prst="rect">
            <a:avLst/>
          </a:prstGeom>
        </p:spPr>
      </p:pic>
      <p:pic>
        <p:nvPicPr>
          <p:cNvPr id="14" name="Рисунок 13" descr="i.jp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8460432" y="6237312"/>
            <a:ext cx="426343" cy="426343"/>
          </a:xfrm>
          <a:prstGeom prst="ellipse">
            <a:avLst/>
          </a:prstGeom>
        </p:spPr>
      </p:pic>
      <p:sp>
        <p:nvSpPr>
          <p:cNvPr id="12" name="Скругленный прямоугольник 11"/>
          <p:cNvSpPr/>
          <p:nvPr/>
        </p:nvSpPr>
        <p:spPr>
          <a:xfrm>
            <a:off x="3239852" y="5877272"/>
            <a:ext cx="2664296" cy="720080"/>
          </a:xfrm>
          <a:prstGeom prst="roundRect">
            <a:avLst>
              <a:gd name="adj" fmla="val 16667"/>
            </a:avLst>
          </a:prstGeom>
          <a:blipFill>
            <a:blip r:embed="rId7" cstate="print"/>
            <a:tile tx="0" ty="0" sx="100000" sy="100000" flip="none" algn="tl"/>
          </a:blipFill>
          <a:ln>
            <a:solidFill>
              <a:schemeClr val="bg1">
                <a:lumMod val="50000"/>
              </a:schemeClr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ПРОВЕРКА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9CCFF"/>
                                      </p:to>
                                    </p:animClr>
                                    <p:set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51920" y="332656"/>
            <a:ext cx="44644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Выпустил ли Емеля щуку?</a:t>
            </a:r>
            <a:endParaRPr lang="ru-RU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" name="Скругленный прямоугольник 3">
            <a:hlinkClick r:id="" action="ppaction://noaction">
              <a:snd r:embed="rId2" name="Молодец.wav"/>
            </a:hlinkClick>
          </p:cNvPr>
          <p:cNvSpPr/>
          <p:nvPr/>
        </p:nvSpPr>
        <p:spPr>
          <a:xfrm>
            <a:off x="4716016" y="3429000"/>
            <a:ext cx="1512168" cy="864096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ДА</a:t>
            </a:r>
            <a:endParaRPr lang="ru-RU" sz="3200" b="1" dirty="0"/>
          </a:p>
        </p:txBody>
      </p:sp>
      <p:sp>
        <p:nvSpPr>
          <p:cNvPr id="5" name="Скругленный прямоугольник 4">
            <a:hlinkClick r:id="" action="ppaction://noaction" highlightClick="1">
              <a:snd r:embed="rId3" name="Ошибка.wav"/>
            </a:hlinkClick>
          </p:cNvPr>
          <p:cNvSpPr/>
          <p:nvPr/>
        </p:nvSpPr>
        <p:spPr>
          <a:xfrm>
            <a:off x="6660232" y="3429000"/>
            <a:ext cx="1512168" cy="864096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НЕТ</a:t>
            </a:r>
            <a:endParaRPr lang="ru-RU" sz="3200" b="1" dirty="0"/>
          </a:p>
        </p:txBody>
      </p:sp>
      <p:pic>
        <p:nvPicPr>
          <p:cNvPr id="6" name="Рисунок 5" descr="i.jp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460432" y="6237312"/>
            <a:ext cx="426343" cy="426343"/>
          </a:xfrm>
          <a:prstGeom prst="ellipse">
            <a:avLst/>
          </a:prstGeom>
        </p:spPr>
      </p:pic>
      <p:pic>
        <p:nvPicPr>
          <p:cNvPr id="7" name="Рисунок 6" descr="8786732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51520" y="1268760"/>
            <a:ext cx="3976442" cy="5112568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6120680"/>
          </a:xfrm>
        </p:spPr>
        <p:txBody>
          <a:bodyPr>
            <a:prstTxWarp prst="textButtonPour">
              <a:avLst/>
            </a:prstTxWarp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8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 О Л О Д Ц Ы!</a:t>
            </a:r>
            <a:endParaRPr lang="ru-RU" sz="8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8" name="Содержимое 7" descr="2948817-1531a5ec5846eb9e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95736" y="2420888"/>
            <a:ext cx="4354983" cy="3054622"/>
          </a:xfrm>
        </p:spPr>
      </p:pic>
      <p:pic>
        <p:nvPicPr>
          <p:cNvPr id="5" name="Picture 2" descr="http://miragifts.ru/assets/images/stroitel/0027200(1)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6416" y="6021288"/>
            <a:ext cx="648072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34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0.00122 0.0051 L -0.00122 -0.06713 " pathEditMode="relative" rAng="0" ptsTypes="AA">
                                      <p:cBhvr>
                                        <p:cTn id="11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"/>
                                    </p:animMotion>
                                    <p:animRot by="1500000">
                                      <p:cBhvr>
                                        <p:cTn id="12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3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5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miragifts.ru/assets/images/stroitel/0027200(1)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6416" y="6021288"/>
            <a:ext cx="648072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Заголовок 1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Алейник Наталья Владимировна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5" name="Содержимое 14" descr="getImage (1).jpg"/>
          <p:cNvPicPr>
            <a:picLocks noGrp="1" noChangeAspect="1"/>
          </p:cNvPicPr>
          <p:nvPr>
            <p:ph sz="half" idx="1"/>
          </p:nvPr>
        </p:nvPicPr>
        <p:blipFill>
          <a:blip r:embed="rId5" cstate="email"/>
          <a:srcRect/>
          <a:stretch>
            <a:fillRect/>
          </a:stretch>
        </p:blipFill>
        <p:spPr>
          <a:xfrm>
            <a:off x="611560" y="1916832"/>
            <a:ext cx="2561298" cy="3600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Содержимое 13"/>
          <p:cNvSpPr>
            <a:spLocks noGrp="1"/>
          </p:cNvSpPr>
          <p:nvPr>
            <p:ph sz="half" idx="2"/>
          </p:nvPr>
        </p:nvSpPr>
        <p:spPr>
          <a:xfrm>
            <a:off x="3563888" y="1844825"/>
            <a:ext cx="4906888" cy="3600400"/>
          </a:xfrm>
          <a:prstGeom prst="roundRect">
            <a:avLst/>
          </a:prstGeom>
          <a:noFill/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lvl="0" indent="0">
              <a:buNone/>
              <a:defRPr/>
            </a:pPr>
            <a:r>
              <a:rPr lang="ru-RU" sz="2400" dirty="0" smtClean="0"/>
              <a:t>Воспитатель детского сада, </a:t>
            </a:r>
          </a:p>
          <a:p>
            <a:pPr marL="0" lvl="0" indent="0">
              <a:buNone/>
              <a:defRPr/>
            </a:pPr>
            <a:r>
              <a:rPr lang="ru-RU" sz="2400" dirty="0" smtClean="0"/>
              <a:t>МБДОУ </a:t>
            </a:r>
            <a:r>
              <a:rPr lang="ru-RU" sz="2400" dirty="0" err="1" smtClean="0"/>
              <a:t>д</a:t>
            </a:r>
            <a:r>
              <a:rPr lang="ru-RU" sz="2400" dirty="0" smtClean="0"/>
              <a:t>/</a:t>
            </a:r>
            <a:r>
              <a:rPr lang="ru-RU" sz="2400" dirty="0" err="1" smtClean="0"/>
              <a:t>скв</a:t>
            </a:r>
            <a:r>
              <a:rPr lang="ru-RU" sz="2400" dirty="0" smtClean="0"/>
              <a:t> № 8 «Теремок»</a:t>
            </a:r>
          </a:p>
          <a:p>
            <a:pPr marL="0" lvl="0" indent="0">
              <a:buNone/>
              <a:defRPr/>
            </a:pPr>
            <a:r>
              <a:rPr lang="ru-RU" sz="2400" dirty="0" smtClean="0"/>
              <a:t>ст. Канеловская</a:t>
            </a:r>
          </a:p>
          <a:p>
            <a:pPr lvl="0">
              <a:buNone/>
              <a:defRPr/>
            </a:pPr>
            <a:r>
              <a:rPr lang="ru-RU" sz="2400" dirty="0" err="1" smtClean="0"/>
              <a:t>Староминский</a:t>
            </a:r>
            <a:r>
              <a:rPr lang="ru-RU" sz="2400" dirty="0" smtClean="0"/>
              <a:t> район</a:t>
            </a:r>
          </a:p>
          <a:p>
            <a:pPr lvl="0">
              <a:buNone/>
              <a:defRPr/>
            </a:pPr>
            <a:r>
              <a:rPr lang="ru-RU" sz="2400" dirty="0" smtClean="0"/>
              <a:t>Краснодарский край</a:t>
            </a:r>
          </a:p>
          <a:p>
            <a:pPr lvl="0">
              <a:buNone/>
            </a:pPr>
            <a:r>
              <a:rPr lang="en-US" sz="2400" dirty="0" smtClean="0">
                <a:hlinkClick r:id="rId6"/>
              </a:rPr>
              <a:t>NatalijaAW@yandex.ru</a:t>
            </a:r>
            <a:r>
              <a:rPr lang="ru-RU" sz="2400" dirty="0" smtClean="0"/>
              <a:t> 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55576" y="332656"/>
            <a:ext cx="7797552" cy="72008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ИСПОЛЬЗУЕМЫЕ ИСТОЧНИКИ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251520" y="1196752"/>
          <a:ext cx="8640960" cy="466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08512"/>
                <a:gridCol w="4032448"/>
              </a:tblGrid>
              <a:tr h="370840">
                <a:tc>
                  <a:txBody>
                    <a:bodyPr/>
                    <a:lstStyle/>
                    <a:p>
                      <a:pPr marL="457200" indent="-457200">
                        <a:buFont typeface="+mj-lt"/>
                        <a:buAutoNum type="arabicPeriod"/>
                      </a:pPr>
                      <a:r>
                        <a:rPr lang="ru-RU" sz="2000" b="1" u="sng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  <a:hlinkClick r:id="rId3"/>
                        </a:rPr>
                        <a:t>Портфель</a:t>
                      </a:r>
                      <a:r>
                        <a:rPr lang="ru-RU" sz="2000" b="1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457200" indent="-457200">
                        <a:buFont typeface="+mj-lt"/>
                        <a:buAutoNum type="arabicPeriod"/>
                      </a:pPr>
                      <a:r>
                        <a:rPr lang="ru-RU" sz="2000" b="1" u="sng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  <a:hlinkClick r:id="rId4"/>
                        </a:rPr>
                        <a:t>Мышка</a:t>
                      </a:r>
                      <a:r>
                        <a:rPr lang="ru-RU" sz="2000" b="1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457200" indent="-457200">
                        <a:buFont typeface="+mj-lt"/>
                        <a:buAutoNum type="arabicPeriod"/>
                      </a:pPr>
                      <a:r>
                        <a:rPr lang="ru-RU" sz="2000" b="1" u="sng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  <a:hlinkClick r:id="rId5"/>
                        </a:rPr>
                        <a:t>Персонажи Репки</a:t>
                      </a:r>
                      <a:endParaRPr lang="ru-RU" sz="2000" b="1" kern="1200" dirty="0" smtClean="0">
                        <a:solidFill>
                          <a:srgbClr val="0000FF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457200" indent="-457200">
                        <a:buFont typeface="+mj-lt"/>
                        <a:buAutoNum type="arabicPeriod"/>
                      </a:pPr>
                      <a:r>
                        <a:rPr lang="ru-RU" sz="2000" b="1" u="sng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  <a:hlinkClick r:id="rId6"/>
                        </a:rPr>
                        <a:t>Внучка с коромыслом</a:t>
                      </a:r>
                      <a:endParaRPr lang="ru-RU" sz="2000" b="1" kern="1200" dirty="0" smtClean="0">
                        <a:solidFill>
                          <a:srgbClr val="0000FF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457200" indent="-457200">
                        <a:buFont typeface="+mj-lt"/>
                        <a:buAutoNum type="arabicPeriod"/>
                      </a:pPr>
                      <a:r>
                        <a:rPr lang="ru-RU" sz="2000" b="1" u="sng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  <a:hlinkClick r:id="rId7"/>
                        </a:rPr>
                        <a:t>Внучка Машенька</a:t>
                      </a:r>
                      <a:endParaRPr lang="ru-RU" sz="2000" b="1" kern="1200" dirty="0" smtClean="0">
                        <a:solidFill>
                          <a:srgbClr val="0000FF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457200" indent="-457200">
                        <a:buFont typeface="+mj-lt"/>
                        <a:buAutoNum type="arabicPeriod"/>
                      </a:pPr>
                      <a:r>
                        <a:rPr lang="ru-RU" sz="2000" b="1" u="sng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  <a:hlinkClick r:id="rId8"/>
                        </a:rPr>
                        <a:t>Персонажи Колобка</a:t>
                      </a:r>
                      <a:endParaRPr lang="ru-RU" sz="2000" b="1" kern="1200" dirty="0" smtClean="0">
                        <a:solidFill>
                          <a:srgbClr val="0000FF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457200" indent="-457200">
                        <a:buFont typeface="+mj-lt"/>
                        <a:buAutoNum type="arabicPeriod"/>
                      </a:pPr>
                      <a:r>
                        <a:rPr lang="ru-RU" sz="2000" b="1" u="sng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  <a:hlinkClick r:id="rId9"/>
                        </a:rPr>
                        <a:t>Волчонок</a:t>
                      </a:r>
                      <a:endParaRPr lang="ru-RU" sz="2000" b="1" kern="1200" dirty="0" smtClean="0">
                        <a:solidFill>
                          <a:srgbClr val="0000FF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457200" indent="-457200">
                        <a:buFont typeface="+mj-lt"/>
                        <a:buAutoNum type="arabicPeriod"/>
                      </a:pPr>
                      <a:r>
                        <a:rPr lang="ru-RU" sz="2000" b="1" u="sng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  <a:hlinkClick r:id="rId10"/>
                        </a:rPr>
                        <a:t>Медведь</a:t>
                      </a:r>
                      <a:endParaRPr lang="ru-RU" sz="2000" b="1" kern="1200" dirty="0" smtClean="0">
                        <a:solidFill>
                          <a:srgbClr val="0000FF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457200" indent="-457200">
                        <a:buFont typeface="+mj-lt"/>
                        <a:buAutoNum type="arabicPeriod"/>
                      </a:pPr>
                      <a:r>
                        <a:rPr lang="ru-RU" sz="2000" b="1" u="sng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  <a:hlinkClick r:id="rId11"/>
                        </a:rPr>
                        <a:t>Колобок на пеньке</a:t>
                      </a:r>
                      <a:endParaRPr lang="ru-RU" sz="2000" b="1" kern="1200" dirty="0" smtClean="0">
                        <a:solidFill>
                          <a:srgbClr val="0000FF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457200" indent="-457200">
                        <a:buFont typeface="+mj-lt"/>
                        <a:buAutoNum type="arabicPeriod"/>
                      </a:pPr>
                      <a:r>
                        <a:rPr lang="ru-RU" sz="2000" b="1" u="sng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  <a:hlinkClick r:id="rId12"/>
                        </a:rPr>
                        <a:t>Колобок в платочке</a:t>
                      </a:r>
                      <a:endParaRPr lang="ru-RU" sz="2000" b="1" kern="1200" dirty="0" smtClean="0">
                        <a:solidFill>
                          <a:srgbClr val="0000FF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457200" indent="-457200">
                        <a:buFont typeface="+mj-lt"/>
                        <a:buAutoNum type="arabicPeriod"/>
                      </a:pPr>
                      <a:r>
                        <a:rPr lang="ru-RU" sz="2000" b="1" u="sng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  <a:hlinkClick r:id="rId13"/>
                        </a:rPr>
                        <a:t>Теремок</a:t>
                      </a:r>
                      <a:endParaRPr lang="ru-RU" sz="2000" b="1" kern="1200" dirty="0" smtClean="0">
                        <a:solidFill>
                          <a:srgbClr val="0000FF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457200" indent="-457200">
                        <a:buFont typeface="+mj-lt"/>
                        <a:buAutoNum type="arabicPeriod"/>
                      </a:pPr>
                      <a:r>
                        <a:rPr lang="ru-RU" sz="2000" b="1" u="sng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  <a:hlinkClick r:id="rId14"/>
                        </a:rPr>
                        <a:t>Репка</a:t>
                      </a:r>
                      <a:endParaRPr lang="ru-RU" sz="2000" b="1" kern="1200" dirty="0" smtClean="0">
                        <a:solidFill>
                          <a:srgbClr val="0000FF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457200" indent="-457200">
                        <a:buFont typeface="+mj-lt"/>
                        <a:buAutoNum type="arabicPeriod"/>
                      </a:pPr>
                      <a:r>
                        <a:rPr lang="ru-RU" sz="2000" b="1" u="sng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  <a:hlinkClick r:id="rId15"/>
                        </a:rPr>
                        <a:t>Лягушка и Мышка</a:t>
                      </a:r>
                      <a:endParaRPr lang="ru-RU" sz="2000" b="1" u="sng" kern="1200" dirty="0" smtClean="0">
                        <a:solidFill>
                          <a:srgbClr val="0000FF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457200" indent="-457200">
                        <a:buFont typeface="+mj-lt"/>
                        <a:buAutoNum type="arabicPeriod"/>
                      </a:pPr>
                      <a:r>
                        <a:rPr lang="ru-RU" sz="2000" b="1" u="sng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  <a:hlinkClick r:id="rId16"/>
                        </a:rPr>
                        <a:t>Сова</a:t>
                      </a:r>
                      <a:r>
                        <a:rPr lang="ru-RU" sz="2000" b="1" u="none" kern="1200" baseline="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457200" indent="-457200">
                        <a:buFont typeface="+mj-lt"/>
                        <a:buAutoNum type="arabicPeriod"/>
                      </a:pPr>
                      <a:r>
                        <a:rPr lang="ru-RU" sz="2000" b="1" u="sng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  <a:hlinkClick r:id="rId17"/>
                        </a:rPr>
                        <a:t>Домик</a:t>
                      </a:r>
                      <a:r>
                        <a:rPr lang="ru-RU" sz="2000" b="1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0" indent="-457200">
                        <a:buFont typeface="+mj-lt"/>
                        <a:buAutoNum type="arabicPeriod" startAt="16"/>
                      </a:pPr>
                      <a:r>
                        <a:rPr lang="ru-RU" sz="2000" b="1" u="sng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  <a:hlinkClick r:id="rId18"/>
                        </a:rPr>
                        <a:t>Открытая дверь</a:t>
                      </a:r>
                      <a:r>
                        <a:rPr lang="ru-RU" sz="2000" b="1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457200" indent="-457200">
                        <a:buFont typeface="+mj-lt"/>
                        <a:buAutoNum type="arabicPeriod" startAt="16"/>
                      </a:pPr>
                      <a:r>
                        <a:rPr lang="ru-RU" sz="2000" b="1" u="sng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  <a:hlinkClick r:id="rId19"/>
                        </a:rPr>
                        <a:t>Печка</a:t>
                      </a:r>
                      <a:endParaRPr lang="ru-RU" sz="2000" b="1" kern="1200" dirty="0" smtClean="0">
                        <a:solidFill>
                          <a:srgbClr val="0000FF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457200" indent="-457200">
                        <a:buFont typeface="+mj-lt"/>
                        <a:buAutoNum type="arabicPeriod" startAt="16"/>
                      </a:pPr>
                      <a:r>
                        <a:rPr lang="ru-RU" sz="2000" b="1" u="sng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  <a:hlinkClick r:id="rId20"/>
                        </a:rPr>
                        <a:t>Муха Цокотуха</a:t>
                      </a:r>
                      <a:endParaRPr lang="ru-RU" sz="2000" b="1" kern="1200" dirty="0" smtClean="0">
                        <a:solidFill>
                          <a:srgbClr val="0000FF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457200" indent="-457200">
                        <a:buFont typeface="+mj-lt"/>
                        <a:buAutoNum type="arabicPeriod" startAt="16"/>
                      </a:pPr>
                      <a:r>
                        <a:rPr lang="ru-RU" sz="2000" b="1" u="sng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  <a:hlinkClick r:id="rId21"/>
                        </a:rPr>
                        <a:t>Муха и Комар</a:t>
                      </a:r>
                      <a:endParaRPr lang="ru-RU" sz="2000" b="1" kern="1200" dirty="0" smtClean="0">
                        <a:solidFill>
                          <a:srgbClr val="0000FF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457200" indent="-457200">
                        <a:buFont typeface="+mj-lt"/>
                        <a:buAutoNum type="arabicPeriod" startAt="16"/>
                      </a:pPr>
                      <a:r>
                        <a:rPr lang="ru-RU" sz="2000" b="1" u="sng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  <a:hlinkClick r:id="rId22"/>
                        </a:rPr>
                        <a:t>Комарик</a:t>
                      </a:r>
                      <a:endParaRPr lang="ru-RU" sz="2000" b="1" kern="1200" dirty="0" smtClean="0">
                        <a:solidFill>
                          <a:srgbClr val="0000FF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457200" indent="-457200">
                        <a:buFont typeface="+mj-lt"/>
                        <a:buAutoNum type="arabicPeriod" startAt="16"/>
                      </a:pPr>
                      <a:r>
                        <a:rPr lang="ru-RU" sz="2000" b="1" u="sng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  <a:hlinkClick r:id="rId23"/>
                        </a:rPr>
                        <a:t>Комарик 2</a:t>
                      </a:r>
                      <a:endParaRPr lang="ru-RU" sz="2000" b="1" kern="1200" dirty="0" smtClean="0">
                        <a:solidFill>
                          <a:srgbClr val="0000FF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457200" indent="-457200">
                        <a:buFont typeface="+mj-lt"/>
                        <a:buAutoNum type="arabicPeriod" startAt="16"/>
                      </a:pPr>
                      <a:r>
                        <a:rPr lang="ru-RU" sz="2000" b="1" u="sng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  <a:hlinkClick r:id="rId24"/>
                        </a:rPr>
                        <a:t>Красная Шапочка</a:t>
                      </a:r>
                      <a:endParaRPr lang="ru-RU" sz="2000" b="1" kern="1200" dirty="0" smtClean="0">
                        <a:solidFill>
                          <a:srgbClr val="0000FF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457200" indent="-457200">
                        <a:buFont typeface="+mj-lt"/>
                        <a:buAutoNum type="arabicPeriod" startAt="16"/>
                      </a:pPr>
                      <a:r>
                        <a:rPr lang="ru-RU" sz="2000" b="1" u="sng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  <a:hlinkClick r:id="rId25"/>
                        </a:rPr>
                        <a:t>Теремок 2</a:t>
                      </a:r>
                      <a:endParaRPr lang="ru-RU" sz="2000" b="1" kern="1200" dirty="0" smtClean="0">
                        <a:solidFill>
                          <a:srgbClr val="0000FF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457200" indent="-457200">
                        <a:buFont typeface="+mj-lt"/>
                        <a:buAutoNum type="arabicPeriod" startAt="16"/>
                      </a:pPr>
                      <a:r>
                        <a:rPr lang="ru-RU" sz="2000" b="1" u="sng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  <a:hlinkClick r:id="rId26"/>
                        </a:rPr>
                        <a:t>Воробей</a:t>
                      </a:r>
                      <a:r>
                        <a:rPr lang="ru-RU" sz="2000" b="1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457200" indent="-457200">
                        <a:buFont typeface="+mj-lt"/>
                        <a:buAutoNum type="arabicPeriod" startAt="16"/>
                      </a:pPr>
                      <a:r>
                        <a:rPr lang="ru-RU" sz="2000" b="1" u="sng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  <a:hlinkClick r:id="rId27"/>
                        </a:rPr>
                        <a:t>Баба Яга</a:t>
                      </a:r>
                      <a:endParaRPr lang="ru-RU" sz="2000" b="1" kern="1200" dirty="0" smtClean="0">
                        <a:solidFill>
                          <a:srgbClr val="0000FF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457200" indent="-457200">
                        <a:buFont typeface="+mj-lt"/>
                        <a:buAutoNum type="arabicPeriod" startAt="16"/>
                      </a:pPr>
                      <a:r>
                        <a:rPr lang="ru-RU" sz="2000" b="1" u="sng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  <a:hlinkClick r:id="rId28"/>
                        </a:rPr>
                        <a:t>Кот с мешком</a:t>
                      </a:r>
                      <a:endParaRPr lang="ru-RU" sz="2000" b="1" kern="1200" dirty="0" smtClean="0">
                        <a:solidFill>
                          <a:srgbClr val="0000FF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457200" indent="-457200">
                        <a:buFont typeface="+mj-lt"/>
                        <a:buAutoNum type="arabicPeriod" startAt="16"/>
                      </a:pPr>
                      <a:r>
                        <a:rPr lang="ru-RU" sz="2000" b="1" u="sng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  <a:hlinkClick r:id="rId29"/>
                        </a:rPr>
                        <a:t>Емеля</a:t>
                      </a:r>
                      <a:endParaRPr lang="ru-RU" sz="2000" b="1" kern="1200" dirty="0" smtClean="0">
                        <a:solidFill>
                          <a:srgbClr val="0000FF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457200" indent="-457200">
                        <a:buFont typeface="+mj-lt"/>
                        <a:buAutoNum type="arabicPeriod" startAt="16"/>
                      </a:pPr>
                      <a:r>
                        <a:rPr lang="ru-RU" sz="2000" b="1" u="sng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  <a:hlinkClick r:id="rId30"/>
                        </a:rPr>
                        <a:t>Лиса и Колобок</a:t>
                      </a:r>
                      <a:endParaRPr lang="ru-RU" sz="2000" b="1" kern="1200" dirty="0" smtClean="0">
                        <a:solidFill>
                          <a:srgbClr val="0000FF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457200" indent="-457200">
                        <a:buFont typeface="+mj-lt"/>
                        <a:buAutoNum type="arabicPeriod" startAt="16"/>
                      </a:pPr>
                      <a:r>
                        <a:rPr lang="ru-RU" sz="2000" b="1" u="sng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  <a:hlinkClick r:id="rId31"/>
                        </a:rPr>
                        <a:t>Бабушка сказочница</a:t>
                      </a:r>
                      <a:endParaRPr lang="ru-RU" sz="2000" b="1" u="sng" kern="1200" dirty="0" smtClean="0">
                        <a:solidFill>
                          <a:srgbClr val="0000FF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457200" indent="-457200">
                        <a:buFont typeface="+mj-lt"/>
                        <a:buAutoNum type="arabicPeriod" startAt="16"/>
                      </a:pPr>
                      <a:r>
                        <a:rPr lang="ru-RU" sz="2000" b="1" u="sng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  <a:hlinkClick r:id="rId32"/>
                        </a:rPr>
                        <a:t>Емеля у проруби</a:t>
                      </a:r>
                      <a:endParaRPr lang="ru-RU" sz="2000" b="1" kern="1200" dirty="0" smtClean="0">
                        <a:solidFill>
                          <a:srgbClr val="0000FF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" name="Picture 2" descr="http://miragifts.ru/assets/images/stroitel/0027200(1).jpg">
            <a:hlinkClick r:id="rId33" action="ppaction://hlinksldjump"/>
          </p:cNvPr>
          <p:cNvPicPr>
            <a:picLocks noChangeAspect="1" noChangeArrowheads="1"/>
          </p:cNvPicPr>
          <p:nvPr/>
        </p:nvPicPr>
        <p:blipFill>
          <a:blip r:embed="rId3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6416" y="6021288"/>
            <a:ext cx="648072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0_7c503_f5883448_XL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79512" y="1484784"/>
            <a:ext cx="3691371" cy="5046811"/>
          </a:xfrm>
          <a:prstGeom prst="rect">
            <a:avLst/>
          </a:prstGeom>
        </p:spPr>
      </p:pic>
      <p:sp>
        <p:nvSpPr>
          <p:cNvPr id="6" name="Выноска-облако 5"/>
          <p:cNvSpPr/>
          <p:nvPr/>
        </p:nvSpPr>
        <p:spPr>
          <a:xfrm>
            <a:off x="3275856" y="188640"/>
            <a:ext cx="5472608" cy="2592288"/>
          </a:xfrm>
          <a:prstGeom prst="cloudCallout">
            <a:avLst>
              <a:gd name="adj1" fmla="val -62207"/>
              <a:gd name="adj2" fmla="val 76416"/>
            </a:avLst>
          </a:prstGeom>
          <a:solidFill>
            <a:srgbClr val="CCECFF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a typeface="Verdana" pitchFamily="34" charset="0"/>
                <a:cs typeface="Verdana" pitchFamily="34" charset="0"/>
              </a:rPr>
              <a:t>Дорогие ребята !</a:t>
            </a:r>
          </a:p>
          <a:p>
            <a:pPr algn="ctr">
              <a:buNone/>
            </a:pP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a typeface="Verdana" pitchFamily="34" charset="0"/>
                <a:cs typeface="Verdana" pitchFamily="34" charset="0"/>
              </a:rPr>
              <a:t>Выполните мои  задания и проверьте себя</a:t>
            </a:r>
            <a:endParaRPr lang="ru-RU" sz="28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7" name="Рисунок 6" descr="0_877c5_1232a003_XL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flipH="1">
            <a:off x="6516216" y="4797152"/>
            <a:ext cx="2246703" cy="1687836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283968" y="404664"/>
            <a:ext cx="44644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Кто за кем тянул Репку?</a:t>
            </a:r>
            <a:endParaRPr lang="ru-RU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 descr="fcef7eb2874e - копия (2)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228184" y="3068960"/>
            <a:ext cx="1975758" cy="2232248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8" name="Рисунок 7" descr="fcef7eb2874e - копия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563888" y="3068960"/>
            <a:ext cx="1366267" cy="2232248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7" name="Рисунок 6" descr="fcef7eb2874e - копия (3)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259632" y="3068960"/>
            <a:ext cx="1303585" cy="2232248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16" name="Рисунок 15" descr="035.jpg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11760" y="142782"/>
            <a:ext cx="2088232" cy="2070332"/>
          </a:xfrm>
          <a:prstGeom prst="rect">
            <a:avLst/>
          </a:prstGeom>
        </p:spPr>
      </p:pic>
      <p:sp>
        <p:nvSpPr>
          <p:cNvPr id="18" name="Скругленный прямоугольник 17"/>
          <p:cNvSpPr/>
          <p:nvPr/>
        </p:nvSpPr>
        <p:spPr>
          <a:xfrm>
            <a:off x="3239852" y="5877272"/>
            <a:ext cx="2664296" cy="720080"/>
          </a:xfrm>
          <a:prstGeom prst="roundRect">
            <a:avLst>
              <a:gd name="adj" fmla="val 16667"/>
            </a:avLst>
          </a:prstGeom>
          <a:blipFill>
            <a:blip r:embed="rId6" cstate="print"/>
            <a:tile tx="0" ty="0" sx="100000" sy="100000" flip="none" algn="tl"/>
          </a:blipFill>
          <a:ln>
            <a:solidFill>
              <a:schemeClr val="bg1">
                <a:lumMod val="50000"/>
              </a:schemeClr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ПРОВЕРКА</a:t>
            </a:r>
            <a:endParaRPr lang="ru-RU" sz="2800" b="1" dirty="0">
              <a:solidFill>
                <a:schemeClr val="tx1"/>
              </a:solidFill>
            </a:endParaRPr>
          </a:p>
        </p:txBody>
      </p:sp>
      <p:pic>
        <p:nvPicPr>
          <p:cNvPr id="19" name="Рисунок 18" descr="i.jp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8460432" y="6237312"/>
            <a:ext cx="426343" cy="426343"/>
          </a:xfrm>
          <a:prstGeom prst="ellipse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4.81481E-6 L -0.58038 4.81481E-6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0" y="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4.81481E-6 L 0.32917 4.81481E-6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5" y="0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35 4.81481E-6 L 0.25955 4.81481E-6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Группа 13"/>
          <p:cNvGrpSpPr/>
          <p:nvPr/>
        </p:nvGrpSpPr>
        <p:grpSpPr>
          <a:xfrm>
            <a:off x="539552" y="2708920"/>
            <a:ext cx="2232248" cy="2160240"/>
            <a:chOff x="3275856" y="2708920"/>
            <a:chExt cx="2232248" cy="2160240"/>
          </a:xfrm>
        </p:grpSpPr>
        <p:sp>
          <p:nvSpPr>
            <p:cNvPr id="12" name="Прямоугольник 11"/>
            <p:cNvSpPr/>
            <p:nvPr/>
          </p:nvSpPr>
          <p:spPr>
            <a:xfrm>
              <a:off x="3275856" y="2708920"/>
              <a:ext cx="2232248" cy="21602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7" name="Рисунок 6" descr="3635527b8f64 - копия (2).jpg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3851920" y="2852936"/>
              <a:ext cx="1428750" cy="1944216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" name="Рисунок 7" descr="0_8da3e_14379b95_M.png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000000">
                    <a:alpha val="0"/>
                  </a:srgbClr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>
            <a:xfrm>
              <a:off x="3347864" y="4221088"/>
              <a:ext cx="576064" cy="626554"/>
            </a:xfrm>
            <a:prstGeom prst="rect">
              <a:avLst/>
            </a:prstGeom>
            <a:ln>
              <a:noFill/>
            </a:ln>
          </p:spPr>
        </p:pic>
      </p:grpSp>
      <p:grpSp>
        <p:nvGrpSpPr>
          <p:cNvPr id="15" name="Группа 14"/>
          <p:cNvGrpSpPr/>
          <p:nvPr/>
        </p:nvGrpSpPr>
        <p:grpSpPr>
          <a:xfrm>
            <a:off x="6228184" y="2708920"/>
            <a:ext cx="2232248" cy="2160240"/>
            <a:chOff x="6228184" y="2708920"/>
            <a:chExt cx="2232248" cy="2160240"/>
          </a:xfrm>
        </p:grpSpPr>
        <p:sp>
          <p:nvSpPr>
            <p:cNvPr id="11" name="Прямоугольник 10"/>
            <p:cNvSpPr/>
            <p:nvPr/>
          </p:nvSpPr>
          <p:spPr>
            <a:xfrm>
              <a:off x="6228184" y="2708920"/>
              <a:ext cx="2232248" cy="21602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4" name="Рисунок 3" descr="0_8da3e_14379b95_M.png"/>
            <p:cNvPicPr>
              <a:picLocks noChangeAspect="1"/>
            </p:cNvPicPr>
            <p:nvPr/>
          </p:nvPicPr>
          <p:blipFill>
            <a:blip r:embed="rId4" cstate="email">
              <a:clrChange>
                <a:clrFrom>
                  <a:srgbClr val="000000">
                    <a:alpha val="0"/>
                  </a:srgbClr>
                </a:clrFrom>
                <a:clrTo>
                  <a:srgbClr val="000000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444208" y="2720878"/>
              <a:ext cx="1974754" cy="2076274"/>
            </a:xfrm>
            <a:prstGeom prst="rect">
              <a:avLst/>
            </a:prstGeom>
            <a:ln>
              <a:noFill/>
            </a:ln>
          </p:spPr>
        </p:pic>
      </p:grpSp>
      <p:grpSp>
        <p:nvGrpSpPr>
          <p:cNvPr id="13" name="Группа 12"/>
          <p:cNvGrpSpPr/>
          <p:nvPr/>
        </p:nvGrpSpPr>
        <p:grpSpPr>
          <a:xfrm>
            <a:off x="3419872" y="2708920"/>
            <a:ext cx="2232248" cy="2160240"/>
            <a:chOff x="611560" y="2708920"/>
            <a:chExt cx="2232248" cy="2160240"/>
          </a:xfrm>
        </p:grpSpPr>
        <p:sp>
          <p:nvSpPr>
            <p:cNvPr id="10" name="Прямоугольник 9"/>
            <p:cNvSpPr/>
            <p:nvPr/>
          </p:nvSpPr>
          <p:spPr>
            <a:xfrm>
              <a:off x="611560" y="2708920"/>
              <a:ext cx="2232248" cy="21602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5" name="Рисунок 4" descr="3635527b8f64 - копия (3).jpg"/>
            <p:cNvPicPr>
              <a:picLocks noChangeAspect="1"/>
            </p:cNvPicPr>
            <p:nvPr/>
          </p:nvPicPr>
          <p:blipFill>
            <a:blip r:embed="rId5" cstate="email"/>
            <a:stretch>
              <a:fillRect/>
            </a:stretch>
          </p:blipFill>
          <p:spPr>
            <a:xfrm>
              <a:off x="899592" y="2852936"/>
              <a:ext cx="1914525" cy="197053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9" name="Рисунок 8" descr="0_8da3e_14379b95_M.png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000000">
                    <a:alpha val="0"/>
                  </a:srgbClr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>
            <a:xfrm>
              <a:off x="755576" y="2996952"/>
              <a:ext cx="576064" cy="626554"/>
            </a:xfrm>
            <a:prstGeom prst="rect">
              <a:avLst/>
            </a:prstGeom>
            <a:ln>
              <a:noFill/>
            </a:ln>
          </p:spPr>
        </p:pic>
      </p:grpSp>
      <p:pic>
        <p:nvPicPr>
          <p:cNvPr id="16" name="Рисунок 15" descr="0_53502_ae43518c_XL.pn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2195736" y="332656"/>
            <a:ext cx="1880289" cy="162880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4355976" y="332656"/>
            <a:ext cx="44644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Кого за кем встретил Колобок?</a:t>
            </a:r>
            <a:endParaRPr lang="ru-RU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" name="Рисунок 19" descr="i.jp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8460432" y="6237312"/>
            <a:ext cx="426343" cy="426343"/>
          </a:xfrm>
          <a:prstGeom prst="ellipse">
            <a:avLst/>
          </a:prstGeom>
        </p:spPr>
      </p:pic>
      <p:sp>
        <p:nvSpPr>
          <p:cNvPr id="18" name="Скругленный прямоугольник 17"/>
          <p:cNvSpPr/>
          <p:nvPr/>
        </p:nvSpPr>
        <p:spPr>
          <a:xfrm>
            <a:off x="3239852" y="5877272"/>
            <a:ext cx="2664296" cy="720080"/>
          </a:xfrm>
          <a:prstGeom prst="roundRect">
            <a:avLst>
              <a:gd name="adj" fmla="val 16667"/>
            </a:avLst>
          </a:prstGeom>
          <a:blipFill>
            <a:blip r:embed="rId8" cstate="print"/>
            <a:tile tx="0" ty="0" sx="100000" sy="100000" flip="none" algn="tl"/>
          </a:blipFill>
          <a:ln>
            <a:solidFill>
              <a:schemeClr val="bg1">
                <a:lumMod val="50000"/>
              </a:schemeClr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ПРОВЕРКА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 0.00024 L -0.61806 0.00024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111" y="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 0.00024 L 0.31093 0.00024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747" y="0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82 0.00024 L 0.31111 0.00024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74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35896" y="260648"/>
            <a:ext cx="51125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Кто за кем приходил в Теремок?</a:t>
            </a:r>
            <a:endParaRPr lang="ru-RU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 descr="37066_html_428d539a.jp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1331640" y="332656"/>
            <a:ext cx="2208245" cy="1656184"/>
          </a:xfrm>
          <a:prstGeom prst="rect">
            <a:avLst/>
          </a:prstGeom>
        </p:spPr>
      </p:pic>
      <p:grpSp>
        <p:nvGrpSpPr>
          <p:cNvPr id="16" name="Группа 15"/>
          <p:cNvGrpSpPr/>
          <p:nvPr/>
        </p:nvGrpSpPr>
        <p:grpSpPr>
          <a:xfrm>
            <a:off x="3923928" y="2708920"/>
            <a:ext cx="1872208" cy="2160240"/>
            <a:chOff x="5364088" y="2708920"/>
            <a:chExt cx="1872208" cy="2160240"/>
          </a:xfrm>
        </p:grpSpPr>
        <p:sp>
          <p:nvSpPr>
            <p:cNvPr id="14" name="Прямоугольник 13"/>
            <p:cNvSpPr/>
            <p:nvPr/>
          </p:nvSpPr>
          <p:spPr>
            <a:xfrm>
              <a:off x="5364088" y="2708920"/>
              <a:ext cx="1872208" cy="21602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8" name="Рисунок 7" descr="48_catalog - копия.gif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5508104" y="2996952"/>
              <a:ext cx="1370636" cy="1728193"/>
            </a:xfrm>
            <a:prstGeom prst="rect">
              <a:avLst/>
            </a:prstGeom>
            <a:ln>
              <a:noFill/>
            </a:ln>
          </p:spPr>
        </p:pic>
      </p:grpSp>
      <p:pic>
        <p:nvPicPr>
          <p:cNvPr id="12" name="Рисунок 11" descr="33318-Clipart-Illustration-Of-A-Cute-Female-Frog-In-Clothes-Carrying-A-Basket-Of-Strawberries-And-Chatting-With-A-Female-Mouse - копия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876256" y="2708920"/>
            <a:ext cx="1872208" cy="216024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13" name="Рисунок 12" descr="281e71b19d23edd26cab7f352ebe11ea_b - копия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683568" y="2708920"/>
            <a:ext cx="1872208" cy="216024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19" name="Рисунок 18" descr="i.jp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8460432" y="6237312"/>
            <a:ext cx="426343" cy="426343"/>
          </a:xfrm>
          <a:prstGeom prst="ellipse">
            <a:avLst/>
          </a:prstGeom>
        </p:spPr>
      </p:pic>
      <p:sp>
        <p:nvSpPr>
          <p:cNvPr id="11" name="Скругленный прямоугольник 10"/>
          <p:cNvSpPr/>
          <p:nvPr/>
        </p:nvSpPr>
        <p:spPr>
          <a:xfrm>
            <a:off x="3239852" y="5877272"/>
            <a:ext cx="2664296" cy="720080"/>
          </a:xfrm>
          <a:prstGeom prst="roundRect">
            <a:avLst>
              <a:gd name="adj" fmla="val 16667"/>
            </a:avLst>
          </a:prstGeom>
          <a:blipFill>
            <a:blip r:embed="rId7" cstate="print"/>
            <a:tile tx="0" ty="0" sx="100000" sy="100000" flip="none" algn="tl"/>
          </a:blipFill>
          <a:ln>
            <a:solidFill>
              <a:schemeClr val="bg1">
                <a:lumMod val="50000"/>
              </a:schemeClr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ПРОВЕРКА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4.81481E-6 L -0.67726 0.00024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9" y="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81 -0.00024 L 0.32292 3.7037E-6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7" y="0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0.00024 L 0.37014 0.00024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55976" y="260648"/>
            <a:ext cx="44644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Покупала самовар,</a:t>
            </a:r>
          </a:p>
          <a:p>
            <a:pPr algn="ctr"/>
            <a:r>
              <a:rPr lang="ru-RU" sz="4000" b="1" dirty="0" smtClean="0"/>
              <a:t>А спасал ее комар.</a:t>
            </a:r>
          </a:p>
        </p:txBody>
      </p:sp>
      <p:pic>
        <p:nvPicPr>
          <p:cNvPr id="4" name="Рисунок 3" descr="2X396.jp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40152" y="2492896"/>
            <a:ext cx="2743821" cy="3264024"/>
          </a:xfrm>
          <a:prstGeom prst="rect">
            <a:avLst/>
          </a:prstGeom>
        </p:spPr>
      </p:pic>
      <p:pic>
        <p:nvPicPr>
          <p:cNvPr id="5" name="Рисунок 4" descr="111537167_large_i_018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flipH="1">
            <a:off x="539552" y="548680"/>
            <a:ext cx="3820686" cy="4608512"/>
          </a:xfrm>
          <a:prstGeom prst="rect">
            <a:avLst/>
          </a:prstGeom>
        </p:spPr>
      </p:pic>
      <p:sp>
        <p:nvSpPr>
          <p:cNvPr id="6" name="Скругленный прямоугольник 5"/>
          <p:cNvSpPr/>
          <p:nvPr/>
        </p:nvSpPr>
        <p:spPr>
          <a:xfrm>
            <a:off x="3239852" y="5877272"/>
            <a:ext cx="2664296" cy="720080"/>
          </a:xfrm>
          <a:prstGeom prst="roundRect">
            <a:avLst>
              <a:gd name="adj" fmla="val 16667"/>
            </a:avLst>
          </a:prstGeom>
          <a:blipFill>
            <a:blip r:embed="rId4" cstate="print"/>
            <a:tile tx="0" ty="0" sx="100000" sy="100000" flip="none" algn="tl"/>
          </a:blipFill>
          <a:ln>
            <a:solidFill>
              <a:schemeClr val="bg1">
                <a:lumMod val="50000"/>
              </a:schemeClr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ПРОВЕРКА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76056" y="260648"/>
            <a:ext cx="374441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Уплетая калачи,</a:t>
            </a:r>
          </a:p>
          <a:p>
            <a:r>
              <a:rPr lang="ru-RU" sz="2400" b="1" dirty="0" smtClean="0"/>
              <a:t>Ехал парень на печи.</a:t>
            </a:r>
          </a:p>
          <a:p>
            <a:r>
              <a:rPr lang="ru-RU" sz="2400" b="1" dirty="0" smtClean="0"/>
              <a:t>Прокатился по деревне</a:t>
            </a:r>
          </a:p>
          <a:p>
            <a:r>
              <a:rPr lang="ru-RU" sz="2400" b="1" dirty="0" smtClean="0"/>
              <a:t>И женился на царевне.</a:t>
            </a:r>
          </a:p>
        </p:txBody>
      </p:sp>
      <p:pic>
        <p:nvPicPr>
          <p:cNvPr id="3" name="Рисунок 2" descr="93229501_82.png"/>
          <p:cNvPicPr>
            <a:picLocks noChangeAspect="1"/>
          </p:cNvPicPr>
          <p:nvPr/>
        </p:nvPicPr>
        <p:blipFill>
          <a:blip r:embed="rId2" cstate="email"/>
          <a:srcRect r="8977"/>
          <a:stretch>
            <a:fillRect/>
          </a:stretch>
        </p:blipFill>
        <p:spPr>
          <a:xfrm flipH="1">
            <a:off x="323528" y="764704"/>
            <a:ext cx="3280329" cy="4608512"/>
          </a:xfrm>
          <a:prstGeom prst="rect">
            <a:avLst/>
          </a:prstGeom>
        </p:spPr>
      </p:pic>
      <p:pic>
        <p:nvPicPr>
          <p:cNvPr id="4" name="Рисунок 3" descr="Р9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220072" y="2276872"/>
            <a:ext cx="3677197" cy="3433634"/>
          </a:xfrm>
          <a:prstGeom prst="rect">
            <a:avLst/>
          </a:prstGeom>
        </p:spPr>
      </p:pic>
      <p:sp>
        <p:nvSpPr>
          <p:cNvPr id="7" name="Скругленный прямоугольник 6"/>
          <p:cNvSpPr/>
          <p:nvPr/>
        </p:nvSpPr>
        <p:spPr>
          <a:xfrm>
            <a:off x="3239852" y="5877272"/>
            <a:ext cx="2664296" cy="720080"/>
          </a:xfrm>
          <a:prstGeom prst="roundRect">
            <a:avLst>
              <a:gd name="adj" fmla="val 16667"/>
            </a:avLst>
          </a:prstGeom>
          <a:blipFill>
            <a:blip r:embed="rId4" cstate="print"/>
            <a:tile tx="0" ty="0" sx="100000" sy="100000" flip="none" algn="tl"/>
          </a:blipFill>
          <a:ln>
            <a:solidFill>
              <a:schemeClr val="bg1">
                <a:lumMod val="50000"/>
              </a:schemeClr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ПРОВЕРКА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60032" y="188640"/>
            <a:ext cx="40324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В гости к бабушке пошла,</a:t>
            </a:r>
          </a:p>
          <a:p>
            <a:r>
              <a:rPr lang="ru-RU" sz="2400" b="1" dirty="0" smtClean="0"/>
              <a:t>Пироги ей понесла.</a:t>
            </a:r>
          </a:p>
          <a:p>
            <a:r>
              <a:rPr lang="ru-RU" sz="2400" b="1" dirty="0" smtClean="0"/>
              <a:t>Серый Волк за ней следил,</a:t>
            </a:r>
          </a:p>
          <a:p>
            <a:r>
              <a:rPr lang="ru-RU" sz="2400" b="1" dirty="0" smtClean="0"/>
              <a:t>Обманул и проглотил.</a:t>
            </a:r>
          </a:p>
        </p:txBody>
      </p:sp>
      <p:pic>
        <p:nvPicPr>
          <p:cNvPr id="12" name="Рисунок 11" descr="44252553_1243241607_multpictnarod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548680"/>
            <a:ext cx="2448272" cy="4225537"/>
          </a:xfrm>
          <a:prstGeom prst="rect">
            <a:avLst/>
          </a:prstGeom>
        </p:spPr>
      </p:pic>
      <p:grpSp>
        <p:nvGrpSpPr>
          <p:cNvPr id="14" name="Группа 13"/>
          <p:cNvGrpSpPr/>
          <p:nvPr/>
        </p:nvGrpSpPr>
        <p:grpSpPr>
          <a:xfrm>
            <a:off x="6444208" y="4365104"/>
            <a:ext cx="1950720" cy="2016224"/>
            <a:chOff x="6444208" y="4365104"/>
            <a:chExt cx="1950720" cy="2016224"/>
          </a:xfrm>
        </p:grpSpPr>
        <p:pic>
          <p:nvPicPr>
            <p:cNvPr id="13" name="Рисунок 12" descr="pirozhki.jpg">
              <a:hlinkClick r:id="" action="ppaction://hlinkshowjump?jump=nextslide"/>
            </p:cNvPr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>
            <a:xfrm>
              <a:off x="6444208" y="4797152"/>
              <a:ext cx="1950720" cy="1584176"/>
            </a:xfrm>
            <a:prstGeom prst="ellipse">
              <a:avLst/>
            </a:prstGeom>
          </p:spPr>
        </p:pic>
        <p:pic>
          <p:nvPicPr>
            <p:cNvPr id="9" name="Рисунок 8" descr="0047_clibart_maanden.png"/>
            <p:cNvPicPr>
              <a:picLocks noChangeAspect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>
            <a:xfrm>
              <a:off x="6444208" y="4365104"/>
              <a:ext cx="1872208" cy="1368152"/>
            </a:xfrm>
            <a:prstGeom prst="rect">
              <a:avLst/>
            </a:prstGeom>
          </p:spPr>
        </p:pic>
      </p:grpSp>
      <p:sp>
        <p:nvSpPr>
          <p:cNvPr id="8" name="Скругленный прямоугольник 7"/>
          <p:cNvSpPr/>
          <p:nvPr/>
        </p:nvSpPr>
        <p:spPr>
          <a:xfrm>
            <a:off x="3239852" y="5877272"/>
            <a:ext cx="2664296" cy="720080"/>
          </a:xfrm>
          <a:prstGeom prst="roundRect">
            <a:avLst>
              <a:gd name="adj" fmla="val 16667"/>
            </a:avLst>
          </a:prstGeom>
          <a:blipFill>
            <a:blip r:embed="rId5" cstate="print"/>
            <a:tile tx="0" ty="0" sx="100000" sy="100000" flip="none" algn="tl"/>
          </a:blipFill>
          <a:ln>
            <a:solidFill>
              <a:schemeClr val="bg1">
                <a:lumMod val="50000"/>
              </a:schemeClr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ПРОВЕРКА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2843808" y="1988840"/>
            <a:ext cx="2520280" cy="3096344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4427984" y="332656"/>
            <a:ext cx="44644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Кто тянул Репку последним?</a:t>
            </a:r>
            <a:endParaRPr lang="ru-RU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fcef7eb2874e - копия (2)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911659" y="1988840"/>
            <a:ext cx="2766769" cy="3176661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5" name="Рисунок 4" descr="fcef7eb2874e - копия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95536" y="1988840"/>
            <a:ext cx="1944303" cy="3176661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10" name="Рисунок 9" descr="i.jp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460432" y="6237312"/>
            <a:ext cx="426343" cy="426343"/>
          </a:xfrm>
          <a:prstGeom prst="ellipse">
            <a:avLst/>
          </a:prstGeom>
        </p:spPr>
      </p:pic>
      <p:pic>
        <p:nvPicPr>
          <p:cNvPr id="11" name="Рисунок 10" descr="0_53490_96f3c587_S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203848" y="2204864"/>
            <a:ext cx="1797900" cy="2696850"/>
          </a:xfrm>
          <a:prstGeom prst="rect">
            <a:avLst/>
          </a:prstGeom>
        </p:spPr>
      </p:pic>
      <p:pic>
        <p:nvPicPr>
          <p:cNvPr id="13" name="Рисунок 12" descr="035.jpg"/>
          <p:cNvPicPr>
            <a:picLocks noChangeAspect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43808" y="142782"/>
            <a:ext cx="1656184" cy="1641987"/>
          </a:xfrm>
          <a:prstGeom prst="rect">
            <a:avLst/>
          </a:prstGeom>
        </p:spPr>
      </p:pic>
      <p:sp>
        <p:nvSpPr>
          <p:cNvPr id="14" name="Скругленный прямоугольник 13"/>
          <p:cNvSpPr/>
          <p:nvPr/>
        </p:nvSpPr>
        <p:spPr>
          <a:xfrm>
            <a:off x="3239852" y="5877272"/>
            <a:ext cx="2664296" cy="720080"/>
          </a:xfrm>
          <a:prstGeom prst="roundRect">
            <a:avLst>
              <a:gd name="adj" fmla="val 16667"/>
            </a:avLst>
          </a:prstGeom>
          <a:blipFill>
            <a:blip r:embed="rId7" cstate="print"/>
            <a:tile tx="0" ty="0" sx="100000" sy="100000" flip="none" algn="tl"/>
          </a:blipFill>
          <a:ln>
            <a:solidFill>
              <a:schemeClr val="bg1">
                <a:lumMod val="50000"/>
              </a:schemeClr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ПРОВЕРКА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CECFF"/>
                                      </p:to>
                                    </p:animClr>
                                    <p:set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1392eaeca61d7b3ab2c62fa18d0d71ce58c41dc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574</TotalTime>
  <Words>223</Words>
  <Application>Microsoft Office PowerPoint</Application>
  <PresentationFormat>Экран (4:3)</PresentationFormat>
  <Paragraphs>81</Paragraphs>
  <Slides>15</Slides>
  <Notes>2</Notes>
  <HiddenSlides>2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Calibri</vt:lpstr>
      <vt:lpstr>Verdana</vt:lpstr>
      <vt:lpstr>Тема Office</vt:lpstr>
      <vt:lpstr>ЗАГАДКИ  про СКАЗКИ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 О Л О Д Ц Ы!</vt:lpstr>
      <vt:lpstr>Алейник Наталья Владимировна</vt:lpstr>
      <vt:lpstr>ИСПОЛЬЗУЕМЫЕ ИСТОЧНИКИ</vt:lpstr>
    </vt:vector>
  </TitlesOfParts>
  <Company>МБДОУ д/скв №8 "Теремок"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МК 4 Тренажёр  Загадки про Сказки</dc:title>
  <dc:subject>МК Салиш С.С.</dc:subject>
  <dc:creator>Алейник Н.В.</dc:creator>
  <cp:lastModifiedBy>Салтанат Салиш</cp:lastModifiedBy>
  <cp:revision>127</cp:revision>
  <dcterms:created xsi:type="dcterms:W3CDTF">2015-04-05T04:24:13Z</dcterms:created>
  <dcterms:modified xsi:type="dcterms:W3CDTF">2015-04-09T07:47:36Z</dcterms:modified>
  <cp:category>презентация</cp:category>
</cp:coreProperties>
</file>