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122" autoAdjust="0"/>
  </p:normalViewPr>
  <p:slideViewPr>
    <p:cSldViewPr>
      <p:cViewPr>
        <p:scale>
          <a:sx n="80" d="100"/>
          <a:sy n="80" d="100"/>
        </p:scale>
        <p:origin x="-216"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B75294-61F6-470E-8F54-8AB8DB132370}" type="datetimeFigureOut">
              <a:rPr lang="ru-RU" smtClean="0"/>
              <a:pPr/>
              <a:t>12.08.2015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F1A5E0-0F1F-4A67-A103-39E6666923A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AF1A5E0-0F1F-4A67-A103-39E6666923AA}" type="slidenum">
              <a:rPr lang="ru-RU" smtClean="0"/>
              <a:pPr/>
              <a:t>21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12.08.2015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500042"/>
            <a:ext cx="7851648" cy="414326"/>
          </a:xfrm>
        </p:spPr>
        <p:txBody>
          <a:bodyPr>
            <a:noAutofit/>
          </a:bodyPr>
          <a:lstStyle/>
          <a:p>
            <a:pPr algn="ctr"/>
            <a:r>
              <a:rPr lang="ru-RU" sz="2000" dirty="0" smtClean="0">
                <a:solidFill>
                  <a:srgbClr val="FFC000"/>
                </a:solidFill>
                <a:latin typeface="Times New Roman" pitchFamily="18" charset="0"/>
                <a:cs typeface="Times New Roman" pitchFamily="18" charset="0"/>
              </a:rPr>
              <a:t>6-ая Научно-практическая конференция учащихся</a:t>
            </a:r>
            <a:br>
              <a:rPr lang="ru-RU" sz="2000" dirty="0" smtClean="0">
                <a:solidFill>
                  <a:srgbClr val="FFC000"/>
                </a:solidFill>
                <a:latin typeface="Times New Roman" pitchFamily="18" charset="0"/>
                <a:cs typeface="Times New Roman" pitchFamily="18" charset="0"/>
              </a:rPr>
            </a:br>
            <a:r>
              <a:rPr lang="ru-RU" sz="2000" dirty="0" smtClean="0">
                <a:solidFill>
                  <a:srgbClr val="FFC000"/>
                </a:solidFill>
                <a:latin typeface="Times New Roman" pitchFamily="18" charset="0"/>
                <a:cs typeface="Times New Roman" pitchFamily="18" charset="0"/>
              </a:rPr>
              <a:t>школы №2</a:t>
            </a:r>
            <a:endParaRPr lang="ru-RU" sz="2000" dirty="0">
              <a:solidFill>
                <a:srgbClr val="FFC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214422"/>
            <a:ext cx="7854696" cy="5286412"/>
          </a:xfrm>
        </p:spPr>
        <p:txBody>
          <a:bodyPr>
            <a:normAutofit fontScale="62500" lnSpcReduction="20000"/>
          </a:bodyPr>
          <a:lstStyle/>
          <a:p>
            <a:pPr algn="ctr"/>
            <a:r>
              <a:rPr lang="ru-RU" sz="2400" dirty="0" smtClean="0">
                <a:solidFill>
                  <a:schemeClr val="accent1">
                    <a:lumMod val="75000"/>
                  </a:schemeClr>
                </a:solidFill>
              </a:rPr>
              <a:t> </a:t>
            </a:r>
            <a:r>
              <a:rPr lang="ru-RU" sz="2900" dirty="0" smtClean="0"/>
              <a:t>Секция</a:t>
            </a:r>
            <a:r>
              <a:rPr lang="en-US" sz="2900" dirty="0" smtClean="0"/>
              <a:t>:</a:t>
            </a:r>
            <a:r>
              <a:rPr lang="ru-RU" sz="2900" dirty="0" smtClean="0"/>
              <a:t>технология</a:t>
            </a:r>
          </a:p>
          <a:p>
            <a:pPr algn="ctr"/>
            <a:endParaRPr lang="ru-RU" sz="2400" dirty="0" smtClean="0">
              <a:latin typeface="Times New Roman" pitchFamily="18" charset="0"/>
              <a:cs typeface="Times New Roman" pitchFamily="18" charset="0"/>
            </a:endParaRPr>
          </a:p>
          <a:p>
            <a:pPr algn="ctr"/>
            <a:r>
              <a:rPr lang="ru-RU" sz="3200" dirty="0" smtClean="0">
                <a:latin typeface="Times New Roman" pitchFamily="18" charset="0"/>
                <a:cs typeface="Times New Roman" pitchFamily="18" charset="0"/>
              </a:rPr>
              <a:t>Исследовательский проект</a:t>
            </a:r>
          </a:p>
          <a:p>
            <a:pPr algn="ctr"/>
            <a:r>
              <a:rPr lang="ru-RU" sz="4000" b="1" dirty="0" smtClean="0">
                <a:latin typeface="Times New Roman" pitchFamily="18" charset="0"/>
                <a:cs typeface="Times New Roman" pitchFamily="18" charset="0"/>
              </a:rPr>
              <a:t>«Автомат Калашникова </a:t>
            </a:r>
            <a:r>
              <a:rPr lang="ru-RU" sz="3800" dirty="0" smtClean="0">
                <a:latin typeface="Times New Roman" pitchFamily="18" charset="0"/>
                <a:cs typeface="Times New Roman" pitchFamily="18" charset="0"/>
              </a:rPr>
              <a:t>(АК-47)</a:t>
            </a:r>
            <a:r>
              <a:rPr lang="ru-RU" sz="4000" b="1" dirty="0" smtClean="0">
                <a:latin typeface="Times New Roman" pitchFamily="18" charset="0"/>
                <a:cs typeface="Times New Roman" pitchFamily="18" charset="0"/>
              </a:rPr>
              <a:t>»</a:t>
            </a:r>
          </a:p>
          <a:p>
            <a:pPr algn="ctr"/>
            <a:endParaRPr lang="ru-RU" sz="40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Работу выполнили: </a:t>
            </a:r>
          </a:p>
          <a:p>
            <a:r>
              <a:rPr lang="ru-RU" sz="2800" dirty="0" smtClean="0">
                <a:latin typeface="Times New Roman" pitchFamily="18" charset="0"/>
                <a:cs typeface="Times New Roman" pitchFamily="18" charset="0"/>
              </a:rPr>
              <a:t>Ученики 7А класса</a:t>
            </a:r>
          </a:p>
          <a:p>
            <a:r>
              <a:rPr lang="ru-RU" sz="2800" dirty="0" smtClean="0">
                <a:latin typeface="Times New Roman" pitchFamily="18" charset="0"/>
                <a:cs typeface="Times New Roman" pitchFamily="18" charset="0"/>
              </a:rPr>
              <a:t>Ушаков Данил,</a:t>
            </a:r>
          </a:p>
          <a:p>
            <a:r>
              <a:rPr lang="ru-RU" sz="2800" dirty="0" err="1" smtClean="0">
                <a:latin typeface="Times New Roman" pitchFamily="18" charset="0"/>
                <a:cs typeface="Times New Roman" pitchFamily="18" charset="0"/>
              </a:rPr>
              <a:t>Халеев</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Кирил</a:t>
            </a:r>
            <a:r>
              <a:rPr lang="ru-RU" sz="2800" dirty="0" smtClean="0">
                <a:latin typeface="Times New Roman" pitchFamily="18" charset="0"/>
                <a:cs typeface="Times New Roman" pitchFamily="18" charset="0"/>
              </a:rPr>
              <a:t>,</a:t>
            </a:r>
          </a:p>
          <a:p>
            <a:r>
              <a:rPr lang="ru-RU" sz="2800" dirty="0" err="1" smtClean="0">
                <a:latin typeface="Times New Roman" pitchFamily="18" charset="0"/>
                <a:cs typeface="Times New Roman" pitchFamily="18" charset="0"/>
              </a:rPr>
              <a:t>Бирш</a:t>
            </a:r>
            <a:r>
              <a:rPr lang="ru-RU" sz="2800" dirty="0" smtClean="0">
                <a:latin typeface="Times New Roman" pitchFamily="18" charset="0"/>
                <a:cs typeface="Times New Roman" pitchFamily="18" charset="0"/>
              </a:rPr>
              <a:t>  Дмитрий,</a:t>
            </a:r>
          </a:p>
          <a:p>
            <a:r>
              <a:rPr lang="ru-RU" sz="2800" dirty="0" smtClean="0">
                <a:latin typeface="Times New Roman" pitchFamily="18" charset="0"/>
                <a:cs typeface="Times New Roman" pitchFamily="18" charset="0"/>
              </a:rPr>
              <a:t>Супрун Ярослав.</a:t>
            </a:r>
          </a:p>
          <a:p>
            <a:endParaRPr lang="ru-RU"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Руководитель:</a:t>
            </a:r>
          </a:p>
          <a:p>
            <a:r>
              <a:rPr lang="ru-RU" sz="2800" dirty="0" smtClean="0">
                <a:latin typeface="Times New Roman" pitchFamily="18" charset="0"/>
                <a:cs typeface="Times New Roman" pitchFamily="18" charset="0"/>
              </a:rPr>
              <a:t>Учитель технологии</a:t>
            </a:r>
          </a:p>
          <a:p>
            <a:r>
              <a:rPr lang="ru-RU" sz="2800" dirty="0" smtClean="0">
                <a:latin typeface="Times New Roman" pitchFamily="18" charset="0"/>
                <a:cs typeface="Times New Roman" pitchFamily="18" charset="0"/>
              </a:rPr>
              <a:t>1 категории </a:t>
            </a:r>
            <a:r>
              <a:rPr lang="ru-RU" sz="2800" dirty="0" err="1" smtClean="0">
                <a:latin typeface="Times New Roman" pitchFamily="18" charset="0"/>
                <a:cs typeface="Times New Roman" pitchFamily="18" charset="0"/>
              </a:rPr>
              <a:t>Кунаев</a:t>
            </a:r>
            <a:r>
              <a:rPr lang="ru-RU" sz="2800" dirty="0" smtClean="0">
                <a:latin typeface="Times New Roman" pitchFamily="18" charset="0"/>
                <a:cs typeface="Times New Roman" pitchFamily="18" charset="0"/>
              </a:rPr>
              <a:t> В.В.</a:t>
            </a: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pPr algn="ctr"/>
            <a:r>
              <a:rPr lang="ru-RU" sz="2800" dirty="0" smtClean="0">
                <a:latin typeface="Times New Roman" pitchFamily="18" charset="0"/>
                <a:cs typeface="Times New Roman" pitchFamily="18" charset="0"/>
              </a:rPr>
              <a:t>Ершов 2015</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143000"/>
          </a:xfrm>
        </p:spPr>
        <p:txBody>
          <a:bodyPr>
            <a:normAutofit/>
          </a:bodyPr>
          <a:lstStyle/>
          <a:p>
            <a:pPr algn="ctr"/>
            <a:r>
              <a:rPr lang="ru-RU" sz="3200" dirty="0" smtClean="0"/>
              <a:t>Характеристика АК-47</a:t>
            </a:r>
            <a:endParaRPr lang="ru-RU" sz="3200" dirty="0"/>
          </a:p>
        </p:txBody>
      </p:sp>
      <p:sp>
        <p:nvSpPr>
          <p:cNvPr id="3" name="Содержимое 2"/>
          <p:cNvSpPr>
            <a:spLocks noGrp="1"/>
          </p:cNvSpPr>
          <p:nvPr>
            <p:ph idx="1"/>
          </p:nvPr>
        </p:nvSpPr>
        <p:spPr>
          <a:xfrm>
            <a:off x="457200" y="1357298"/>
            <a:ext cx="8229600" cy="4967302"/>
          </a:xfrm>
        </p:spPr>
        <p:txBody>
          <a:bodyPr>
            <a:normAutofit fontScale="85000" lnSpcReduction="10000"/>
          </a:bodyPr>
          <a:lstStyle/>
          <a:p>
            <a:r>
              <a:rPr lang="ru-RU" dirty="0" smtClean="0"/>
              <a:t>Автомат  состоит из следующих основных частей и механизмов — ствола со ствольной коробкой, прицель­ным приспособлением, прикладом и пистолетной рукояткой; — крышки ствольной коробки; — затворной рамы с газовым поршнем; — затвора; — возвратного механизма; — газовой трубки со ствольной накладкой; — ударно-спускового механизма; — цевья; — магазина. Кроме того, у автомата имеется дульный тор­моз-компенсатор и штык-нож.. В комплект автомата  входят: принадлежность, ремень и сумка для магазинов; .в комплект автомата со складывающимся прикладом, кроме того, входит чехол для автомата с карманом для магазина, а в комплект автомата с ночным прицелом входит также ночной стрелковый прицел универсальн­ыми Автоматическое действие автомата основано на использовании энергий поро­ховых газов, отводимых из канала ствола в га­зовую камеру.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857256"/>
          </a:xfrm>
        </p:spPr>
        <p:txBody>
          <a:bodyPr>
            <a:normAutofit/>
          </a:bodyPr>
          <a:lstStyle/>
          <a:p>
            <a:pPr algn="ctr"/>
            <a:r>
              <a:rPr lang="ru-RU" sz="3600" dirty="0" smtClean="0"/>
              <a:t>Калашников Михаил Тимофеевич</a:t>
            </a:r>
            <a:endParaRPr lang="ru-RU" sz="3600" dirty="0"/>
          </a:p>
        </p:txBody>
      </p:sp>
      <p:sp>
        <p:nvSpPr>
          <p:cNvPr id="3" name="Содержимое 2"/>
          <p:cNvSpPr>
            <a:spLocks noGrp="1"/>
          </p:cNvSpPr>
          <p:nvPr>
            <p:ph idx="1"/>
          </p:nvPr>
        </p:nvSpPr>
        <p:spPr>
          <a:xfrm>
            <a:off x="0" y="1142984"/>
            <a:ext cx="8686800" cy="5500726"/>
          </a:xfrm>
        </p:spPr>
        <p:txBody>
          <a:bodyPr>
            <a:noAutofit/>
          </a:bodyPr>
          <a:lstStyle/>
          <a:p>
            <a:r>
              <a:rPr lang="ru-RU" sz="1400" b="1" dirty="0" smtClean="0"/>
              <a:t>Михаил Тимофеевич Калашников</a:t>
            </a:r>
            <a:r>
              <a:rPr lang="ru-RU" sz="1400" dirty="0" smtClean="0"/>
              <a:t> — российский конструктор стрелкового оружия, дважды Герой Социалистического Труда (1958, 1976), Герой России(2009), кавалер ордена Андрея Первозванного (1998), лауреат Ленинской премии (1964), Сталинской премии (1949), Государственной премии России (1998), доктор технических наук (1971), генерал-лейтенант (1999), депутат Верховного совета СССР (1950-1954); создатель автомата Калашникова.</a:t>
            </a:r>
          </a:p>
          <a:p>
            <a:r>
              <a:rPr lang="ru-RU" sz="1400" b="1" dirty="0" smtClean="0"/>
              <a:t>Михаил Калашников родился</a:t>
            </a:r>
            <a:r>
              <a:rPr lang="ru-RU" sz="1400" dirty="0" smtClean="0"/>
              <a:t> 10 ноября 1919 года, в селе Курья, </a:t>
            </a:r>
            <a:r>
              <a:rPr lang="ru-RU" sz="1400" dirty="0" err="1" smtClean="0"/>
              <a:t>Курьинского</a:t>
            </a:r>
            <a:r>
              <a:rPr lang="ru-RU" sz="1400" dirty="0" smtClean="0"/>
              <a:t> района, Алтайского края. Миша был семнадцатым ребенком в многодетной крестьянской семье. В своей автобиографии он писал: «Моя родина - степное алтайское село Курья раскинулось вдоль реки </a:t>
            </a:r>
            <a:r>
              <a:rPr lang="ru-RU" sz="1400" dirty="0" err="1" smtClean="0"/>
              <a:t>Локтевки</a:t>
            </a:r>
            <a:r>
              <a:rPr lang="ru-RU" sz="1400" dirty="0" smtClean="0"/>
              <a:t> в шестидесяти километрах от железнодорожной линии Барнаул - Семипалатинск, и нет ничего удивительного, что «живой» паровоз я впервые увидел только в 1936 году, когда мне исполнилось 17 лет... В 1930 году его отец был признан кулаком и Калашниковых выселили из Алтайского края. В 1936 году после окончания девятого класса средней школы Михаил поступил на работу учеником в железнодорожное депо станции Матай в Казахстане, позже работал в Алма-Ате техническим секретарем отделения </a:t>
            </a:r>
            <a:r>
              <a:rPr lang="ru-RU" sz="1400" dirty="0" err="1" smtClean="0"/>
              <a:t>Туркестанско-Сибирской</a:t>
            </a:r>
            <a:r>
              <a:rPr lang="ru-RU" sz="1400" dirty="0" smtClean="0"/>
              <a:t> железной дороги. В 1938 году он был призван в ряды Красной Армии, был направлен в Киевский военный округ, окончил школу механиков-водителей танка, служил в танковом полку в городе Стрый на Западной Украине.</a:t>
            </a:r>
          </a:p>
          <a:p>
            <a:r>
              <a:rPr lang="ru-RU" sz="1400" dirty="0" smtClean="0"/>
              <a:t>На армейской службе Калашников проявил себя как изобретатель. Он разработал инерционный счетчик для учета количества выстрелов из танковой пушки, изготовил специальное приспособление к пистолету ТТ для повышения эффективности стрельбы из него через щели в башне танка, создал прибор учета ресурса танкового двигателя. С последним изобретением младший сержант Калашников был направлен командующим округом генералом армии Георгием Константиновичем Жуковым в Москву, а оттуда на Ленинградский завод № 174 имени Ворошилова для внедрения изобретения в производство. С началом Великой Отечественной войны старший сержант Калашников участвовал в боях как командир танка. В октябре 1941 года в боях под Брянском он был тяжело ранен и контужен.</a:t>
            </a:r>
          </a:p>
          <a:p>
            <a:endParaRPr lang="ru-RU"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smtClean="0"/>
              <a:t>Самое интересное , и самое главное , что аналога данного автомата в мире не существует.</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42852"/>
            <a:ext cx="8229600" cy="1143000"/>
          </a:xfrm>
        </p:spPr>
        <p:txBody>
          <a:bodyPr/>
          <a:lstStyle/>
          <a:p>
            <a:pPr algn="ctr"/>
            <a:r>
              <a:rPr lang="ru-RU" dirty="0" smtClean="0"/>
              <a:t>Техника Безопасности</a:t>
            </a:r>
            <a:endParaRPr lang="ru-RU" dirty="0"/>
          </a:p>
        </p:txBody>
      </p:sp>
      <p:sp>
        <p:nvSpPr>
          <p:cNvPr id="3" name="Содержимое 2"/>
          <p:cNvSpPr>
            <a:spLocks noGrp="1"/>
          </p:cNvSpPr>
          <p:nvPr>
            <p:ph idx="1"/>
          </p:nvPr>
        </p:nvSpPr>
        <p:spPr>
          <a:xfrm>
            <a:off x="457200" y="1285860"/>
            <a:ext cx="8229600" cy="5038740"/>
          </a:xfrm>
        </p:spPr>
        <p:txBody>
          <a:bodyPr>
            <a:normAutofit lnSpcReduction="10000"/>
          </a:bodyPr>
          <a:lstStyle/>
          <a:p>
            <a:r>
              <a:rPr lang="ru-RU" sz="1600" dirty="0" smtClean="0"/>
              <a:t>1</a:t>
            </a:r>
            <a:r>
              <a:rPr lang="en-US" sz="1600" dirty="0" smtClean="0"/>
              <a:t>.</a:t>
            </a:r>
            <a:r>
              <a:rPr lang="ru-RU" sz="1600" dirty="0" smtClean="0"/>
              <a:t> Не включать станок без разрешения учителя</a:t>
            </a:r>
            <a:r>
              <a:rPr lang="en-US" sz="1600" dirty="0" smtClean="0"/>
              <a:t>.</a:t>
            </a:r>
            <a:endParaRPr lang="ru-RU" sz="1600" dirty="0" smtClean="0"/>
          </a:p>
          <a:p>
            <a:r>
              <a:rPr lang="ru-RU" sz="1600" dirty="0" smtClean="0"/>
              <a:t>2</a:t>
            </a:r>
            <a:r>
              <a:rPr lang="en-US" sz="1600" dirty="0" smtClean="0"/>
              <a:t>.</a:t>
            </a:r>
            <a:r>
              <a:rPr lang="ru-RU" sz="1600" dirty="0" smtClean="0"/>
              <a:t> Надежно крепить заднюю бабку станка</a:t>
            </a:r>
            <a:r>
              <a:rPr lang="en-US" sz="1600" dirty="0" smtClean="0"/>
              <a:t>.</a:t>
            </a:r>
          </a:p>
          <a:p>
            <a:r>
              <a:rPr lang="en-US" sz="1600" dirty="0" smtClean="0"/>
              <a:t>3.</a:t>
            </a:r>
            <a:r>
              <a:rPr lang="ru-RU" sz="1600" dirty="0" smtClean="0"/>
              <a:t> Проверить заготовку</a:t>
            </a:r>
            <a:r>
              <a:rPr lang="en-US" sz="1600" dirty="0" smtClean="0"/>
              <a:t>,</a:t>
            </a:r>
            <a:r>
              <a:rPr lang="ru-RU" sz="1600" dirty="0" smtClean="0"/>
              <a:t>чтобы она не имела трещин</a:t>
            </a:r>
            <a:r>
              <a:rPr lang="en-US" sz="1600" dirty="0" smtClean="0"/>
              <a:t>.</a:t>
            </a:r>
            <a:endParaRPr lang="ru-RU" sz="1600" dirty="0" smtClean="0"/>
          </a:p>
          <a:p>
            <a:r>
              <a:rPr lang="ru-RU" sz="1600" dirty="0" smtClean="0"/>
              <a:t>4</a:t>
            </a:r>
            <a:r>
              <a:rPr lang="en-US" sz="1600" dirty="0" smtClean="0"/>
              <a:t>.</a:t>
            </a:r>
            <a:r>
              <a:rPr lang="ru-RU" sz="1600" dirty="0" smtClean="0"/>
              <a:t> Надежно крепить заготовку</a:t>
            </a:r>
            <a:r>
              <a:rPr lang="en-US" sz="1600" dirty="0" smtClean="0"/>
              <a:t>.</a:t>
            </a:r>
            <a:endParaRPr lang="ru-RU" sz="1600" dirty="0" smtClean="0"/>
          </a:p>
          <a:p>
            <a:r>
              <a:rPr lang="ru-RU" sz="1600" dirty="0" smtClean="0"/>
              <a:t>5</a:t>
            </a:r>
            <a:r>
              <a:rPr lang="en-US" sz="1600" dirty="0" smtClean="0"/>
              <a:t>.</a:t>
            </a:r>
            <a:r>
              <a:rPr lang="ru-RU" sz="1600" dirty="0" smtClean="0"/>
              <a:t> Перед работой на токарном станке подготовить рабочее место</a:t>
            </a:r>
            <a:r>
              <a:rPr lang="en-US" sz="1600" dirty="0" smtClean="0"/>
              <a:t>:</a:t>
            </a:r>
            <a:r>
              <a:rPr lang="ru-RU" sz="1600" dirty="0" smtClean="0"/>
              <a:t> убрать все лишнее со станка и вокруг него</a:t>
            </a:r>
            <a:r>
              <a:rPr lang="en-US" sz="1600" dirty="0" smtClean="0"/>
              <a:t>,</a:t>
            </a:r>
            <a:r>
              <a:rPr lang="ru-RU" sz="1600" dirty="0" smtClean="0"/>
              <a:t> подготовить и разложить только нужные инструменты и приспособления</a:t>
            </a:r>
            <a:r>
              <a:rPr lang="en-US" sz="1600" dirty="0" smtClean="0"/>
              <a:t>.</a:t>
            </a:r>
            <a:endParaRPr lang="ru-RU" sz="1600" dirty="0" smtClean="0"/>
          </a:p>
          <a:p>
            <a:r>
              <a:rPr lang="ru-RU" sz="1600" dirty="0" smtClean="0"/>
              <a:t>6</a:t>
            </a:r>
            <a:r>
              <a:rPr lang="en-US" sz="1600" dirty="0" smtClean="0"/>
              <a:t>.</a:t>
            </a:r>
            <a:r>
              <a:rPr lang="ru-RU" sz="1600" dirty="0" smtClean="0"/>
              <a:t> Проверить  рабочий инструмент</a:t>
            </a:r>
            <a:r>
              <a:rPr lang="en-US" sz="1600" dirty="0" smtClean="0"/>
              <a:t>.</a:t>
            </a:r>
            <a:r>
              <a:rPr lang="ru-RU" sz="1600" dirty="0" smtClean="0"/>
              <a:t> Ручки не должны иметь трещин</a:t>
            </a:r>
            <a:r>
              <a:rPr lang="en-US" sz="1600" dirty="0" smtClean="0"/>
              <a:t>,</a:t>
            </a:r>
            <a:r>
              <a:rPr lang="ru-RU" sz="1600" dirty="0" smtClean="0"/>
              <a:t> должны быть прочно насажены</a:t>
            </a:r>
            <a:r>
              <a:rPr lang="en-US" sz="1600" dirty="0" smtClean="0"/>
              <a:t>.</a:t>
            </a:r>
            <a:endParaRPr lang="ru-RU" sz="1600" dirty="0" smtClean="0"/>
          </a:p>
          <a:p>
            <a:r>
              <a:rPr lang="ru-RU" sz="1600" dirty="0" smtClean="0"/>
              <a:t>7</a:t>
            </a:r>
            <a:r>
              <a:rPr lang="en-US" sz="1600" dirty="0" smtClean="0"/>
              <a:t>.</a:t>
            </a:r>
            <a:r>
              <a:rPr lang="ru-RU" sz="1600" dirty="0" smtClean="0"/>
              <a:t> Заправить одежду</a:t>
            </a:r>
            <a:r>
              <a:rPr lang="en-US" sz="1600" dirty="0" smtClean="0"/>
              <a:t>.</a:t>
            </a:r>
            <a:r>
              <a:rPr lang="ru-RU" sz="1600" dirty="0" smtClean="0"/>
              <a:t> </a:t>
            </a:r>
          </a:p>
          <a:p>
            <a:r>
              <a:rPr lang="ru-RU" sz="1600" dirty="0" smtClean="0"/>
              <a:t>8</a:t>
            </a:r>
            <a:r>
              <a:rPr lang="en-US" sz="1600" dirty="0" smtClean="0"/>
              <a:t>.</a:t>
            </a:r>
            <a:r>
              <a:rPr lang="ru-RU" sz="1600" dirty="0" smtClean="0"/>
              <a:t> Перед пуском  станка надеть защитные очки</a:t>
            </a:r>
            <a:r>
              <a:rPr lang="en-US" sz="1600" dirty="0" smtClean="0"/>
              <a:t>.</a:t>
            </a:r>
            <a:endParaRPr lang="ru-RU" sz="1600" dirty="0" smtClean="0"/>
          </a:p>
          <a:p>
            <a:r>
              <a:rPr lang="ru-RU" sz="1600" dirty="0" smtClean="0"/>
              <a:t>9</a:t>
            </a:r>
            <a:r>
              <a:rPr lang="en-US" sz="1600" dirty="0" smtClean="0"/>
              <a:t>.</a:t>
            </a:r>
            <a:r>
              <a:rPr lang="ru-RU" sz="1600" dirty="0" smtClean="0"/>
              <a:t> В процессе точения периодически останавливать станок и поджимать деталь  центром задней бабки</a:t>
            </a:r>
            <a:r>
              <a:rPr lang="en-US" sz="1600" dirty="0" smtClean="0"/>
              <a:t>,</a:t>
            </a:r>
            <a:r>
              <a:rPr lang="ru-RU" sz="1600" dirty="0" smtClean="0"/>
              <a:t>  устраняя зазоры</a:t>
            </a:r>
            <a:r>
              <a:rPr lang="en-US" sz="1600" dirty="0" smtClean="0"/>
              <a:t>.</a:t>
            </a:r>
          </a:p>
          <a:p>
            <a:r>
              <a:rPr lang="ru-RU" sz="1600" dirty="0" smtClean="0"/>
              <a:t>10</a:t>
            </a:r>
            <a:r>
              <a:rPr lang="en-US" sz="1600" dirty="0" smtClean="0"/>
              <a:t>.</a:t>
            </a:r>
            <a:r>
              <a:rPr lang="ru-RU" sz="1600" dirty="0" smtClean="0"/>
              <a:t> Во время работы не отвлекаться</a:t>
            </a:r>
            <a:r>
              <a:rPr lang="en-US" sz="1600" dirty="0" smtClean="0"/>
              <a:t>,</a:t>
            </a:r>
            <a:r>
              <a:rPr lang="ru-RU" sz="1600" dirty="0" smtClean="0"/>
              <a:t> не отходить от станка</a:t>
            </a:r>
            <a:r>
              <a:rPr lang="en-US" sz="1600" dirty="0" smtClean="0"/>
              <a:t>.</a:t>
            </a:r>
            <a:endParaRPr lang="ru-RU" sz="1600" dirty="0" smtClean="0"/>
          </a:p>
          <a:p>
            <a:r>
              <a:rPr lang="ru-RU" sz="1600" dirty="0" smtClean="0"/>
              <a:t>11</a:t>
            </a:r>
            <a:r>
              <a:rPr lang="en-US" sz="1600" dirty="0" smtClean="0"/>
              <a:t>.</a:t>
            </a:r>
            <a:r>
              <a:rPr lang="ru-RU" sz="1600" dirty="0" smtClean="0"/>
              <a:t> Все настроечные операции проводить только при отключенном и остановленном станке</a:t>
            </a:r>
            <a:r>
              <a:rPr lang="en-US" sz="1600" dirty="0" smtClean="0"/>
              <a:t>.</a:t>
            </a:r>
            <a:endParaRPr lang="ru-RU" sz="1600" dirty="0" smtClean="0"/>
          </a:p>
          <a:p>
            <a:r>
              <a:rPr lang="ru-RU" sz="1600" dirty="0" smtClean="0"/>
              <a:t>12</a:t>
            </a:r>
            <a:r>
              <a:rPr lang="en-US" sz="1600" dirty="0" smtClean="0"/>
              <a:t>.</a:t>
            </a:r>
            <a:r>
              <a:rPr lang="ru-RU" sz="1600" dirty="0" smtClean="0"/>
              <a:t> Не обрабатывать деталь вблизи трезубца</a:t>
            </a:r>
            <a:r>
              <a:rPr lang="en-US" sz="1600" dirty="0" smtClean="0"/>
              <a:t>.</a:t>
            </a:r>
            <a:endParaRPr lang="ru-RU" sz="1600" dirty="0" smtClean="0"/>
          </a:p>
          <a:p>
            <a:r>
              <a:rPr lang="ru-RU" sz="1600" dirty="0" smtClean="0"/>
              <a:t>13</a:t>
            </a:r>
            <a:r>
              <a:rPr lang="en-US" sz="1600" dirty="0" smtClean="0"/>
              <a:t>.</a:t>
            </a:r>
            <a:r>
              <a:rPr lang="ru-RU" sz="1600" dirty="0" smtClean="0"/>
              <a:t> Не останавливать заготовку руками</a:t>
            </a:r>
            <a:r>
              <a:rPr lang="en-US" sz="1600" dirty="0" smtClean="0"/>
              <a:t>.</a:t>
            </a:r>
            <a:endParaRPr lang="ru-RU" sz="1600" dirty="0" smtClean="0"/>
          </a:p>
          <a:p>
            <a:r>
              <a:rPr lang="ru-RU" sz="1600" dirty="0" smtClean="0"/>
              <a:t>14</a:t>
            </a:r>
            <a:r>
              <a:rPr lang="en-US" sz="1600" dirty="0" smtClean="0"/>
              <a:t>.</a:t>
            </a:r>
            <a:r>
              <a:rPr lang="ru-RU" sz="1600" dirty="0" smtClean="0"/>
              <a:t> О всех не исправностях сообщать учителю</a:t>
            </a:r>
            <a:r>
              <a:rPr lang="en-US" sz="1600" dirty="0" smtClean="0"/>
              <a:t>.</a:t>
            </a:r>
            <a:endParaRPr lang="ru-RU" sz="1600" dirty="0" smtClean="0"/>
          </a:p>
          <a:p>
            <a:endParaRPr lang="ru-RU"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5400" dirty="0" smtClean="0"/>
              <a:t>Определение потребностей </a:t>
            </a:r>
            <a:endParaRPr lang="ru-RU" dirty="0"/>
          </a:p>
        </p:txBody>
      </p:sp>
      <p:sp>
        <p:nvSpPr>
          <p:cNvPr id="3" name="Содержимое 2"/>
          <p:cNvSpPr>
            <a:spLocks noGrp="1"/>
          </p:cNvSpPr>
          <p:nvPr>
            <p:ph idx="1"/>
          </p:nvPr>
        </p:nvSpPr>
        <p:spPr/>
        <p:txBody>
          <a:bodyPr/>
          <a:lstStyle/>
          <a:p>
            <a:r>
              <a:rPr lang="ru-RU" sz="2800" dirty="0" smtClean="0"/>
              <a:t>АК-47 является выдающимся творением в истории .</a:t>
            </a:r>
          </a:p>
          <a:p>
            <a:r>
              <a:rPr lang="ru-RU" sz="2800" dirty="0" smtClean="0"/>
              <a:t>Многие источники утверждают, что автомату нет аналога .</a:t>
            </a:r>
          </a:p>
          <a:p>
            <a:r>
              <a:rPr lang="ru-RU" sz="2800" dirty="0" smtClean="0"/>
              <a:t>В России данный автомат был  да и является самым лучшим изобретением</a:t>
            </a:r>
          </a:p>
          <a:p>
            <a:pPr>
              <a:buNone/>
            </a:pPr>
            <a:endParaRPr lang="ru-RU" sz="2800"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fontScale="90000"/>
          </a:bodyPr>
          <a:lstStyle/>
          <a:p>
            <a:r>
              <a:rPr lang="ru-RU" dirty="0" smtClean="0"/>
              <a:t>Итак цель ясна:</a:t>
            </a:r>
            <a:endParaRPr lang="ru-RU" dirty="0"/>
          </a:p>
        </p:txBody>
      </p:sp>
      <p:sp>
        <p:nvSpPr>
          <p:cNvPr id="3" name="Содержимое 2"/>
          <p:cNvSpPr>
            <a:spLocks noGrp="1"/>
          </p:cNvSpPr>
          <p:nvPr>
            <p:ph idx="1"/>
          </p:nvPr>
        </p:nvSpPr>
        <p:spPr>
          <a:xfrm>
            <a:off x="457200" y="1428736"/>
            <a:ext cx="8229600" cy="4895864"/>
          </a:xfrm>
        </p:spPr>
        <p:txBody>
          <a:bodyPr/>
          <a:lstStyle/>
          <a:p>
            <a:pPr>
              <a:buNone/>
            </a:pPr>
            <a:r>
              <a:rPr lang="ru-RU" sz="2800" dirty="0" smtClean="0"/>
              <a:t>Необходимо изготовить макет автомата</a:t>
            </a:r>
            <a:r>
              <a:rPr lang="en-US" sz="2800" dirty="0" smtClean="0"/>
              <a:t>.</a:t>
            </a:r>
            <a:r>
              <a:rPr lang="ru-RU" sz="2800" dirty="0" smtClean="0"/>
              <a:t>Исходя из цели</a:t>
            </a:r>
            <a:r>
              <a:rPr lang="en-US" sz="2800" dirty="0" smtClean="0"/>
              <a:t>,</a:t>
            </a:r>
            <a:r>
              <a:rPr lang="ru-RU" sz="2800" dirty="0" smtClean="0"/>
              <a:t> вытекают  задачи </a:t>
            </a:r>
            <a:r>
              <a:rPr lang="en-US" sz="2800" dirty="0" smtClean="0"/>
              <a:t>:</a:t>
            </a:r>
          </a:p>
          <a:p>
            <a:r>
              <a:rPr lang="en-US" sz="2800" dirty="0" smtClean="0"/>
              <a:t>-</a:t>
            </a:r>
            <a:r>
              <a:rPr lang="ru-RU" sz="2800" dirty="0" smtClean="0"/>
              <a:t> Разработать план изготовления изделия</a:t>
            </a:r>
          </a:p>
          <a:p>
            <a:r>
              <a:rPr lang="ru-RU" sz="2800" dirty="0" smtClean="0"/>
              <a:t>- Выбрать материал,</a:t>
            </a:r>
          </a:p>
          <a:p>
            <a:r>
              <a:rPr lang="ru-RU" sz="2800" dirty="0" smtClean="0"/>
              <a:t>- Разработать дизайн изделия</a:t>
            </a:r>
            <a:r>
              <a:rPr lang="en-US" sz="2800" dirty="0" smtClean="0"/>
              <a:t>,</a:t>
            </a:r>
            <a:r>
              <a:rPr lang="ru-RU" sz="2800" dirty="0" smtClean="0"/>
              <a:t> </a:t>
            </a:r>
          </a:p>
          <a:p>
            <a:r>
              <a:rPr lang="ru-RU" sz="2800" dirty="0" smtClean="0"/>
              <a:t>- Изготовить макет,</a:t>
            </a:r>
          </a:p>
          <a:p>
            <a:r>
              <a:rPr lang="ru-RU" sz="2800" dirty="0" smtClean="0"/>
              <a:t>- Провести анализ изделия</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fontScale="90000"/>
          </a:bodyPr>
          <a:lstStyle/>
          <a:p>
            <a:pPr algn="ctr"/>
            <a:r>
              <a:rPr lang="ru-RU" b="1" dirty="0" smtClean="0">
                <a:solidFill>
                  <a:schemeClr val="tx2">
                    <a:satMod val="130000"/>
                  </a:schemeClr>
                </a:solidFill>
              </a:rPr>
              <a:t>Исследования.</a:t>
            </a:r>
            <a:br>
              <a:rPr lang="ru-RU" b="1" dirty="0" smtClean="0">
                <a:solidFill>
                  <a:schemeClr val="tx2">
                    <a:satMod val="130000"/>
                  </a:schemeClr>
                </a:solidFill>
              </a:rPr>
            </a:br>
            <a:endParaRPr lang="ru-RU" dirty="0"/>
          </a:p>
        </p:txBody>
      </p:sp>
      <p:sp>
        <p:nvSpPr>
          <p:cNvPr id="3" name="Содержимое 2"/>
          <p:cNvSpPr>
            <a:spLocks noGrp="1"/>
          </p:cNvSpPr>
          <p:nvPr>
            <p:ph idx="1"/>
          </p:nvPr>
        </p:nvSpPr>
        <p:spPr>
          <a:xfrm>
            <a:off x="285720" y="500042"/>
            <a:ext cx="8401080" cy="5824558"/>
          </a:xfrm>
        </p:spPr>
        <p:txBody>
          <a:bodyPr>
            <a:normAutofit fontScale="55000" lnSpcReduction="20000"/>
          </a:bodyPr>
          <a:lstStyle/>
          <a:p>
            <a:pPr marL="365760" indent="-283464">
              <a:buNone/>
              <a:defRPr/>
            </a:pPr>
            <a:r>
              <a:rPr lang="ru-RU" b="1" dirty="0" smtClean="0">
                <a:ln w="12700">
                  <a:solidFill>
                    <a:schemeClr val="bg2">
                      <a:lumMod val="75000"/>
                    </a:schemeClr>
                  </a:solidFill>
                  <a:prstDash val="solid"/>
                </a:ln>
                <a:solidFill>
                  <a:srgbClr val="FFFF00"/>
                </a:solidFill>
                <a:effectLst>
                  <a:outerShdw blurRad="41275" dist="20320" dir="1800000" algn="tl" rotWithShape="0">
                    <a:srgbClr val="000000">
                      <a:alpha val="40000"/>
                    </a:srgbClr>
                  </a:outerShdw>
                </a:effectLst>
              </a:rPr>
              <a:t>     </a:t>
            </a:r>
          </a:p>
          <a:p>
            <a:pPr marL="365760" indent="-283464">
              <a:buNone/>
              <a:defRPr/>
            </a:pPr>
            <a:endParaRPr lang="ru-RU" b="1" dirty="0" smtClean="0">
              <a:ln w="12700">
                <a:solidFill>
                  <a:schemeClr val="bg2">
                    <a:lumMod val="75000"/>
                  </a:schemeClr>
                </a:solidFill>
                <a:prstDash val="solid"/>
              </a:ln>
              <a:solidFill>
                <a:srgbClr val="FFFF00"/>
              </a:solidFill>
              <a:effectLst>
                <a:outerShdw blurRad="41275" dist="20320" dir="1800000" algn="tl" rotWithShape="0">
                  <a:srgbClr val="000000">
                    <a:alpha val="40000"/>
                  </a:srgbClr>
                </a:outerShdw>
              </a:effectLst>
            </a:endParaRPr>
          </a:p>
          <a:p>
            <a:pPr marL="365760" indent="-283464" algn="ctr">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Заказчик                                                                                Выбор конструкции</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Область применения                                                                         Выбор материала</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Потребность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Количество изделий</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endPar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endParaRPr>
          </a:p>
          <a:p>
            <a:pPr marL="365760" indent="-283464">
              <a:buNone/>
              <a:defRPr/>
            </a:pPr>
            <a:endPar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endParaRP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endPar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endParaRP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Что и для кого делать?                  Проблемы.                                                   Как делать?</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Оценить.</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endPar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endParaRP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a:t>
            </a:r>
          </a:p>
          <a:p>
            <a:pPr marL="365760" indent="-283464">
              <a:buNone/>
              <a:defRPr/>
            </a:pPr>
            <a:r>
              <a:rPr lang="ru-RU" b="1" dirty="0" smtClean="0">
                <a:ln w="12700">
                  <a:solidFill>
                    <a:schemeClr val="bg2">
                      <a:lumMod val="75000"/>
                    </a:schemeClr>
                  </a:solidFill>
                  <a:prstDash val="solid"/>
                </a:ln>
                <a:solidFill>
                  <a:srgbClr val="FFFF00"/>
                </a:solidFill>
                <a:effectLst>
                  <a:outerShdw blurRad="38100" dist="38100" dir="2700000" algn="tl">
                    <a:srgbClr val="000000">
                      <a:alpha val="43137"/>
                    </a:srgbClr>
                  </a:outerShdw>
                </a:effectLst>
              </a:rPr>
              <a:t>                                                                        Время изготовления.</a:t>
            </a:r>
          </a:p>
          <a:p>
            <a:endParaRPr lang="ru-RU" dirty="0">
              <a:effectLst>
                <a:outerShdw blurRad="38100" dist="38100" dir="2700000" algn="tl">
                  <a:srgbClr val="000000">
                    <a:alpha val="43137"/>
                  </a:srgbClr>
                </a:outerShdw>
              </a:effectLst>
            </a:endParaRPr>
          </a:p>
        </p:txBody>
      </p:sp>
      <p:cxnSp>
        <p:nvCxnSpPr>
          <p:cNvPr id="7" name="Прямая со стрелкой 6"/>
          <p:cNvCxnSpPr/>
          <p:nvPr/>
        </p:nvCxnSpPr>
        <p:spPr>
          <a:xfrm rot="5400000">
            <a:off x="1286646" y="2356636"/>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rot="5400000">
            <a:off x="6537339" y="2320917"/>
            <a:ext cx="15001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3214678" y="3214686"/>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5357818" y="3214686"/>
            <a:ext cx="128588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rot="5400000">
            <a:off x="3894133" y="3749677"/>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rot="5400000">
            <a:off x="3501224" y="5071280"/>
            <a:ext cx="142876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Выбор материалов</a:t>
            </a:r>
            <a:r>
              <a:rPr lang="en-US" dirty="0" smtClean="0"/>
              <a:t>:</a:t>
            </a:r>
            <a:endParaRPr lang="ru-RU" dirty="0"/>
          </a:p>
        </p:txBody>
      </p:sp>
      <p:sp>
        <p:nvSpPr>
          <p:cNvPr id="3" name="Содержимое 2"/>
          <p:cNvSpPr>
            <a:spLocks noGrp="1"/>
          </p:cNvSpPr>
          <p:nvPr>
            <p:ph idx="1"/>
          </p:nvPr>
        </p:nvSpPr>
        <p:spPr/>
        <p:txBody>
          <a:bodyPr/>
          <a:lstStyle/>
          <a:p>
            <a:r>
              <a:rPr lang="ru-RU" dirty="0" smtClean="0"/>
              <a:t>Мы долго думали, но все же пришли к одному выводу</a:t>
            </a:r>
            <a:r>
              <a:rPr lang="en-US" dirty="0" smtClean="0"/>
              <a:t>,</a:t>
            </a:r>
            <a:r>
              <a:rPr lang="ru-RU" dirty="0" smtClean="0"/>
              <a:t> что будем использовать сосну.</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Методы изготовления</a:t>
            </a:r>
            <a:endParaRPr lang="ru-RU" dirty="0"/>
          </a:p>
        </p:txBody>
      </p:sp>
      <p:sp>
        <p:nvSpPr>
          <p:cNvPr id="3" name="Содержимое 2"/>
          <p:cNvSpPr>
            <a:spLocks noGrp="1"/>
          </p:cNvSpPr>
          <p:nvPr>
            <p:ph idx="1"/>
          </p:nvPr>
        </p:nvSpPr>
        <p:spPr/>
        <p:txBody>
          <a:bodyPr/>
          <a:lstStyle/>
          <a:p>
            <a:r>
              <a:rPr lang="ru-RU" sz="2400" dirty="0" smtClean="0"/>
              <a:t>Для изготовления макета нам понадобятся следующее оборудование и инструменты</a:t>
            </a:r>
            <a:r>
              <a:rPr lang="en-US" sz="2400" dirty="0" smtClean="0"/>
              <a:t>:</a:t>
            </a:r>
            <a:endParaRPr lang="ru-RU" sz="2400" dirty="0" smtClean="0"/>
          </a:p>
          <a:p>
            <a:r>
              <a:rPr lang="ru-RU" sz="2400" dirty="0" smtClean="0"/>
              <a:t>1</a:t>
            </a:r>
            <a:r>
              <a:rPr lang="en-US" sz="2400" dirty="0" smtClean="0"/>
              <a:t>.</a:t>
            </a:r>
            <a:r>
              <a:rPr lang="ru-RU" sz="2400" dirty="0" smtClean="0"/>
              <a:t> Стамески</a:t>
            </a:r>
          </a:p>
          <a:p>
            <a:r>
              <a:rPr lang="ru-RU" sz="2400" dirty="0" smtClean="0"/>
              <a:t>2</a:t>
            </a:r>
            <a:r>
              <a:rPr lang="en-US" sz="2400" dirty="0" smtClean="0"/>
              <a:t>.</a:t>
            </a:r>
            <a:r>
              <a:rPr lang="ru-RU" sz="2400" dirty="0" smtClean="0"/>
              <a:t> Токарный станок по обработки древесины</a:t>
            </a:r>
          </a:p>
          <a:p>
            <a:r>
              <a:rPr lang="ru-RU" sz="2400" dirty="0" smtClean="0"/>
              <a:t>3</a:t>
            </a:r>
            <a:r>
              <a:rPr lang="en-US" sz="2400" dirty="0" smtClean="0"/>
              <a:t>. </a:t>
            </a:r>
            <a:r>
              <a:rPr lang="ru-RU" sz="2400" dirty="0" smtClean="0"/>
              <a:t>Молоток</a:t>
            </a:r>
          </a:p>
          <a:p>
            <a:r>
              <a:rPr lang="en-US" sz="2400" dirty="0" smtClean="0"/>
              <a:t>4.</a:t>
            </a:r>
            <a:r>
              <a:rPr lang="ru-RU" sz="2400" dirty="0" smtClean="0"/>
              <a:t> Маленькие гвозди</a:t>
            </a:r>
          </a:p>
          <a:p>
            <a:r>
              <a:rPr lang="ru-RU" sz="2400" dirty="0" smtClean="0"/>
              <a:t>5</a:t>
            </a:r>
            <a:r>
              <a:rPr lang="en-US" sz="2400" dirty="0" smtClean="0"/>
              <a:t>.</a:t>
            </a:r>
            <a:r>
              <a:rPr lang="ru-RU" sz="2400" dirty="0" smtClean="0"/>
              <a:t> Пила по дереву</a:t>
            </a:r>
          </a:p>
          <a:p>
            <a:r>
              <a:rPr lang="en-US" sz="2400" dirty="0" smtClean="0"/>
              <a:t>6.</a:t>
            </a:r>
            <a:r>
              <a:rPr lang="ru-RU" sz="2400" dirty="0" smtClean="0"/>
              <a:t> Клей момент</a:t>
            </a:r>
          </a:p>
          <a:p>
            <a:r>
              <a:rPr lang="ru-RU" sz="2400" dirty="0" smtClean="0"/>
              <a:t>7</a:t>
            </a:r>
            <a:r>
              <a:rPr lang="en-US" sz="2400" dirty="0" smtClean="0"/>
              <a:t>.</a:t>
            </a:r>
            <a:r>
              <a:rPr lang="ru-RU" sz="2400" dirty="0" smtClean="0"/>
              <a:t>Шпоны</a:t>
            </a:r>
          </a:p>
          <a:p>
            <a:r>
              <a:rPr lang="ru-RU" sz="2400" dirty="0" smtClean="0"/>
              <a:t>8.Жесть</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Перечень критериев</a:t>
            </a:r>
            <a:r>
              <a:rPr lang="en-US" sz="3200" dirty="0" smtClean="0"/>
              <a:t>,</a:t>
            </a:r>
            <a:r>
              <a:rPr lang="ru-RU" sz="3200" dirty="0" smtClean="0"/>
              <a:t> которым должен соответствовать подарок братишке</a:t>
            </a:r>
            <a:r>
              <a:rPr lang="en-US" sz="3200" dirty="0" smtClean="0"/>
              <a:t>.</a:t>
            </a:r>
            <a:endParaRPr lang="ru-RU" sz="3200" dirty="0"/>
          </a:p>
        </p:txBody>
      </p:sp>
      <p:sp>
        <p:nvSpPr>
          <p:cNvPr id="3" name="Содержимое 2"/>
          <p:cNvSpPr>
            <a:spLocks noGrp="1"/>
          </p:cNvSpPr>
          <p:nvPr>
            <p:ph idx="1"/>
          </p:nvPr>
        </p:nvSpPr>
        <p:spPr/>
        <p:txBody>
          <a:bodyPr>
            <a:normAutofit lnSpcReduction="10000"/>
          </a:bodyPr>
          <a:lstStyle/>
          <a:p>
            <a:r>
              <a:rPr lang="ru-RU" dirty="0" smtClean="0"/>
              <a:t>1</a:t>
            </a:r>
            <a:r>
              <a:rPr lang="en-US" dirty="0" smtClean="0"/>
              <a:t>.</a:t>
            </a:r>
            <a:r>
              <a:rPr lang="ru-RU" dirty="0" smtClean="0"/>
              <a:t> Название – макет АК-47</a:t>
            </a:r>
          </a:p>
          <a:p>
            <a:r>
              <a:rPr lang="ru-RU" dirty="0" smtClean="0"/>
              <a:t>2</a:t>
            </a:r>
            <a:r>
              <a:rPr lang="en-US" dirty="0" smtClean="0"/>
              <a:t>.</a:t>
            </a:r>
            <a:r>
              <a:rPr lang="ru-RU" dirty="0" smtClean="0"/>
              <a:t> Назначение – макет для школьной выставки</a:t>
            </a:r>
          </a:p>
          <a:p>
            <a:r>
              <a:rPr lang="ru-RU" dirty="0" smtClean="0"/>
              <a:t>3</a:t>
            </a:r>
            <a:r>
              <a:rPr lang="en-US" dirty="0" smtClean="0"/>
              <a:t>.</a:t>
            </a:r>
            <a:r>
              <a:rPr lang="ru-RU" dirty="0" smtClean="0"/>
              <a:t> Рынок (покупатели) возраст не ограничен</a:t>
            </a:r>
          </a:p>
          <a:p>
            <a:r>
              <a:rPr lang="ru-RU" dirty="0" smtClean="0"/>
              <a:t>4</a:t>
            </a:r>
            <a:r>
              <a:rPr lang="en-US" dirty="0" smtClean="0"/>
              <a:t>.</a:t>
            </a:r>
            <a:r>
              <a:rPr lang="ru-RU" dirty="0" smtClean="0"/>
              <a:t> Производство – единичное изделие</a:t>
            </a:r>
          </a:p>
          <a:p>
            <a:r>
              <a:rPr lang="ru-RU" dirty="0" smtClean="0"/>
              <a:t>5</a:t>
            </a:r>
            <a:r>
              <a:rPr lang="en-US" dirty="0" smtClean="0"/>
              <a:t>.</a:t>
            </a:r>
            <a:r>
              <a:rPr lang="ru-RU" dirty="0" smtClean="0"/>
              <a:t> Размеры – макет должен быть среднего размера</a:t>
            </a:r>
            <a:r>
              <a:rPr lang="en-US" dirty="0" smtClean="0"/>
              <a:t>.</a:t>
            </a:r>
            <a:endParaRPr lang="ru-RU" dirty="0" smtClean="0"/>
          </a:p>
          <a:p>
            <a:r>
              <a:rPr lang="ru-RU" dirty="0" smtClean="0"/>
              <a:t>6</a:t>
            </a:r>
            <a:r>
              <a:rPr lang="en-US" dirty="0" smtClean="0"/>
              <a:t>.</a:t>
            </a:r>
            <a:r>
              <a:rPr lang="ru-RU" dirty="0" smtClean="0"/>
              <a:t> Материал – </a:t>
            </a:r>
            <a:r>
              <a:rPr lang="ru-RU" dirty="0" err="1" smtClean="0"/>
              <a:t>сосна,жесть</a:t>
            </a:r>
            <a:endParaRPr lang="ru-RU" dirty="0" smtClean="0"/>
          </a:p>
          <a:p>
            <a:r>
              <a:rPr lang="ru-RU" dirty="0" smtClean="0"/>
              <a:t>7</a:t>
            </a:r>
            <a:r>
              <a:rPr lang="en-US" dirty="0" smtClean="0"/>
              <a:t>.</a:t>
            </a:r>
            <a:r>
              <a:rPr lang="ru-RU" dirty="0" smtClean="0"/>
              <a:t> Методы изготовления – токарная обработка древесины и покрытие лаком</a:t>
            </a:r>
            <a:r>
              <a:rPr lang="en-US" dirty="0" smtClean="0"/>
              <a:t>.</a:t>
            </a:r>
            <a:endParaRPr lang="ru-RU" dirty="0" smtClean="0"/>
          </a:p>
          <a:p>
            <a:r>
              <a:rPr lang="ru-RU" dirty="0" smtClean="0"/>
              <a:t>8</a:t>
            </a:r>
            <a:r>
              <a:rPr lang="en-US" dirty="0" smtClean="0"/>
              <a:t>.</a:t>
            </a:r>
            <a:r>
              <a:rPr lang="ru-RU" dirty="0" smtClean="0"/>
              <a:t> </a:t>
            </a:r>
            <a:r>
              <a:rPr lang="ru-RU" dirty="0" err="1" smtClean="0"/>
              <a:t>Экологичность</a:t>
            </a:r>
            <a:r>
              <a:rPr lang="ru-RU" dirty="0" smtClean="0"/>
              <a:t> – возможность вторичной переработки материала</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sz="2800" dirty="0" smtClean="0"/>
              <a:t>В нашем мире очень огромную роль на данный момент играет оружие! С давних времен человек изобретал оружие для охоты , для добывания пищи , для воин и т.д. Но с каждым прожитом годом человек изменялся и изменялось само оружие</a:t>
            </a:r>
          </a:p>
          <a:p>
            <a:r>
              <a:rPr lang="ru-RU" sz="2800" dirty="0" smtClean="0"/>
              <a:t>В любой стране существует очень огромный список оружия , но мы расскажем только о некоторых</a:t>
            </a:r>
            <a:endParaRPr lang="ru-RU"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Самооценка учеников об изготовленном изделии</a:t>
            </a:r>
            <a:endParaRPr lang="ru-RU" dirty="0"/>
          </a:p>
        </p:txBody>
      </p:sp>
      <p:sp>
        <p:nvSpPr>
          <p:cNvPr id="3" name="Содержимое 2"/>
          <p:cNvSpPr>
            <a:spLocks noGrp="1"/>
          </p:cNvSpPr>
          <p:nvPr>
            <p:ph idx="1"/>
          </p:nvPr>
        </p:nvSpPr>
        <p:spPr/>
        <p:txBody>
          <a:bodyPr/>
          <a:lstStyle/>
          <a:p>
            <a:r>
              <a:rPr lang="ru-RU" dirty="0" smtClean="0">
                <a:solidFill>
                  <a:srgbClr val="0070C0"/>
                </a:solidFill>
                <a:cs typeface="Times New Roman" pitchFamily="18" charset="0"/>
              </a:rPr>
              <a:t>После того, как закончилась практическая часть, мы провели анализ на соответствие изделия требованиям, которые изначально предъявлялись к макету. Это соответствие проблеме, эффективность. Макет получился красивым , прочным и удобным.</a:t>
            </a:r>
            <a:endParaRPr lang="ru-RU" dirty="0" smtClean="0"/>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867524"/>
          </a:xfrm>
        </p:spPr>
        <p:txBody>
          <a:bodyPr/>
          <a:lstStyle/>
          <a:p>
            <a:pPr algn="ctr"/>
            <a:r>
              <a:rPr lang="ru-RU" dirty="0" smtClean="0"/>
              <a:t>Технологическая карта</a:t>
            </a:r>
            <a:endParaRPr lang="ru-RU" dirty="0"/>
          </a:p>
        </p:txBody>
      </p:sp>
      <p:graphicFrame>
        <p:nvGraphicFramePr>
          <p:cNvPr id="4" name="Содержимое 3"/>
          <p:cNvGraphicFramePr>
            <a:graphicFrameLocks noGrp="1"/>
          </p:cNvGraphicFramePr>
          <p:nvPr>
            <p:ph idx="1"/>
          </p:nvPr>
        </p:nvGraphicFramePr>
        <p:xfrm>
          <a:off x="214282" y="1935159"/>
          <a:ext cx="8929719" cy="4710759"/>
        </p:xfrm>
        <a:graphic>
          <a:graphicData uri="http://schemas.openxmlformats.org/drawingml/2006/table">
            <a:tbl>
              <a:tblPr firstRow="1" bandRow="1">
                <a:tableStyleId>{5C22544A-7EE6-4342-B048-85BDC9FD1C3A}</a:tableStyleId>
              </a:tblPr>
              <a:tblGrid>
                <a:gridCol w="2422208"/>
                <a:gridCol w="2659746"/>
                <a:gridCol w="1678595"/>
                <a:gridCol w="2169170"/>
              </a:tblGrid>
              <a:tr h="422271">
                <a:tc>
                  <a:txBody>
                    <a:bodyPr/>
                    <a:lstStyle/>
                    <a:p>
                      <a:r>
                        <a:rPr kumimoji="0" lang="ru-RU" sz="1800" b="1" kern="1200" dirty="0" smtClean="0">
                          <a:solidFill>
                            <a:schemeClr val="lt1"/>
                          </a:solidFill>
                          <a:latin typeface="+mn-lt"/>
                          <a:ea typeface="+mn-ea"/>
                          <a:cs typeface="+mn-cs"/>
                        </a:rPr>
                        <a:t>Название</a:t>
                      </a:r>
                      <a:endParaRPr lang="ru-RU" dirty="0"/>
                    </a:p>
                  </a:txBody>
                  <a:tcPr/>
                </a:tc>
                <a:tc>
                  <a:txBody>
                    <a:bodyPr/>
                    <a:lstStyle/>
                    <a:p>
                      <a:r>
                        <a:rPr kumimoji="0" lang="ru-RU" sz="1800" b="1" kern="1200" dirty="0" smtClean="0">
                          <a:solidFill>
                            <a:schemeClr val="lt1"/>
                          </a:solidFill>
                          <a:latin typeface="+mn-lt"/>
                          <a:ea typeface="+mn-ea"/>
                          <a:cs typeface="+mn-cs"/>
                        </a:rPr>
                        <a:t>Чертёж</a:t>
                      </a:r>
                      <a:endParaRPr lang="ru-RU" dirty="0"/>
                    </a:p>
                  </a:txBody>
                  <a:tcPr/>
                </a:tc>
                <a:tc>
                  <a:txBody>
                    <a:bodyPr/>
                    <a:lstStyle/>
                    <a:p>
                      <a:r>
                        <a:rPr kumimoji="0" lang="ru-RU" sz="1800" b="1" kern="1200" dirty="0" smtClean="0">
                          <a:solidFill>
                            <a:schemeClr val="lt1"/>
                          </a:solidFill>
                          <a:latin typeface="+mn-lt"/>
                          <a:ea typeface="+mn-ea"/>
                          <a:cs typeface="+mn-cs"/>
                        </a:rPr>
                        <a:t>Что получилось</a:t>
                      </a:r>
                      <a:endParaRPr lang="ru-RU" dirty="0"/>
                    </a:p>
                  </a:txBody>
                  <a:tcPr/>
                </a:tc>
                <a:tc>
                  <a:txBody>
                    <a:bodyPr/>
                    <a:lstStyle/>
                    <a:p>
                      <a:r>
                        <a:rPr kumimoji="0" lang="ru-RU" sz="1800" b="1" kern="1200" dirty="0" smtClean="0">
                          <a:solidFill>
                            <a:schemeClr val="lt1"/>
                          </a:solidFill>
                          <a:latin typeface="+mn-lt"/>
                          <a:ea typeface="+mn-ea"/>
                          <a:cs typeface="+mn-cs"/>
                        </a:rPr>
                        <a:t>Приборы</a:t>
                      </a:r>
                      <a:endParaRPr lang="ru-RU" dirty="0"/>
                    </a:p>
                  </a:txBody>
                  <a:tcPr/>
                </a:tc>
              </a:tr>
              <a:tr h="737133">
                <a:tc>
                  <a:txBody>
                    <a:bodyPr/>
                    <a:lstStyle/>
                    <a:p>
                      <a:r>
                        <a:rPr lang="ru-RU" sz="1600" dirty="0" smtClean="0">
                          <a:latin typeface="Times New Roman" pitchFamily="18" charset="0"/>
                          <a:cs typeface="Times New Roman" pitchFamily="18" charset="0"/>
                        </a:rPr>
                        <a:t>Ствольная коробка</a:t>
                      </a:r>
                      <a:r>
                        <a:rPr lang="ru-RU" sz="1600" baseline="0" dirty="0" smtClean="0">
                          <a:latin typeface="Times New Roman" pitchFamily="18" charset="0"/>
                          <a:cs typeface="Times New Roman" pitchFamily="18" charset="0"/>
                        </a:rPr>
                        <a:t> с цевьем и прикладом.</a:t>
                      </a:r>
                      <a:endParaRPr lang="ru-RU" sz="1600" dirty="0">
                        <a:latin typeface="Times New Roman" pitchFamily="18" charset="0"/>
                        <a:cs typeface="Times New Roman" pitchFamily="18" charset="0"/>
                      </a:endParaRPr>
                    </a:p>
                  </a:txBody>
                  <a:tcPr/>
                </a:tc>
                <a:tc>
                  <a:txBody>
                    <a:bodyPr/>
                    <a:lstStyle/>
                    <a:p>
                      <a:r>
                        <a:rPr lang="ru-RU" sz="1000" dirty="0" smtClean="0">
                          <a:latin typeface="Times New Roman" pitchFamily="18" charset="0"/>
                          <a:cs typeface="Times New Roman" pitchFamily="18" charset="0"/>
                        </a:rPr>
                        <a:t>                                        540мм</a:t>
                      </a:r>
                    </a:p>
                    <a:p>
                      <a:endParaRPr lang="ru-RU" sz="1000" dirty="0" smtClean="0">
                        <a:latin typeface="Times New Roman" pitchFamily="18" charset="0"/>
                        <a:cs typeface="Times New Roman" pitchFamily="18" charset="0"/>
                      </a:endParaRPr>
                    </a:p>
                    <a:p>
                      <a:r>
                        <a:rPr lang="ru-RU" sz="1000" dirty="0" smtClean="0">
                          <a:latin typeface="Times New Roman" pitchFamily="18" charset="0"/>
                          <a:cs typeface="Times New Roman" pitchFamily="18" charset="0"/>
                        </a:rPr>
                        <a:t>120мм</a:t>
                      </a:r>
                    </a:p>
                  </a:txBody>
                  <a:tcPr/>
                </a:tc>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400" kern="1200" dirty="0" smtClean="0">
                          <a:solidFill>
                            <a:schemeClr val="dk1"/>
                          </a:solidFill>
                          <a:latin typeface="Times New Roman" pitchFamily="18" charset="0"/>
                          <a:ea typeface="+mn-ea"/>
                          <a:cs typeface="Times New Roman" pitchFamily="18" charset="0"/>
                        </a:rPr>
                        <a:t>Токарный станок, стамески, напильники, молоток, наждачная шкурка,</a:t>
                      </a:r>
                      <a:r>
                        <a:rPr kumimoji="0" lang="ru-RU" sz="1400" kern="1200" baseline="0" dirty="0" smtClean="0">
                          <a:solidFill>
                            <a:schemeClr val="dk1"/>
                          </a:solidFill>
                          <a:latin typeface="Times New Roman" pitchFamily="18" charset="0"/>
                          <a:ea typeface="+mn-ea"/>
                          <a:cs typeface="Times New Roman" pitchFamily="18" charset="0"/>
                        </a:rPr>
                        <a:t> пила по дереву.</a:t>
                      </a:r>
                      <a:endParaRPr lang="ru-RU" sz="1400" dirty="0">
                        <a:latin typeface="Times New Roman" pitchFamily="18" charset="0"/>
                        <a:cs typeface="Times New Roman" pitchFamily="18" charset="0"/>
                      </a:endParaRPr>
                    </a:p>
                  </a:txBody>
                  <a:tcPr/>
                </a:tc>
              </a:tr>
              <a:tr h="737133">
                <a:tc>
                  <a:txBody>
                    <a:bodyPr/>
                    <a:lstStyle/>
                    <a:p>
                      <a:r>
                        <a:rPr lang="ru-RU" dirty="0" smtClean="0"/>
                        <a:t>Газовая</a:t>
                      </a:r>
                      <a:r>
                        <a:rPr lang="ru-RU" baseline="0" dirty="0" smtClean="0"/>
                        <a:t> трубка со ствольной накладкой.</a:t>
                      </a:r>
                      <a:endParaRPr lang="ru-RU" dirty="0"/>
                    </a:p>
                  </a:txBody>
                  <a:tcPr/>
                </a:tc>
                <a:tc>
                  <a:txBody>
                    <a:bodyPr/>
                    <a:lstStyle/>
                    <a:p>
                      <a:pPr algn="ctr"/>
                      <a:r>
                        <a:rPr lang="ru-RU" sz="1000" dirty="0" smtClean="0">
                          <a:latin typeface="Times New Roman" pitchFamily="18" charset="0"/>
                          <a:cs typeface="Times New Roman" pitchFamily="18" charset="0"/>
                        </a:rPr>
                        <a:t>120мм</a:t>
                      </a:r>
                    </a:p>
                    <a:p>
                      <a:pPr algn="ctr"/>
                      <a:endParaRPr lang="ru-RU" sz="1000" dirty="0" smtClean="0">
                        <a:latin typeface="Times New Roman" pitchFamily="18" charset="0"/>
                        <a:cs typeface="Times New Roman" pitchFamily="18" charset="0"/>
                      </a:endParaRPr>
                    </a:p>
                    <a:p>
                      <a:pPr algn="l"/>
                      <a:r>
                        <a:rPr lang="ru-RU" sz="1000" dirty="0" smtClean="0">
                          <a:latin typeface="Times New Roman" pitchFamily="18" charset="0"/>
                          <a:cs typeface="Times New Roman" pitchFamily="18" charset="0"/>
                        </a:rPr>
                        <a:t>20</a:t>
                      </a:r>
                      <a:r>
                        <a:rPr lang="ru-RU" sz="1000" baseline="0" dirty="0" smtClean="0">
                          <a:latin typeface="Times New Roman" pitchFamily="18" charset="0"/>
                          <a:cs typeface="Times New Roman" pitchFamily="18" charset="0"/>
                        </a:rPr>
                        <a:t> мм</a:t>
                      </a:r>
                      <a:endParaRPr lang="ru-RU" sz="1000" dirty="0">
                        <a:latin typeface="Times New Roman" pitchFamily="18" charset="0"/>
                        <a:cs typeface="Times New Roman" pitchFamily="18" charset="0"/>
                      </a:endParaRPr>
                    </a:p>
                  </a:txBody>
                  <a:tcPr/>
                </a:tc>
                <a:tc>
                  <a:txBody>
                    <a:bodyPr/>
                    <a:lstStyle/>
                    <a:p>
                      <a:endParaRPr lang="ru-RU" dirty="0"/>
                    </a:p>
                  </a:txBody>
                  <a:tcPr/>
                </a:tc>
                <a:tc>
                  <a:txBody>
                    <a:bodyPr/>
                    <a:lstStyle/>
                    <a:p>
                      <a:r>
                        <a:rPr kumimoji="0" lang="ru-RU" sz="1400" kern="1200" dirty="0" smtClean="0">
                          <a:solidFill>
                            <a:schemeClr val="dk1"/>
                          </a:solidFill>
                          <a:latin typeface="Times New Roman" pitchFamily="18" charset="0"/>
                          <a:ea typeface="+mn-ea"/>
                          <a:cs typeface="Times New Roman" pitchFamily="18" charset="0"/>
                        </a:rPr>
                        <a:t>Пила по дереву, токарный станок, стамески, наждачная шкурка.</a:t>
                      </a:r>
                      <a:endParaRPr lang="ru-RU" sz="1400" dirty="0">
                        <a:latin typeface="Times New Roman" pitchFamily="18" charset="0"/>
                        <a:cs typeface="Times New Roman" pitchFamily="18" charset="0"/>
                      </a:endParaRPr>
                    </a:p>
                  </a:txBody>
                  <a:tcPr/>
                </a:tc>
              </a:tr>
              <a:tr h="737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Магазин .</a:t>
                      </a:r>
                    </a:p>
                    <a:p>
                      <a:endParaRPr lang="ru-RU" dirty="0"/>
                    </a:p>
                  </a:txBody>
                  <a:tcPr/>
                </a:tc>
                <a:tc>
                  <a:txBody>
                    <a:bodyPr/>
                    <a:lstStyle/>
                    <a:p>
                      <a:pPr algn="l"/>
                      <a:r>
                        <a:rPr lang="ru-RU" sz="1000" dirty="0" smtClean="0">
                          <a:latin typeface="Times New Roman" pitchFamily="18" charset="0"/>
                          <a:cs typeface="Times New Roman" pitchFamily="18" charset="0"/>
                        </a:rPr>
                        <a:t>    5мм                     200мм</a:t>
                      </a:r>
                    </a:p>
                    <a:p>
                      <a:pPr algn="ctr"/>
                      <a:endParaRPr lang="ru-RU" sz="1000" dirty="0" smtClean="0">
                        <a:latin typeface="Times New Roman" pitchFamily="18" charset="0"/>
                        <a:cs typeface="Times New Roman" pitchFamily="18" charset="0"/>
                      </a:endParaRPr>
                    </a:p>
                    <a:p>
                      <a:pPr algn="l"/>
                      <a:r>
                        <a:rPr lang="ru-RU" sz="1000" dirty="0" smtClean="0">
                          <a:latin typeface="Times New Roman" pitchFamily="18" charset="0"/>
                          <a:cs typeface="Times New Roman" pitchFamily="18" charset="0"/>
                        </a:rPr>
                        <a:t>100мм</a:t>
                      </a:r>
                      <a:endParaRPr lang="ru-RU" sz="1000" dirty="0">
                        <a:latin typeface="Times New Roman" pitchFamily="18" charset="0"/>
                        <a:cs typeface="Times New Roman" pitchFamily="18" charset="0"/>
                      </a:endParaRPr>
                    </a:p>
                  </a:txBody>
                  <a:tcPr/>
                </a:tc>
                <a:tc>
                  <a:txBody>
                    <a:bodyPr/>
                    <a:lstStyle/>
                    <a:p>
                      <a:endParaRPr lang="ru-RU" dirty="0"/>
                    </a:p>
                  </a:txBody>
                  <a:tcPr/>
                </a:tc>
                <a:tc>
                  <a:txBody>
                    <a:bodyPr/>
                    <a:lstStyle/>
                    <a:p>
                      <a:r>
                        <a:rPr kumimoji="0" lang="ru-RU" sz="1400" kern="1200" dirty="0" smtClean="0">
                          <a:solidFill>
                            <a:schemeClr val="dk1"/>
                          </a:solidFill>
                          <a:latin typeface="Times New Roman" pitchFamily="18" charset="0"/>
                          <a:ea typeface="+mn-ea"/>
                          <a:cs typeface="Times New Roman" pitchFamily="18" charset="0"/>
                        </a:rPr>
                        <a:t>Дрель, шпоны, токарный станок, стамески, наждачная шкурка.</a:t>
                      </a:r>
                      <a:endParaRPr lang="ru-RU" sz="1400" dirty="0">
                        <a:latin typeface="Times New Roman" pitchFamily="18" charset="0"/>
                        <a:cs typeface="Times New Roman" pitchFamily="18" charset="0"/>
                      </a:endParaRPr>
                    </a:p>
                  </a:txBody>
                  <a:tcPr/>
                </a:tc>
              </a:tr>
              <a:tr h="737133">
                <a:tc>
                  <a:txBody>
                    <a:bodyPr/>
                    <a:lstStyle/>
                    <a:p>
                      <a:r>
                        <a:rPr lang="ru-RU" dirty="0" smtClean="0"/>
                        <a:t>Рукоять.</a:t>
                      </a:r>
                      <a:endParaRPr lang="ru-RU" dirty="0"/>
                    </a:p>
                  </a:txBody>
                  <a:tcPr/>
                </a:tc>
                <a:tc>
                  <a:txBody>
                    <a:bodyPr/>
                    <a:lstStyle/>
                    <a:p>
                      <a:pPr algn="ctr"/>
                      <a:r>
                        <a:rPr lang="ru-RU" sz="1000" dirty="0" smtClean="0">
                          <a:latin typeface="Times New Roman" pitchFamily="18" charset="0"/>
                          <a:cs typeface="Times New Roman" pitchFamily="18" charset="0"/>
                        </a:rPr>
                        <a:t>75мм</a:t>
                      </a:r>
                    </a:p>
                    <a:p>
                      <a:pPr algn="ctr"/>
                      <a:endParaRPr lang="ru-RU" sz="1000" dirty="0" smtClean="0">
                        <a:latin typeface="Times New Roman" pitchFamily="18" charset="0"/>
                        <a:cs typeface="Times New Roman" pitchFamily="18" charset="0"/>
                      </a:endParaRPr>
                    </a:p>
                    <a:p>
                      <a:pPr algn="l"/>
                      <a:r>
                        <a:rPr lang="ru-RU" sz="1000" dirty="0" smtClean="0">
                          <a:latin typeface="Times New Roman" pitchFamily="18" charset="0"/>
                          <a:cs typeface="Times New Roman" pitchFamily="18" charset="0"/>
                        </a:rPr>
                        <a:t>            45мм</a:t>
                      </a:r>
                      <a:endParaRPr lang="ru-RU" sz="1000" dirty="0">
                        <a:latin typeface="Times New Roman" pitchFamily="18" charset="0"/>
                        <a:cs typeface="Times New Roman" pitchFamily="18" charset="0"/>
                      </a:endParaRPr>
                    </a:p>
                  </a:txBody>
                  <a:tcPr/>
                </a:tc>
                <a:tc>
                  <a:txBody>
                    <a:bodyPr/>
                    <a:lstStyle/>
                    <a:p>
                      <a:endParaRPr lang="ru-RU" dirty="0"/>
                    </a:p>
                  </a:txBody>
                  <a:tcPr/>
                </a:tc>
                <a:tc>
                  <a:txBody>
                    <a:bodyPr/>
                    <a:lstStyle/>
                    <a:p>
                      <a:r>
                        <a:rPr kumimoji="0" lang="ru-RU" sz="1400" kern="1200" dirty="0" smtClean="0">
                          <a:solidFill>
                            <a:schemeClr val="dk1"/>
                          </a:solidFill>
                          <a:latin typeface="Times New Roman" pitchFamily="18" charset="0"/>
                          <a:ea typeface="+mn-ea"/>
                          <a:cs typeface="Times New Roman" pitchFamily="18" charset="0"/>
                        </a:rPr>
                        <a:t>Токарный станок, стамески, пила по дереву,</a:t>
                      </a:r>
                      <a:r>
                        <a:rPr kumimoji="0" lang="ru-RU" sz="1400" kern="1200" baseline="0" dirty="0" smtClean="0">
                          <a:solidFill>
                            <a:schemeClr val="dk1"/>
                          </a:solidFill>
                          <a:latin typeface="Times New Roman" pitchFamily="18" charset="0"/>
                          <a:ea typeface="+mn-ea"/>
                          <a:cs typeface="Times New Roman" pitchFamily="18" charset="0"/>
                        </a:rPr>
                        <a:t> </a:t>
                      </a:r>
                      <a:r>
                        <a:rPr kumimoji="0" lang="ru-RU" sz="1400" kern="1200" dirty="0" smtClean="0">
                          <a:solidFill>
                            <a:schemeClr val="dk1"/>
                          </a:solidFill>
                          <a:latin typeface="Times New Roman" pitchFamily="18" charset="0"/>
                          <a:ea typeface="+mn-ea"/>
                          <a:cs typeface="Times New Roman" pitchFamily="18" charset="0"/>
                        </a:rPr>
                        <a:t>наждачная шкурка.</a:t>
                      </a:r>
                      <a:endParaRPr lang="ru-RU" sz="1400" dirty="0">
                        <a:latin typeface="Times New Roman" pitchFamily="18" charset="0"/>
                        <a:cs typeface="Times New Roman" pitchFamily="18" charset="0"/>
                      </a:endParaRPr>
                    </a:p>
                  </a:txBody>
                  <a:tcPr/>
                </a:tc>
              </a:tr>
              <a:tr h="737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Ствол.</a:t>
                      </a:r>
                    </a:p>
                    <a:p>
                      <a:endParaRPr lang="ru-RU" dirty="0"/>
                    </a:p>
                  </a:txBody>
                  <a:tcPr/>
                </a:tc>
                <a:tc>
                  <a:txBody>
                    <a:bodyPr/>
                    <a:lstStyle/>
                    <a:p>
                      <a:pPr algn="ctr"/>
                      <a:r>
                        <a:rPr lang="ru-RU" sz="1000" dirty="0" smtClean="0">
                          <a:latin typeface="Times New Roman" pitchFamily="18" charset="0"/>
                          <a:cs typeface="Times New Roman" pitchFamily="18" charset="0"/>
                        </a:rPr>
                        <a:t>220мм</a:t>
                      </a:r>
                    </a:p>
                    <a:p>
                      <a:pPr algn="ctr"/>
                      <a:endParaRPr lang="ru-RU" sz="1000" dirty="0" smtClean="0">
                        <a:latin typeface="Times New Roman" pitchFamily="18" charset="0"/>
                        <a:cs typeface="Times New Roman" pitchFamily="18" charset="0"/>
                      </a:endParaRPr>
                    </a:p>
                    <a:p>
                      <a:pPr algn="l"/>
                      <a:r>
                        <a:rPr lang="ru-RU" sz="1000" dirty="0" smtClean="0">
                          <a:latin typeface="Times New Roman" pitchFamily="18" charset="0"/>
                          <a:cs typeface="Times New Roman" pitchFamily="18" charset="0"/>
                        </a:rPr>
                        <a:t>  20мм</a:t>
                      </a:r>
                      <a:endParaRPr lang="ru-RU" sz="1000" dirty="0">
                        <a:latin typeface="Times New Roman" pitchFamily="18" charset="0"/>
                        <a:cs typeface="Times New Roman" pitchFamily="18" charset="0"/>
                      </a:endParaRPr>
                    </a:p>
                  </a:txBody>
                  <a:tcPr/>
                </a:tc>
                <a:tc>
                  <a:txBody>
                    <a:bodyPr/>
                    <a:lstStyle/>
                    <a:p>
                      <a:endParaRPr lang="ru-RU" dirty="0"/>
                    </a:p>
                  </a:txBody>
                  <a:tcPr/>
                </a:tc>
                <a:tc>
                  <a:txBody>
                    <a:bodyPr/>
                    <a:lstStyle/>
                    <a:p>
                      <a:r>
                        <a:rPr kumimoji="0" lang="ru-RU" sz="1400" kern="1200" dirty="0" smtClean="0">
                          <a:solidFill>
                            <a:schemeClr val="dk1"/>
                          </a:solidFill>
                          <a:latin typeface="Times New Roman" pitchFamily="18" charset="0"/>
                          <a:ea typeface="+mn-ea"/>
                          <a:cs typeface="Times New Roman" pitchFamily="18" charset="0"/>
                        </a:rPr>
                        <a:t>Токарный станок, стамески, наждачная шкурка</a:t>
                      </a:r>
                      <a:endParaRPr lang="ru-RU" sz="1400" dirty="0">
                        <a:latin typeface="Times New Roman" pitchFamily="18" charset="0"/>
                        <a:cs typeface="Times New Roman" pitchFamily="18" charset="0"/>
                      </a:endParaRPr>
                    </a:p>
                  </a:txBody>
                  <a:tcPr/>
                </a:tc>
              </a:tr>
            </a:tbl>
          </a:graphicData>
        </a:graphic>
      </p:graphicFrame>
      <p:sp>
        <p:nvSpPr>
          <p:cNvPr id="5" name="Прямоугольник 4"/>
          <p:cNvSpPr/>
          <p:nvPr/>
        </p:nvSpPr>
        <p:spPr>
          <a:xfrm rot="5400000">
            <a:off x="3929058" y="2143116"/>
            <a:ext cx="428627" cy="18573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cxnSp>
        <p:nvCxnSpPr>
          <p:cNvPr id="6" name="Прямая со стрелкой 5"/>
          <p:cNvCxnSpPr/>
          <p:nvPr/>
        </p:nvCxnSpPr>
        <p:spPr>
          <a:xfrm>
            <a:off x="3214678" y="2786058"/>
            <a:ext cx="1857388"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9" name="Прямая соединительная линия 8"/>
          <p:cNvCxnSpPr/>
          <p:nvPr/>
        </p:nvCxnSpPr>
        <p:spPr>
          <a:xfrm rot="5400000" flipH="1" flipV="1">
            <a:off x="3144035" y="2785263"/>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rot="5400000" flipH="1" flipV="1">
            <a:off x="5001423" y="2785263"/>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1" name="Прямая соединительная линия 10"/>
          <p:cNvCxnSpPr/>
          <p:nvPr/>
        </p:nvCxnSpPr>
        <p:spPr>
          <a:xfrm rot="16200000" flipV="1">
            <a:off x="3214678" y="2857496"/>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6200000" flipH="1">
            <a:off x="2928925" y="3071812"/>
            <a:ext cx="428632" cy="1"/>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5" name="Прямая соединительная линия 14"/>
          <p:cNvCxnSpPr/>
          <p:nvPr/>
        </p:nvCxnSpPr>
        <p:spPr>
          <a:xfrm>
            <a:off x="3071802" y="2857496"/>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071802" y="3286124"/>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21" name="Прямая соединительная линия 20"/>
          <p:cNvCxnSpPr/>
          <p:nvPr/>
        </p:nvCxnSpPr>
        <p:spPr>
          <a:xfrm rot="16200000" flipV="1">
            <a:off x="3358348" y="3001166"/>
            <a:ext cx="71438" cy="69850"/>
          </a:xfrm>
          <a:prstGeom prst="line">
            <a:avLst/>
          </a:prstGeom>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rot="5400000">
            <a:off x="3214678" y="3214686"/>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24" name="Прямая соединительная линия 23"/>
          <p:cNvCxnSpPr/>
          <p:nvPr/>
        </p:nvCxnSpPr>
        <p:spPr>
          <a:xfrm rot="5400000">
            <a:off x="3357554" y="3071810"/>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34" name="Прямая соединительная линия 33"/>
          <p:cNvCxnSpPr/>
          <p:nvPr/>
        </p:nvCxnSpPr>
        <p:spPr>
          <a:xfrm rot="5400000" flipH="1" flipV="1">
            <a:off x="4037009" y="2892421"/>
            <a:ext cx="70644" cy="794"/>
          </a:xfrm>
          <a:prstGeom prst="line">
            <a:avLst/>
          </a:prstGeom>
        </p:spPr>
        <p:style>
          <a:lnRef idx="1">
            <a:schemeClr val="dk1"/>
          </a:lnRef>
          <a:fillRef idx="0">
            <a:schemeClr val="dk1"/>
          </a:fillRef>
          <a:effectRef idx="0">
            <a:schemeClr val="dk1"/>
          </a:effectRef>
          <a:fontRef idx="minor">
            <a:schemeClr val="tx1"/>
          </a:fontRef>
        </p:style>
      </p:cxnSp>
      <p:cxnSp>
        <p:nvCxnSpPr>
          <p:cNvPr id="37" name="Прямая соединительная линия 36"/>
          <p:cNvCxnSpPr/>
          <p:nvPr/>
        </p:nvCxnSpPr>
        <p:spPr>
          <a:xfrm>
            <a:off x="3714744" y="2857496"/>
            <a:ext cx="142876" cy="71438"/>
          </a:xfrm>
          <a:prstGeom prst="line">
            <a:avLst/>
          </a:prstGeom>
        </p:spPr>
        <p:style>
          <a:lnRef idx="1">
            <a:schemeClr val="dk1"/>
          </a:lnRef>
          <a:fillRef idx="0">
            <a:schemeClr val="dk1"/>
          </a:fillRef>
          <a:effectRef idx="0">
            <a:schemeClr val="dk1"/>
          </a:effectRef>
          <a:fontRef idx="minor">
            <a:schemeClr val="tx1"/>
          </a:fontRef>
        </p:style>
      </p:cxnSp>
      <p:cxnSp>
        <p:nvCxnSpPr>
          <p:cNvPr id="42" name="Прямая соединительная линия 41"/>
          <p:cNvCxnSpPr/>
          <p:nvPr/>
        </p:nvCxnSpPr>
        <p:spPr>
          <a:xfrm>
            <a:off x="4000496"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44" name="Прямая соединительная линия 43"/>
          <p:cNvCxnSpPr/>
          <p:nvPr/>
        </p:nvCxnSpPr>
        <p:spPr>
          <a:xfrm>
            <a:off x="4143372"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45" name="Прямая соединительная линия 44"/>
          <p:cNvCxnSpPr/>
          <p:nvPr/>
        </p:nvCxnSpPr>
        <p:spPr>
          <a:xfrm>
            <a:off x="4286248"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46" name="Прямая соединительная линия 45"/>
          <p:cNvCxnSpPr/>
          <p:nvPr/>
        </p:nvCxnSpPr>
        <p:spPr>
          <a:xfrm>
            <a:off x="4429124"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47" name="Прямая соединительная линия 46"/>
          <p:cNvCxnSpPr/>
          <p:nvPr/>
        </p:nvCxnSpPr>
        <p:spPr>
          <a:xfrm>
            <a:off x="4572000"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48" name="Прямая соединительная линия 47"/>
          <p:cNvCxnSpPr/>
          <p:nvPr/>
        </p:nvCxnSpPr>
        <p:spPr>
          <a:xfrm>
            <a:off x="4714876"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49" name="Прямая соединительная линия 48"/>
          <p:cNvCxnSpPr/>
          <p:nvPr/>
        </p:nvCxnSpPr>
        <p:spPr>
          <a:xfrm>
            <a:off x="4857752"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50" name="Прямая соединительная линия 49"/>
          <p:cNvCxnSpPr/>
          <p:nvPr/>
        </p:nvCxnSpPr>
        <p:spPr>
          <a:xfrm>
            <a:off x="5000628" y="3071810"/>
            <a:ext cx="71438" cy="794"/>
          </a:xfrm>
          <a:prstGeom prst="line">
            <a:avLst/>
          </a:prstGeom>
        </p:spPr>
        <p:style>
          <a:lnRef idx="1">
            <a:schemeClr val="dk1"/>
          </a:lnRef>
          <a:fillRef idx="0">
            <a:schemeClr val="dk1"/>
          </a:fillRef>
          <a:effectRef idx="0">
            <a:schemeClr val="dk1"/>
          </a:effectRef>
          <a:fontRef idx="minor">
            <a:schemeClr val="tx1"/>
          </a:fontRef>
        </p:style>
      </p:cxnSp>
      <p:cxnSp>
        <p:nvCxnSpPr>
          <p:cNvPr id="51" name="Прямая соединительная линия 50"/>
          <p:cNvCxnSpPr/>
          <p:nvPr/>
        </p:nvCxnSpPr>
        <p:spPr>
          <a:xfrm flipV="1">
            <a:off x="3357554" y="3214686"/>
            <a:ext cx="142876" cy="71438"/>
          </a:xfrm>
          <a:prstGeom prst="line">
            <a:avLst/>
          </a:prstGeom>
        </p:spPr>
        <p:style>
          <a:lnRef idx="1">
            <a:schemeClr val="dk1"/>
          </a:lnRef>
          <a:fillRef idx="0">
            <a:schemeClr val="dk1"/>
          </a:fillRef>
          <a:effectRef idx="0">
            <a:schemeClr val="dk1"/>
          </a:effectRef>
          <a:fontRef idx="minor">
            <a:schemeClr val="tx1"/>
          </a:fontRef>
        </p:style>
      </p:cxnSp>
      <p:cxnSp>
        <p:nvCxnSpPr>
          <p:cNvPr id="67" name="Прямая соединительная линия 66"/>
          <p:cNvCxnSpPr/>
          <p:nvPr/>
        </p:nvCxnSpPr>
        <p:spPr>
          <a:xfrm rot="10800000">
            <a:off x="3929058" y="2928934"/>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73" name="Прямая соединительная линия 72"/>
          <p:cNvCxnSpPr/>
          <p:nvPr/>
        </p:nvCxnSpPr>
        <p:spPr>
          <a:xfrm flipV="1">
            <a:off x="3643306" y="3071810"/>
            <a:ext cx="142876" cy="71438"/>
          </a:xfrm>
          <a:prstGeom prst="line">
            <a:avLst/>
          </a:prstGeom>
        </p:spPr>
        <p:style>
          <a:lnRef idx="1">
            <a:schemeClr val="dk1"/>
          </a:lnRef>
          <a:fillRef idx="0">
            <a:schemeClr val="dk1"/>
          </a:fillRef>
          <a:effectRef idx="0">
            <a:schemeClr val="dk1"/>
          </a:effectRef>
          <a:fontRef idx="minor">
            <a:schemeClr val="tx1"/>
          </a:fontRef>
        </p:style>
      </p:cxnSp>
      <p:cxnSp>
        <p:nvCxnSpPr>
          <p:cNvPr id="78" name="Прямая соединительная линия 77"/>
          <p:cNvCxnSpPr/>
          <p:nvPr/>
        </p:nvCxnSpPr>
        <p:spPr>
          <a:xfrm>
            <a:off x="3857620" y="3071810"/>
            <a:ext cx="71438" cy="794"/>
          </a:xfrm>
          <a:prstGeom prst="line">
            <a:avLst/>
          </a:prstGeom>
        </p:spPr>
        <p:style>
          <a:lnRef idx="1">
            <a:schemeClr val="dk1"/>
          </a:lnRef>
          <a:fillRef idx="0">
            <a:schemeClr val="dk1"/>
          </a:fillRef>
          <a:effectRef idx="0">
            <a:schemeClr val="dk1"/>
          </a:effectRef>
          <a:fontRef idx="minor">
            <a:schemeClr val="tx1"/>
          </a:fontRef>
        </p:style>
      </p:cxnSp>
      <p:sp>
        <p:nvSpPr>
          <p:cNvPr id="79" name="Прямоугольник 78"/>
          <p:cNvSpPr/>
          <p:nvPr/>
        </p:nvSpPr>
        <p:spPr>
          <a:xfrm rot="5400000">
            <a:off x="3679024" y="3250406"/>
            <a:ext cx="428629" cy="150019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cxnSp>
        <p:nvCxnSpPr>
          <p:cNvPr id="80" name="Прямая со стрелкой 79"/>
          <p:cNvCxnSpPr/>
          <p:nvPr/>
        </p:nvCxnSpPr>
        <p:spPr>
          <a:xfrm>
            <a:off x="3143240" y="3714752"/>
            <a:ext cx="1500198"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83" name="Прямая соединительная линия 82"/>
          <p:cNvCxnSpPr/>
          <p:nvPr/>
        </p:nvCxnSpPr>
        <p:spPr>
          <a:xfrm rot="5400000" flipH="1" flipV="1">
            <a:off x="3072597" y="3713957"/>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84" name="Прямая соединительная линия 83"/>
          <p:cNvCxnSpPr/>
          <p:nvPr/>
        </p:nvCxnSpPr>
        <p:spPr>
          <a:xfrm rot="5400000" flipH="1" flipV="1">
            <a:off x="4572795" y="3713957"/>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85" name="Прямая со стрелкой 84"/>
          <p:cNvCxnSpPr/>
          <p:nvPr/>
        </p:nvCxnSpPr>
        <p:spPr>
          <a:xfrm rot="16200000" flipH="1">
            <a:off x="2857487" y="4000506"/>
            <a:ext cx="428632" cy="1"/>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86" name="Прямая соединительная линия 85"/>
          <p:cNvCxnSpPr/>
          <p:nvPr/>
        </p:nvCxnSpPr>
        <p:spPr>
          <a:xfrm>
            <a:off x="3000364" y="4214818"/>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87" name="Прямая соединительная линия 86"/>
          <p:cNvCxnSpPr/>
          <p:nvPr/>
        </p:nvCxnSpPr>
        <p:spPr>
          <a:xfrm>
            <a:off x="3000364" y="3786190"/>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89" name="Прямая соединительная линия 88"/>
          <p:cNvCxnSpPr/>
          <p:nvPr/>
        </p:nvCxnSpPr>
        <p:spPr>
          <a:xfrm rot="16200000" flipV="1">
            <a:off x="4572000" y="4143380"/>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90" name="Прямая соединительная линия 89"/>
          <p:cNvCxnSpPr/>
          <p:nvPr/>
        </p:nvCxnSpPr>
        <p:spPr>
          <a:xfrm rot="16200000" flipV="1">
            <a:off x="4429124" y="400050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91" name="Прямая соединительная линия 90"/>
          <p:cNvCxnSpPr/>
          <p:nvPr/>
        </p:nvCxnSpPr>
        <p:spPr>
          <a:xfrm rot="16200000" flipV="1">
            <a:off x="4286248" y="3857628"/>
            <a:ext cx="71438" cy="71438"/>
          </a:xfrm>
          <a:prstGeom prst="line">
            <a:avLst/>
          </a:prstGeom>
        </p:spPr>
        <p:style>
          <a:lnRef idx="1">
            <a:schemeClr val="dk1"/>
          </a:lnRef>
          <a:fillRef idx="0">
            <a:schemeClr val="dk1"/>
          </a:fillRef>
          <a:effectRef idx="0">
            <a:schemeClr val="dk1"/>
          </a:effectRef>
          <a:fontRef idx="minor">
            <a:schemeClr val="tx1"/>
          </a:fontRef>
        </p:style>
      </p:cxnSp>
      <p:sp>
        <p:nvSpPr>
          <p:cNvPr id="96" name="Прямоугольник 95"/>
          <p:cNvSpPr/>
          <p:nvPr/>
        </p:nvSpPr>
        <p:spPr>
          <a:xfrm rot="5400000">
            <a:off x="3679024" y="4179100"/>
            <a:ext cx="428629" cy="150019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cxnSp>
        <p:nvCxnSpPr>
          <p:cNvPr id="97" name="Прямая со стрелкой 96"/>
          <p:cNvCxnSpPr/>
          <p:nvPr/>
        </p:nvCxnSpPr>
        <p:spPr>
          <a:xfrm>
            <a:off x="3143240" y="4643446"/>
            <a:ext cx="1500198"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98" name="Прямая соединительная линия 97"/>
          <p:cNvCxnSpPr/>
          <p:nvPr/>
        </p:nvCxnSpPr>
        <p:spPr>
          <a:xfrm rot="5400000" flipH="1" flipV="1">
            <a:off x="3072597" y="4642651"/>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99" name="Прямая соединительная линия 98"/>
          <p:cNvCxnSpPr/>
          <p:nvPr/>
        </p:nvCxnSpPr>
        <p:spPr>
          <a:xfrm rot="5400000" flipH="1" flipV="1">
            <a:off x="4572795" y="4642651"/>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00" name="Прямая со стрелкой 99"/>
          <p:cNvCxnSpPr/>
          <p:nvPr/>
        </p:nvCxnSpPr>
        <p:spPr>
          <a:xfrm rot="16200000" flipH="1">
            <a:off x="2857487" y="4929200"/>
            <a:ext cx="428632" cy="1"/>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01" name="Прямая соединительная линия 100"/>
          <p:cNvCxnSpPr/>
          <p:nvPr/>
        </p:nvCxnSpPr>
        <p:spPr>
          <a:xfrm>
            <a:off x="3000364" y="5143512"/>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102" name="Прямая соединительная линия 101"/>
          <p:cNvCxnSpPr/>
          <p:nvPr/>
        </p:nvCxnSpPr>
        <p:spPr>
          <a:xfrm>
            <a:off x="3000364" y="4714884"/>
            <a:ext cx="142875" cy="1587"/>
          </a:xfrm>
          <a:prstGeom prst="line">
            <a:avLst/>
          </a:prstGeom>
        </p:spPr>
        <p:style>
          <a:lnRef idx="1">
            <a:schemeClr val="dk1"/>
          </a:lnRef>
          <a:fillRef idx="0">
            <a:schemeClr val="dk1"/>
          </a:fillRef>
          <a:effectRef idx="0">
            <a:schemeClr val="dk1"/>
          </a:effectRef>
          <a:fontRef idx="minor">
            <a:schemeClr val="tx1"/>
          </a:fontRef>
        </p:style>
      </p:cxnSp>
      <p:sp>
        <p:nvSpPr>
          <p:cNvPr id="104" name="Прямоугольник 103"/>
          <p:cNvSpPr/>
          <p:nvPr/>
        </p:nvSpPr>
        <p:spPr>
          <a:xfrm rot="5400000">
            <a:off x="3821900" y="5107795"/>
            <a:ext cx="357191" cy="10001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cxnSp>
        <p:nvCxnSpPr>
          <p:cNvPr id="108" name="Прямая соединительная линия 107"/>
          <p:cNvCxnSpPr/>
          <p:nvPr/>
        </p:nvCxnSpPr>
        <p:spPr>
          <a:xfrm rot="16200000" flipV="1">
            <a:off x="4438648" y="4010028"/>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09" name="Прямая со стрелкой 108"/>
          <p:cNvCxnSpPr/>
          <p:nvPr/>
        </p:nvCxnSpPr>
        <p:spPr>
          <a:xfrm>
            <a:off x="3500430" y="5357826"/>
            <a:ext cx="1000132"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12" name="Прямая соединительная линия 111"/>
          <p:cNvCxnSpPr/>
          <p:nvPr/>
        </p:nvCxnSpPr>
        <p:spPr>
          <a:xfrm>
            <a:off x="3357554" y="5429264"/>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113" name="Прямая со стрелкой 112"/>
          <p:cNvCxnSpPr/>
          <p:nvPr/>
        </p:nvCxnSpPr>
        <p:spPr>
          <a:xfrm rot="16200000" flipH="1">
            <a:off x="3250398" y="5607859"/>
            <a:ext cx="357191" cy="2"/>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15" name="Прямая соединительная линия 114"/>
          <p:cNvCxnSpPr/>
          <p:nvPr/>
        </p:nvCxnSpPr>
        <p:spPr>
          <a:xfrm>
            <a:off x="3357554" y="5786454"/>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116" name="Прямая соединительная линия 115"/>
          <p:cNvCxnSpPr/>
          <p:nvPr/>
        </p:nvCxnSpPr>
        <p:spPr>
          <a:xfrm rot="5400000" flipH="1" flipV="1">
            <a:off x="3429787" y="5357031"/>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17" name="Прямая соединительная линия 116"/>
          <p:cNvCxnSpPr/>
          <p:nvPr/>
        </p:nvCxnSpPr>
        <p:spPr>
          <a:xfrm rot="5400000" flipH="1" flipV="1">
            <a:off x="4429919" y="5357031"/>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18" name="Прямая соединительная линия 117"/>
          <p:cNvCxnSpPr/>
          <p:nvPr/>
        </p:nvCxnSpPr>
        <p:spPr>
          <a:xfrm rot="16200000" flipV="1">
            <a:off x="3500430" y="542926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19" name="Прямая соединительная линия 118"/>
          <p:cNvCxnSpPr/>
          <p:nvPr/>
        </p:nvCxnSpPr>
        <p:spPr>
          <a:xfrm rot="16200000" flipV="1">
            <a:off x="3652830" y="558166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20" name="Прямая соединительная линия 119"/>
          <p:cNvCxnSpPr/>
          <p:nvPr/>
        </p:nvCxnSpPr>
        <p:spPr>
          <a:xfrm rot="16200000" flipV="1">
            <a:off x="3805230" y="573406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21" name="Прямая соединительная линия 120"/>
          <p:cNvCxnSpPr/>
          <p:nvPr/>
        </p:nvCxnSpPr>
        <p:spPr>
          <a:xfrm rot="16200000" flipV="1">
            <a:off x="4429124" y="542926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22" name="Прямая соединительная линия 121"/>
          <p:cNvCxnSpPr/>
          <p:nvPr/>
        </p:nvCxnSpPr>
        <p:spPr>
          <a:xfrm rot="5400000">
            <a:off x="4429124" y="5715016"/>
            <a:ext cx="71438" cy="71438"/>
          </a:xfrm>
          <a:prstGeom prst="line">
            <a:avLst/>
          </a:prstGeom>
        </p:spPr>
        <p:style>
          <a:lnRef idx="1">
            <a:schemeClr val="dk1"/>
          </a:lnRef>
          <a:fillRef idx="0">
            <a:schemeClr val="dk1"/>
          </a:fillRef>
          <a:effectRef idx="0">
            <a:schemeClr val="dk1"/>
          </a:effectRef>
          <a:fontRef idx="minor">
            <a:schemeClr val="tx1"/>
          </a:fontRef>
        </p:style>
      </p:cxnSp>
      <p:sp>
        <p:nvSpPr>
          <p:cNvPr id="123" name="Прямоугольник 122"/>
          <p:cNvSpPr/>
          <p:nvPr/>
        </p:nvSpPr>
        <p:spPr>
          <a:xfrm rot="5400000">
            <a:off x="3679024" y="5679298"/>
            <a:ext cx="428629" cy="150019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cxnSp>
        <p:nvCxnSpPr>
          <p:cNvPr id="124" name="Прямая со стрелкой 123"/>
          <p:cNvCxnSpPr/>
          <p:nvPr/>
        </p:nvCxnSpPr>
        <p:spPr>
          <a:xfrm>
            <a:off x="3143240" y="6143644"/>
            <a:ext cx="1500198"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25" name="Прямая со стрелкой 124"/>
          <p:cNvCxnSpPr/>
          <p:nvPr/>
        </p:nvCxnSpPr>
        <p:spPr>
          <a:xfrm rot="16200000" flipH="1">
            <a:off x="2857487" y="6429398"/>
            <a:ext cx="428632" cy="1"/>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26" name="Прямая соединительная линия 125"/>
          <p:cNvCxnSpPr/>
          <p:nvPr/>
        </p:nvCxnSpPr>
        <p:spPr>
          <a:xfrm>
            <a:off x="3000364" y="6643710"/>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127" name="Прямая соединительная линия 126"/>
          <p:cNvCxnSpPr/>
          <p:nvPr/>
        </p:nvCxnSpPr>
        <p:spPr>
          <a:xfrm>
            <a:off x="3000364" y="6215082"/>
            <a:ext cx="142875" cy="1587"/>
          </a:xfrm>
          <a:prstGeom prst="line">
            <a:avLst/>
          </a:prstGeom>
        </p:spPr>
        <p:style>
          <a:lnRef idx="1">
            <a:schemeClr val="dk1"/>
          </a:lnRef>
          <a:fillRef idx="0">
            <a:schemeClr val="dk1"/>
          </a:fillRef>
          <a:effectRef idx="0">
            <a:schemeClr val="dk1"/>
          </a:effectRef>
          <a:fontRef idx="minor">
            <a:schemeClr val="tx1"/>
          </a:fontRef>
        </p:style>
      </p:cxnSp>
      <p:cxnSp>
        <p:nvCxnSpPr>
          <p:cNvPr id="128" name="Прямая соединительная линия 127"/>
          <p:cNvCxnSpPr/>
          <p:nvPr/>
        </p:nvCxnSpPr>
        <p:spPr>
          <a:xfrm rot="5400000" flipH="1" flipV="1">
            <a:off x="3072597" y="6142849"/>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29" name="Прямая соединительная линия 128"/>
          <p:cNvCxnSpPr/>
          <p:nvPr/>
        </p:nvCxnSpPr>
        <p:spPr>
          <a:xfrm rot="5400000" flipH="1" flipV="1">
            <a:off x="4572795" y="6142849"/>
            <a:ext cx="142875" cy="1588"/>
          </a:xfrm>
          <a:prstGeom prst="line">
            <a:avLst/>
          </a:prstGeom>
        </p:spPr>
        <p:style>
          <a:lnRef idx="1">
            <a:schemeClr val="dk1"/>
          </a:lnRef>
          <a:fillRef idx="0">
            <a:schemeClr val="dk1"/>
          </a:fillRef>
          <a:effectRef idx="0">
            <a:schemeClr val="dk1"/>
          </a:effectRef>
          <a:fontRef idx="minor">
            <a:schemeClr val="tx1"/>
          </a:fontRef>
        </p:style>
      </p:cxnSp>
      <p:cxnSp>
        <p:nvCxnSpPr>
          <p:cNvPr id="130" name="Прямая соединительная линия 129"/>
          <p:cNvCxnSpPr/>
          <p:nvPr/>
        </p:nvCxnSpPr>
        <p:spPr>
          <a:xfrm rot="5400000" flipH="1" flipV="1">
            <a:off x="3465505" y="4749809"/>
            <a:ext cx="70644" cy="794"/>
          </a:xfrm>
          <a:prstGeom prst="line">
            <a:avLst/>
          </a:prstGeom>
        </p:spPr>
        <p:style>
          <a:lnRef idx="1">
            <a:schemeClr val="dk1"/>
          </a:lnRef>
          <a:fillRef idx="0">
            <a:schemeClr val="dk1"/>
          </a:fillRef>
          <a:effectRef idx="0">
            <a:schemeClr val="dk1"/>
          </a:effectRef>
          <a:fontRef idx="minor">
            <a:schemeClr val="tx1"/>
          </a:fontRef>
        </p:style>
      </p:cxnSp>
      <p:cxnSp>
        <p:nvCxnSpPr>
          <p:cNvPr id="131" name="Прямая соединительная линия 130"/>
          <p:cNvCxnSpPr/>
          <p:nvPr/>
        </p:nvCxnSpPr>
        <p:spPr>
          <a:xfrm rot="5400000" flipH="1" flipV="1">
            <a:off x="3429389" y="4928801"/>
            <a:ext cx="142876" cy="794"/>
          </a:xfrm>
          <a:prstGeom prst="line">
            <a:avLst/>
          </a:prstGeom>
        </p:spPr>
        <p:style>
          <a:lnRef idx="1">
            <a:schemeClr val="dk1"/>
          </a:lnRef>
          <a:fillRef idx="0">
            <a:schemeClr val="dk1"/>
          </a:fillRef>
          <a:effectRef idx="0">
            <a:schemeClr val="dk1"/>
          </a:effectRef>
          <a:fontRef idx="minor">
            <a:schemeClr val="tx1"/>
          </a:fontRef>
        </p:style>
      </p:cxnSp>
      <p:cxnSp>
        <p:nvCxnSpPr>
          <p:cNvPr id="132" name="Прямая соединительная линия 131"/>
          <p:cNvCxnSpPr/>
          <p:nvPr/>
        </p:nvCxnSpPr>
        <p:spPr>
          <a:xfrm rot="5400000" flipH="1" flipV="1">
            <a:off x="3465505" y="5106999"/>
            <a:ext cx="70644" cy="794"/>
          </a:xfrm>
          <a:prstGeom prst="line">
            <a:avLst/>
          </a:prstGeom>
        </p:spPr>
        <p:style>
          <a:lnRef idx="1">
            <a:schemeClr val="dk1"/>
          </a:lnRef>
          <a:fillRef idx="0">
            <a:schemeClr val="dk1"/>
          </a:fillRef>
          <a:effectRef idx="0">
            <a:schemeClr val="dk1"/>
          </a:effectRef>
          <a:fontRef idx="minor">
            <a:schemeClr val="tx1"/>
          </a:fontRef>
        </p:style>
      </p:cxnSp>
      <p:cxnSp>
        <p:nvCxnSpPr>
          <p:cNvPr id="135" name="Прямая соединительная линия 134"/>
          <p:cNvCxnSpPr/>
          <p:nvPr/>
        </p:nvCxnSpPr>
        <p:spPr>
          <a:xfrm rot="16200000" flipV="1">
            <a:off x="3643306" y="4786322"/>
            <a:ext cx="794" cy="794"/>
          </a:xfrm>
          <a:prstGeom prst="line">
            <a:avLst/>
          </a:prstGeom>
        </p:spPr>
        <p:style>
          <a:lnRef idx="1">
            <a:schemeClr val="accent1"/>
          </a:lnRef>
          <a:fillRef idx="0">
            <a:schemeClr val="accent1"/>
          </a:fillRef>
          <a:effectRef idx="0">
            <a:schemeClr val="accent1"/>
          </a:effectRef>
          <a:fontRef idx="minor">
            <a:schemeClr val="tx1"/>
          </a:fontRef>
        </p:style>
      </p:cxnSp>
      <p:sp>
        <p:nvSpPr>
          <p:cNvPr id="139" name="Овал 138"/>
          <p:cNvSpPr/>
          <p:nvPr/>
        </p:nvSpPr>
        <p:spPr>
          <a:xfrm>
            <a:off x="3286116" y="4786322"/>
            <a:ext cx="71438" cy="714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0" name="Овал 139"/>
          <p:cNvSpPr/>
          <p:nvPr/>
        </p:nvSpPr>
        <p:spPr>
          <a:xfrm>
            <a:off x="3286116" y="5000636"/>
            <a:ext cx="71438" cy="714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146" name="Прямая соединительная линия 145"/>
          <p:cNvCxnSpPr>
            <a:endCxn id="139" idx="1"/>
          </p:cNvCxnSpPr>
          <p:nvPr/>
        </p:nvCxnSpPr>
        <p:spPr>
          <a:xfrm>
            <a:off x="3000364" y="4643446"/>
            <a:ext cx="296214" cy="153338"/>
          </a:xfrm>
          <a:prstGeom prst="line">
            <a:avLst/>
          </a:prstGeom>
        </p:spPr>
        <p:style>
          <a:lnRef idx="1">
            <a:schemeClr val="dk1"/>
          </a:lnRef>
          <a:fillRef idx="0">
            <a:schemeClr val="dk1"/>
          </a:fillRef>
          <a:effectRef idx="0">
            <a:schemeClr val="dk1"/>
          </a:effectRef>
          <a:fontRef idx="minor">
            <a:schemeClr val="tx1"/>
          </a:fontRef>
        </p:style>
      </p:cxnSp>
      <p:sp>
        <p:nvSpPr>
          <p:cNvPr id="148" name="Овал 147"/>
          <p:cNvSpPr/>
          <p:nvPr/>
        </p:nvSpPr>
        <p:spPr>
          <a:xfrm>
            <a:off x="2714612" y="4572008"/>
            <a:ext cx="71438" cy="71438"/>
          </a:xfrm>
          <a:prstGeom prst="ellips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ru-RU"/>
          </a:p>
        </p:txBody>
      </p:sp>
      <p:cxnSp>
        <p:nvCxnSpPr>
          <p:cNvPr id="150" name="Прямая соединительная линия 149"/>
          <p:cNvCxnSpPr/>
          <p:nvPr/>
        </p:nvCxnSpPr>
        <p:spPr>
          <a:xfrm rot="5400000">
            <a:off x="2643174" y="4572010"/>
            <a:ext cx="214316" cy="71436"/>
          </a:xfrm>
          <a:prstGeom prst="line">
            <a:avLst/>
          </a:prstGeom>
        </p:spPr>
        <p:style>
          <a:lnRef idx="1">
            <a:schemeClr val="dk1"/>
          </a:lnRef>
          <a:fillRef idx="0">
            <a:schemeClr val="dk1"/>
          </a:fillRef>
          <a:effectRef idx="0">
            <a:schemeClr val="dk1"/>
          </a:effectRef>
          <a:fontRef idx="minor">
            <a:schemeClr val="tx1"/>
          </a:fontRef>
        </p:style>
      </p:cxnSp>
      <p:cxnSp>
        <p:nvCxnSpPr>
          <p:cNvPr id="153" name="Прямая соединительная линия 152"/>
          <p:cNvCxnSpPr/>
          <p:nvPr/>
        </p:nvCxnSpPr>
        <p:spPr>
          <a:xfrm>
            <a:off x="2857488" y="4643446"/>
            <a:ext cx="142876" cy="1588"/>
          </a:xfrm>
          <a:prstGeom prst="line">
            <a:avLst/>
          </a:prstGeom>
        </p:spPr>
        <p:style>
          <a:lnRef idx="1">
            <a:schemeClr val="dk1"/>
          </a:lnRef>
          <a:fillRef idx="0">
            <a:schemeClr val="dk1"/>
          </a:fillRef>
          <a:effectRef idx="0">
            <a:schemeClr val="dk1"/>
          </a:effectRef>
          <a:fontRef idx="minor">
            <a:schemeClr val="tx1"/>
          </a:fontRef>
        </p:style>
      </p:cxnSp>
      <p:cxnSp>
        <p:nvCxnSpPr>
          <p:cNvPr id="159" name="Прямая соединительная линия 158"/>
          <p:cNvCxnSpPr/>
          <p:nvPr/>
        </p:nvCxnSpPr>
        <p:spPr>
          <a:xfrm rot="5400000" flipH="1" flipV="1">
            <a:off x="4572000" y="471488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160" name="Прямая соединительная линия 159"/>
          <p:cNvCxnSpPr/>
          <p:nvPr/>
        </p:nvCxnSpPr>
        <p:spPr>
          <a:xfrm rot="16200000" flipV="1">
            <a:off x="3642909" y="4715281"/>
            <a:ext cx="61914" cy="61120"/>
          </a:xfrm>
          <a:prstGeom prst="line">
            <a:avLst/>
          </a:prstGeom>
        </p:spPr>
        <p:style>
          <a:lnRef idx="1">
            <a:schemeClr val="dk1"/>
          </a:lnRef>
          <a:fillRef idx="0">
            <a:schemeClr val="dk1"/>
          </a:fillRef>
          <a:effectRef idx="0">
            <a:schemeClr val="dk1"/>
          </a:effectRef>
          <a:fontRef idx="minor">
            <a:schemeClr val="tx1"/>
          </a:fontRef>
        </p:style>
      </p:cxnSp>
      <p:cxnSp>
        <p:nvCxnSpPr>
          <p:cNvPr id="163" name="Прямая соединительная линия 162"/>
          <p:cNvCxnSpPr/>
          <p:nvPr/>
        </p:nvCxnSpPr>
        <p:spPr>
          <a:xfrm>
            <a:off x="4429124" y="4786322"/>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167" name="Прямая соединительная линия 166"/>
          <p:cNvCxnSpPr/>
          <p:nvPr/>
        </p:nvCxnSpPr>
        <p:spPr>
          <a:xfrm>
            <a:off x="4286248" y="4786322"/>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168" name="Прямая соединительная линия 167"/>
          <p:cNvCxnSpPr/>
          <p:nvPr/>
        </p:nvCxnSpPr>
        <p:spPr>
          <a:xfrm>
            <a:off x="4143372" y="4786322"/>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169" name="Прямая соединительная линия 168"/>
          <p:cNvCxnSpPr/>
          <p:nvPr/>
        </p:nvCxnSpPr>
        <p:spPr>
          <a:xfrm>
            <a:off x="4000496" y="4786322"/>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170" name="Прямая соединительная линия 169"/>
          <p:cNvCxnSpPr/>
          <p:nvPr/>
        </p:nvCxnSpPr>
        <p:spPr>
          <a:xfrm>
            <a:off x="3857620" y="4786322"/>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171" name="Прямая соединительная линия 170"/>
          <p:cNvCxnSpPr/>
          <p:nvPr/>
        </p:nvCxnSpPr>
        <p:spPr>
          <a:xfrm>
            <a:off x="3714744" y="4786322"/>
            <a:ext cx="71438" cy="1588"/>
          </a:xfrm>
          <a:prstGeom prst="line">
            <a:avLst/>
          </a:prstGeom>
        </p:spPr>
        <p:style>
          <a:lnRef idx="1">
            <a:schemeClr val="dk1"/>
          </a:lnRef>
          <a:fillRef idx="0">
            <a:schemeClr val="dk1"/>
          </a:fillRef>
          <a:effectRef idx="0">
            <a:schemeClr val="dk1"/>
          </a:effectRef>
          <a:fontRef idx="minor">
            <a:schemeClr val="tx1"/>
          </a:fontRef>
        </p:style>
      </p:cxnSp>
      <p:cxnSp>
        <p:nvCxnSpPr>
          <p:cNvPr id="179" name="Прямая соединительная линия 178"/>
          <p:cNvCxnSpPr>
            <a:endCxn id="96" idx="0"/>
          </p:cNvCxnSpPr>
          <p:nvPr/>
        </p:nvCxnSpPr>
        <p:spPr>
          <a:xfrm rot="5400000" flipH="1" flipV="1">
            <a:off x="4464845" y="4964917"/>
            <a:ext cx="214310" cy="142876"/>
          </a:xfrm>
          <a:prstGeom prst="line">
            <a:avLst/>
          </a:prstGeom>
          <a:ln>
            <a:gradFill>
              <a:gsLst>
                <a:gs pos="0">
                  <a:srgbClr val="000000"/>
                </a:gs>
                <a:gs pos="39999">
                  <a:srgbClr val="0A128C"/>
                </a:gs>
                <a:gs pos="70000">
                  <a:srgbClr val="181CC7"/>
                </a:gs>
                <a:gs pos="88000">
                  <a:srgbClr val="7005D4"/>
                </a:gs>
                <a:gs pos="100000">
                  <a:srgbClr val="8C3D91"/>
                </a:gs>
              </a:gsLst>
              <a:lin ang="5400000" scaled="0"/>
            </a:gradFill>
            <a:prstDash val="lgDash"/>
          </a:ln>
          <a:effectLst/>
        </p:spPr>
        <p:style>
          <a:lnRef idx="1">
            <a:schemeClr val="dk1"/>
          </a:lnRef>
          <a:fillRef idx="0">
            <a:schemeClr val="dk1"/>
          </a:fillRef>
          <a:effectRef idx="0">
            <a:schemeClr val="dk1"/>
          </a:effectRef>
          <a:fontRef idx="minor">
            <a:schemeClr val="tx1"/>
          </a:fontRef>
        </p:style>
      </p:cxnSp>
      <p:cxnSp>
        <p:nvCxnSpPr>
          <p:cNvPr id="184" name="Прямая соединительная линия 183"/>
          <p:cNvCxnSpPr/>
          <p:nvPr/>
        </p:nvCxnSpPr>
        <p:spPr>
          <a:xfrm rot="5400000" flipH="1" flipV="1">
            <a:off x="4572000" y="4929198"/>
            <a:ext cx="71438" cy="71438"/>
          </a:xfrm>
          <a:prstGeom prst="line">
            <a:avLst/>
          </a:prstGeom>
        </p:spPr>
        <p:style>
          <a:lnRef idx="1">
            <a:schemeClr val="dk1"/>
          </a:lnRef>
          <a:fillRef idx="0">
            <a:schemeClr val="dk1"/>
          </a:fillRef>
          <a:effectRef idx="0">
            <a:schemeClr val="dk1"/>
          </a:effectRef>
          <a:fontRef idx="minor">
            <a:schemeClr val="tx1"/>
          </a:fontRef>
        </p:style>
      </p:cxnSp>
      <p:pic>
        <p:nvPicPr>
          <p:cNvPr id="187" name="Picture 3" descr="C:\Documents and Settings\user\Рабочий стол\111.JPG"/>
          <p:cNvPicPr>
            <a:picLocks noChangeAspect="1" noChangeArrowheads="1"/>
          </p:cNvPicPr>
          <p:nvPr/>
        </p:nvPicPr>
        <p:blipFill>
          <a:blip r:embed="rId3" cstate="print"/>
          <a:srcRect/>
          <a:stretch>
            <a:fillRect/>
          </a:stretch>
        </p:blipFill>
        <p:spPr bwMode="auto">
          <a:xfrm>
            <a:off x="5429256" y="2714620"/>
            <a:ext cx="1428760" cy="712148"/>
          </a:xfrm>
          <a:prstGeom prst="rect">
            <a:avLst/>
          </a:prstGeom>
          <a:noFill/>
        </p:spPr>
      </p:pic>
      <p:pic>
        <p:nvPicPr>
          <p:cNvPr id="188" name="Picture 4" descr="C:\Documents and Settings\user\Рабочий стол\22.JPG"/>
          <p:cNvPicPr>
            <a:picLocks noChangeAspect="1" noChangeArrowheads="1"/>
          </p:cNvPicPr>
          <p:nvPr/>
        </p:nvPicPr>
        <p:blipFill>
          <a:blip r:embed="rId4" cstate="print"/>
          <a:srcRect/>
          <a:stretch>
            <a:fillRect/>
          </a:stretch>
        </p:blipFill>
        <p:spPr bwMode="auto">
          <a:xfrm>
            <a:off x="5429256" y="3714752"/>
            <a:ext cx="1428760" cy="647445"/>
          </a:xfrm>
          <a:prstGeom prst="rect">
            <a:avLst/>
          </a:prstGeom>
          <a:noFill/>
        </p:spPr>
      </p:pic>
      <p:pic>
        <p:nvPicPr>
          <p:cNvPr id="190" name="Picture 5" descr="C:\Documents and Settings\user\Рабочий стол\333.JPG"/>
          <p:cNvPicPr>
            <a:picLocks noChangeAspect="1" noChangeArrowheads="1"/>
          </p:cNvPicPr>
          <p:nvPr/>
        </p:nvPicPr>
        <p:blipFill>
          <a:blip r:embed="rId5" cstate="print"/>
          <a:srcRect/>
          <a:stretch>
            <a:fillRect/>
          </a:stretch>
        </p:blipFill>
        <p:spPr bwMode="auto">
          <a:xfrm>
            <a:off x="5429256" y="5929330"/>
            <a:ext cx="1428760" cy="670301"/>
          </a:xfrm>
          <a:prstGeom prst="rect">
            <a:avLst/>
          </a:prstGeom>
          <a:noFill/>
        </p:spPr>
      </p:pic>
      <p:pic>
        <p:nvPicPr>
          <p:cNvPr id="192" name="Picture 7"/>
          <p:cNvPicPr>
            <a:picLocks noChangeAspect="1" noChangeArrowheads="1"/>
          </p:cNvPicPr>
          <p:nvPr/>
        </p:nvPicPr>
        <p:blipFill>
          <a:blip r:embed="rId6" cstate="print"/>
          <a:srcRect/>
          <a:stretch>
            <a:fillRect/>
          </a:stretch>
        </p:blipFill>
        <p:spPr bwMode="auto">
          <a:xfrm>
            <a:off x="5429256" y="4500570"/>
            <a:ext cx="1428760" cy="613363"/>
          </a:xfrm>
          <a:prstGeom prst="rect">
            <a:avLst/>
          </a:prstGeom>
          <a:noFill/>
          <a:ln w="9525">
            <a:noFill/>
            <a:miter lim="800000"/>
            <a:headEnd/>
            <a:tailEnd/>
          </a:ln>
          <a:effectLst/>
        </p:spPr>
      </p:pic>
      <p:pic>
        <p:nvPicPr>
          <p:cNvPr id="193" name="Picture 8"/>
          <p:cNvPicPr>
            <a:picLocks noChangeAspect="1" noChangeArrowheads="1"/>
          </p:cNvPicPr>
          <p:nvPr/>
        </p:nvPicPr>
        <p:blipFill>
          <a:blip r:embed="rId7"/>
          <a:srcRect/>
          <a:stretch>
            <a:fillRect/>
          </a:stretch>
        </p:blipFill>
        <p:spPr bwMode="auto">
          <a:xfrm>
            <a:off x="5429256" y="5214950"/>
            <a:ext cx="1000132" cy="6513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857256"/>
          </a:xfrm>
        </p:spPr>
        <p:txBody>
          <a:bodyPr/>
          <a:lstStyle/>
          <a:p>
            <a:pPr algn="ctr"/>
            <a:r>
              <a:rPr lang="ru-RU" dirty="0" smtClean="0"/>
              <a:t>Заключение</a:t>
            </a:r>
            <a:endParaRPr lang="ru-RU" dirty="0"/>
          </a:p>
        </p:txBody>
      </p:sp>
      <p:sp>
        <p:nvSpPr>
          <p:cNvPr id="3" name="Содержимое 2"/>
          <p:cNvSpPr>
            <a:spLocks noGrp="1"/>
          </p:cNvSpPr>
          <p:nvPr>
            <p:ph idx="1"/>
          </p:nvPr>
        </p:nvSpPr>
        <p:spPr>
          <a:xfrm>
            <a:off x="285720" y="1214422"/>
            <a:ext cx="8401080" cy="5110178"/>
          </a:xfrm>
        </p:spPr>
        <p:txBody>
          <a:bodyPr>
            <a:normAutofit/>
          </a:bodyPr>
          <a:lstStyle/>
          <a:p>
            <a:r>
              <a:rPr lang="ru-RU" sz="1800" dirty="0" smtClean="0">
                <a:solidFill>
                  <a:srgbClr val="000000"/>
                </a:solidFill>
                <a:latin typeface="Times New Roman" pitchFamily="18" charset="0"/>
              </a:rPr>
              <a:t>Штурмовая винтовка Калашникова - так за рубежом окрестили наш автомат - является на сегодня самым распространенным видом пехотинского автоматического оружия. Эдвард Клинтон </a:t>
            </a:r>
            <a:r>
              <a:rPr lang="ru-RU" sz="1800" dirty="0" err="1" smtClean="0">
                <a:solidFill>
                  <a:srgbClr val="000000"/>
                </a:solidFill>
                <a:latin typeface="Times New Roman" pitchFamily="18" charset="0"/>
              </a:rPr>
              <a:t>Изелл</a:t>
            </a:r>
            <a:r>
              <a:rPr lang="ru-RU" sz="1800" dirty="0" smtClean="0">
                <a:solidFill>
                  <a:srgbClr val="000000"/>
                </a:solidFill>
                <a:latin typeface="Times New Roman" pitchFamily="18" charset="0"/>
              </a:rPr>
              <a:t>, бывший президент Института исследований стрелкового оружия и международной безопасности (США), профессор и автор известного труда “История АК47”, подсчитал, что с момента начала массового производства в 1948 году и до наших дней во всем мире было произведено более 50 миллионов автоматов Калашникова разных модификаций. Для сравнения отмечается, что ближайший конкурент семейства АК - автоматическая винтовка Юджина </a:t>
            </a:r>
            <a:r>
              <a:rPr lang="ru-RU" sz="1800" dirty="0" err="1" smtClean="0">
                <a:solidFill>
                  <a:srgbClr val="000000"/>
                </a:solidFill>
                <a:latin typeface="Times New Roman" pitchFamily="18" charset="0"/>
              </a:rPr>
              <a:t>Стоунера</a:t>
            </a:r>
            <a:r>
              <a:rPr lang="ru-RU" sz="1800" dirty="0" smtClean="0">
                <a:solidFill>
                  <a:srgbClr val="000000"/>
                </a:solidFill>
                <a:latin typeface="Times New Roman" pitchFamily="18" charset="0"/>
              </a:rPr>
              <a:t> М-16 - насчитывает около 10 -12 миллионов. Активно применяемый в боевых действиях во Вьетнаме, Афганистане, Никарагуа, на Африканском континенте, в районе Ближнего Востока и десятках других “горячих точек” на планете, “Калашниковы” не раз подтверждали свою репутацию оружия, обладающего выдающейся надежностью, эффективностью и простотой конструкции. АК - это не просто символ надежного оружия. Очень многим он сохранил жизнь в самых жарких, самых суровых боях</a:t>
            </a:r>
            <a:r>
              <a:rPr lang="ru-RU" sz="1800" dirty="0" smtClean="0"/>
              <a:t>.</a:t>
            </a:r>
            <a:endParaRPr lang="ru-RU"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Мы выбрали наиболее опасные и надежные оружия:</a:t>
            </a:r>
            <a:endParaRPr lang="ru-RU" sz="3200" dirty="0"/>
          </a:p>
        </p:txBody>
      </p:sp>
      <p:sp>
        <p:nvSpPr>
          <p:cNvPr id="3" name="Содержимое 2"/>
          <p:cNvSpPr>
            <a:spLocks noGrp="1"/>
          </p:cNvSpPr>
          <p:nvPr>
            <p:ph idx="1"/>
          </p:nvPr>
        </p:nvSpPr>
        <p:spPr/>
        <p:txBody>
          <a:bodyPr/>
          <a:lstStyle/>
          <a:p>
            <a:r>
              <a:rPr lang="ru-RU" dirty="0" smtClean="0"/>
              <a:t>Ядерное оружие</a:t>
            </a:r>
          </a:p>
          <a:p>
            <a:r>
              <a:rPr lang="ru-RU" dirty="0" smtClean="0"/>
              <a:t>Баллистические ракеты</a:t>
            </a:r>
          </a:p>
          <a:p>
            <a:r>
              <a:rPr lang="ru-RU" dirty="0" smtClean="0"/>
              <a:t>Высокоточное оружие</a:t>
            </a:r>
          </a:p>
          <a:p>
            <a:endParaRPr lang="ru-RU" dirty="0" smtClean="0"/>
          </a:p>
          <a:p>
            <a:r>
              <a:rPr lang="ru-RU" dirty="0" smtClean="0"/>
              <a:t>И выделить бы мы хотели изобретение  нашего конструктора М.Т. Калашникова-автомат АК-47</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0"/>
            <a:ext cx="8229600" cy="6324600"/>
          </a:xfrm>
        </p:spPr>
        <p:txBody>
          <a:bodyPr>
            <a:normAutofit/>
          </a:bodyPr>
          <a:lstStyle/>
          <a:p>
            <a:endParaRPr lang="ru-RU" sz="2000" b="1" dirty="0" smtClean="0"/>
          </a:p>
          <a:p>
            <a:endParaRPr lang="ru-RU" sz="2000" b="1" dirty="0" smtClean="0"/>
          </a:p>
          <a:p>
            <a:r>
              <a:rPr lang="ru-RU" sz="2000" b="1" dirty="0" err="1" smtClean="0"/>
              <a:t>Я́дерное</a:t>
            </a:r>
            <a:r>
              <a:rPr lang="ru-RU" sz="2000" b="1" dirty="0" smtClean="0"/>
              <a:t> </a:t>
            </a:r>
            <a:r>
              <a:rPr lang="ru-RU" sz="2000" b="1" dirty="0" err="1" smtClean="0"/>
              <a:t>ору́жие</a:t>
            </a:r>
            <a:r>
              <a:rPr lang="ru-RU" sz="2000" dirty="0" smtClean="0"/>
              <a:t> (или </a:t>
            </a:r>
            <a:r>
              <a:rPr lang="ru-RU" sz="2000" b="1" dirty="0" err="1" smtClean="0"/>
              <a:t>а́томное</a:t>
            </a:r>
            <a:r>
              <a:rPr lang="ru-RU" sz="2000" b="1" dirty="0" smtClean="0"/>
              <a:t> </a:t>
            </a:r>
            <a:r>
              <a:rPr lang="ru-RU" sz="2000" b="1" dirty="0" err="1" smtClean="0"/>
              <a:t>ору́жие</a:t>
            </a:r>
            <a:r>
              <a:rPr lang="ru-RU" sz="2000" dirty="0" smtClean="0"/>
              <a:t>) — совокупность ядерных боеприпасов, средств их доставки к цели и средств управления. Относится к оружию массового поражения наряду с биологическим и химическим оружием. Ядерный боеприпас — оружие взрывного действия, основанное на использовании ядерной энергии, высвобождающейся в результате лавинообразно протекающих цепной ядерной реакции деления тяжёлых ядер и/или термоядерной реакции синтеза лёгких ядер</a:t>
            </a:r>
            <a:r>
              <a:rPr lang="ru-RU" dirty="0" smtClean="0"/>
              <a:t>.</a:t>
            </a:r>
          </a:p>
          <a:p>
            <a:endParaRPr lang="ru-RU"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14290"/>
            <a:ext cx="8229600" cy="6357982"/>
          </a:xfrm>
        </p:spPr>
        <p:txBody>
          <a:bodyPr>
            <a:normAutofit/>
          </a:bodyPr>
          <a:lstStyle/>
          <a:p>
            <a:r>
              <a:rPr lang="ru-RU" sz="1600" b="1" dirty="0" err="1" smtClean="0"/>
              <a:t>Баллисти́ческая</a:t>
            </a:r>
            <a:r>
              <a:rPr lang="ru-RU" sz="1600" b="1" dirty="0" smtClean="0"/>
              <a:t> </a:t>
            </a:r>
            <a:r>
              <a:rPr lang="ru-RU" sz="1600" b="1" dirty="0" err="1" smtClean="0"/>
              <a:t>раке́та</a:t>
            </a:r>
            <a:r>
              <a:rPr lang="ru-RU" sz="1600" dirty="0" smtClean="0"/>
              <a:t> — разновидность ракетного оружия. Большую часть полёта совершает по баллистической траектории, то есть находится в неуправляемом движении (см. Баллиста).</a:t>
            </a:r>
          </a:p>
          <a:p>
            <a:r>
              <a:rPr lang="ru-RU" sz="1600" dirty="0" smtClean="0"/>
              <a:t>Нужная скорость и направление полёта сообщаются баллистической ракете на активном участке полёта системой управления полётом ракеты. После отключения двигателя остаток пути боевая часть, являющаяся полезной нагрузкой ракеты, движется по баллистической траектории. Баллистические ракеты могут быть многоступенчатыми, в этом случае после достижения заданной скорости отработавшие ступени отбрасываются. Такая схема позволяет уменьшить текущий вес ракеты, тем самым позволяя увеличить её скорость.</a:t>
            </a:r>
          </a:p>
          <a:p>
            <a:r>
              <a:rPr lang="ru-RU" sz="1600" dirty="0" smtClean="0"/>
              <a:t>Баллистические ракеты могут запускаться с разнообразных пусковых установок: стационарных — шахтных или открытых, мобильных — на без </a:t>
            </a:r>
            <a:r>
              <a:rPr lang="ru-RU" sz="1600" dirty="0" err="1" smtClean="0"/>
              <a:t>кеколёсного</a:t>
            </a:r>
            <a:r>
              <a:rPr lang="ru-RU" sz="1600" dirty="0" smtClean="0"/>
              <a:t> или гусеничного шасси, самолётов, кораблей и подводных лодок.</a:t>
            </a:r>
          </a:p>
          <a:p>
            <a:endParaRPr lang="ru-RU"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0"/>
            <a:ext cx="8229600" cy="6324600"/>
          </a:xfrm>
        </p:spPr>
        <p:txBody>
          <a:bodyPr>
            <a:normAutofit/>
          </a:bodyPr>
          <a:lstStyle/>
          <a:p>
            <a:endParaRPr lang="ru-RU" sz="2000" b="1" dirty="0" smtClean="0"/>
          </a:p>
          <a:p>
            <a:endParaRPr lang="ru-RU" sz="2000" b="1" dirty="0" smtClean="0"/>
          </a:p>
          <a:p>
            <a:r>
              <a:rPr lang="ru-RU" sz="2000" b="1" dirty="0" smtClean="0"/>
              <a:t>Высокоточное оружие</a:t>
            </a:r>
            <a:r>
              <a:rPr lang="ru-RU" sz="2000" dirty="0" smtClean="0"/>
              <a:t> — это оружие, как правило управляемое, способное с заданной (и достаточно высокой) вероятностью поражать цель первым выстрелом (пуском) на любой дальности в пределах его досягаемости. В результате продолжающейся научно-технической революции стало возможным создание высокоточного оружия, которое, по мнению ряда военных специалистов, будет определять характер будущей войны — </a:t>
            </a:r>
            <a:r>
              <a:rPr lang="ru-RU" sz="2000" dirty="0" err="1" smtClean="0"/>
              <a:t>войны</a:t>
            </a:r>
            <a:r>
              <a:rPr lang="ru-RU" sz="2000" dirty="0" smtClean="0"/>
              <a:t> шестого поколения. Позволяет наносить исключительно точные удары по атакуемым объектам (вплоть до попадания в необходимое окно заданного строения).</a:t>
            </a:r>
          </a:p>
          <a:p>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Из всего списка  нашего проекта мы остановились на выборе : Автомата Калашникова-47.</a:t>
            </a:r>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pPr algn="ctr"/>
            <a:r>
              <a:rPr lang="ru-RU" sz="4000" dirty="0" smtClean="0"/>
              <a:t>История создания АК-47</a:t>
            </a:r>
            <a:endParaRPr lang="ru-RU" sz="4000" dirty="0"/>
          </a:p>
        </p:txBody>
      </p:sp>
      <p:sp>
        <p:nvSpPr>
          <p:cNvPr id="3" name="Содержимое 2"/>
          <p:cNvSpPr>
            <a:spLocks noGrp="1"/>
          </p:cNvSpPr>
          <p:nvPr>
            <p:ph idx="1"/>
          </p:nvPr>
        </p:nvSpPr>
        <p:spPr>
          <a:xfrm>
            <a:off x="0" y="1071546"/>
            <a:ext cx="9144000" cy="5786454"/>
          </a:xfrm>
        </p:spPr>
        <p:txBody>
          <a:bodyPr>
            <a:normAutofit/>
          </a:bodyPr>
          <a:lstStyle/>
          <a:p>
            <a:r>
              <a:rPr lang="ru-RU" sz="1500" dirty="0" smtClean="0"/>
              <a:t>15 июля 1943 года состоялось совещание Технического совета при Наркомате обороны СССР. По результатам исследования трофейного немецкого автомата MKb.42 под первый в мире массовый промежуточный патрон 7.92 </a:t>
            </a:r>
            <a:r>
              <a:rPr lang="ru-RU" sz="1500" dirty="0" err="1" smtClean="0"/>
              <a:t>mm</a:t>
            </a:r>
            <a:r>
              <a:rPr lang="ru-RU" sz="1500" dirty="0" smtClean="0"/>
              <a:t> </a:t>
            </a:r>
            <a:r>
              <a:rPr lang="ru-RU" sz="1500" dirty="0" err="1" smtClean="0"/>
              <a:t>Kurz</a:t>
            </a:r>
            <a:r>
              <a:rPr lang="ru-RU" sz="1500" dirty="0" smtClean="0"/>
              <a:t> калибра 7,92×33 мм руководство пришло к выводу: необходимо срочно разработать отечественный патрон по типу немецкого, а также оружие под него.</a:t>
            </a:r>
          </a:p>
          <a:p>
            <a:r>
              <a:rPr lang="ru-RU" sz="1500" dirty="0" smtClean="0"/>
              <a:t>Считалось, что новый комплекс оружия обеспечит пехоте возможность эффективной стрельбы на расстояния до 400м. Оно должно было включать в себя ручной пулемет, автомат, самозарядный и магазинный неавтоматический карабины. Создание такого типа оружия позволило бы в дальнейшем заменить практически весь арсенал индивидуально стрелкового оружия, находящегося на вооружении Рабоче-крестьянской Красной армии.</a:t>
            </a:r>
          </a:p>
          <a:p>
            <a:r>
              <a:rPr lang="ru-RU" sz="1500" dirty="0" smtClean="0"/>
              <a:t>В 1944 году по итогам испытаний для дальнейшей доработки. Разработки был отобран автомат конструкции Алексея </a:t>
            </a:r>
            <a:r>
              <a:rPr lang="ru-RU" sz="1500" dirty="0" err="1" smtClean="0"/>
              <a:t>Судаева</a:t>
            </a:r>
            <a:r>
              <a:rPr lang="ru-RU" sz="1500" dirty="0" smtClean="0"/>
              <a:t> АС-44 был отобран для дальнейшей доработки. Однако вскоре создатель АС-44 умер, поэтому работа над образцом была прекращена. В 1946 году в очередном туре испытаний принял участие Михаил Тимофеевич Калашников. Вскоре его проект был одобрен и изготовлен первый вариант экспериментального автомата Калашникова АК-46. Результаты второго конкурсного тура выявили: АК-46 непригоден для дальнейшей разработки. На следующий тур вместе с автоматами Булкина (ТКБ-415) и Дементьева (КБП-520) Калашников представил практически новый образец (КБП-580). В итоге комиссия признала автомат Калашникова самым надежным и уже в середине 1949 на вооружение были приняты два варианта автомата «7,62-мм автомат Калашникова» и «7,62-мм автомат Калашникова со складным прикладом». В последующие годы конструкция АК постоянно совершенствовалась. В 1959 году на вооружение был принят АКМ «7,62-мм автомат Калашникова модернизированный».</a:t>
            </a:r>
          </a:p>
          <a:p>
            <a:endParaRPr lang="ru-RU"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Содержимое 2"/>
          <p:cNvSpPr>
            <a:spLocks noGrp="1"/>
          </p:cNvSpPr>
          <p:nvPr>
            <p:ph idx="1"/>
          </p:nvPr>
        </p:nvSpPr>
        <p:spPr/>
        <p:txBody>
          <a:bodyPr/>
          <a:lstStyle/>
          <a:p>
            <a:r>
              <a:rPr lang="ru-RU" dirty="0" smtClean="0"/>
              <a:t>Далее мы с группой решили дать характеристику самому автомату и его создателя .</a:t>
            </a:r>
          </a:p>
          <a:p>
            <a:endParaRPr lang="ru-RU" dirty="0" smtClean="0"/>
          </a:p>
          <a:p>
            <a:pPr algn="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553</TotalTime>
  <Words>1274</Words>
  <PresentationFormat>Экран (4:3)</PresentationFormat>
  <Paragraphs>158</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6-ая Научно-практическая конференция учащихся школы №2</vt:lpstr>
      <vt:lpstr>Слайд 2</vt:lpstr>
      <vt:lpstr>Мы выбрали наиболее опасные и надежные оружия:</vt:lpstr>
      <vt:lpstr>Слайд 4</vt:lpstr>
      <vt:lpstr>Слайд 5</vt:lpstr>
      <vt:lpstr>Слайд 6</vt:lpstr>
      <vt:lpstr>Слайд 7</vt:lpstr>
      <vt:lpstr>История создания АК-47</vt:lpstr>
      <vt:lpstr>Слайд 9</vt:lpstr>
      <vt:lpstr>Характеристика АК-47</vt:lpstr>
      <vt:lpstr>Калашников Михаил Тимофеевич</vt:lpstr>
      <vt:lpstr>Слайд 12</vt:lpstr>
      <vt:lpstr>Техника Безопасности</vt:lpstr>
      <vt:lpstr>Определение потребностей </vt:lpstr>
      <vt:lpstr>Итак цель ясна:</vt:lpstr>
      <vt:lpstr>Исследования. </vt:lpstr>
      <vt:lpstr>Выбор материалов:</vt:lpstr>
      <vt:lpstr>Методы изготовления</vt:lpstr>
      <vt:lpstr>Перечень критериев, которым должен соответствовать подарок братишке.</vt:lpstr>
      <vt:lpstr>Самооценка учеников об изготовленном изделии</vt:lpstr>
      <vt:lpstr>Технологическая карта</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66</cp:revision>
  <dcterms:modified xsi:type="dcterms:W3CDTF">2015-08-12T10:30:51Z</dcterms:modified>
</cp:coreProperties>
</file>