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1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E298-C940-4192-8E4B-3E439655128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BCB8-A5EC-420C-BC6A-FD6220B40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E298-C940-4192-8E4B-3E439655128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BCB8-A5EC-420C-BC6A-FD6220B40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E298-C940-4192-8E4B-3E439655128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BCB8-A5EC-420C-BC6A-FD6220B40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E298-C940-4192-8E4B-3E439655128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BCB8-A5EC-420C-BC6A-FD6220B40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E298-C940-4192-8E4B-3E439655128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BCB8-A5EC-420C-BC6A-FD6220B40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E298-C940-4192-8E4B-3E439655128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BCB8-A5EC-420C-BC6A-FD6220B40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E298-C940-4192-8E4B-3E439655128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BCB8-A5EC-420C-BC6A-FD6220B40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E298-C940-4192-8E4B-3E439655128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C0BCB8-A5EC-420C-BC6A-FD6220B40C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E298-C940-4192-8E4B-3E439655128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BCB8-A5EC-420C-BC6A-FD6220B40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E298-C940-4192-8E4B-3E439655128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0C0BCB8-A5EC-420C-BC6A-FD6220B40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331E298-C940-4192-8E4B-3E439655128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BCB8-A5EC-420C-BC6A-FD6220B40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331E298-C940-4192-8E4B-3E439655128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0C0BCB8-A5EC-420C-BC6A-FD6220B40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«Мой лучший урок»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Стародубский индустриально-технологический техникум имени героя России Зайцева А. 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447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2170584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Цилиндр</a:t>
            </a:r>
            <a:endParaRPr lang="ru-RU" sz="4800" dirty="0">
              <a:solidFill>
                <a:schemeClr val="accent2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398" y="90872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/>
              <a:t>Разверткой</a:t>
            </a:r>
            <a:r>
              <a:rPr lang="ru-RU" dirty="0" smtClean="0"/>
              <a:t> геометрической фигуры называется изображение плоскости, ограничивающей фигуру, в одной плоскости листа по размерам фигуры.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9551" y="1776620"/>
            <a:ext cx="496855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u="sng" dirty="0" smtClean="0"/>
              <a:t>Площадь боковой поверхности цилиндра</a:t>
            </a:r>
            <a:r>
              <a:rPr lang="ru-RU" sz="1600" dirty="0" smtClean="0"/>
              <a:t> равна произведению длины окружности основания и высоты цилиндра.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где C — длина окружности, </a:t>
            </a:r>
            <a:r>
              <a:rPr lang="en-US" sz="1600" dirty="0" smtClean="0"/>
              <a:t>H</a:t>
            </a:r>
            <a:r>
              <a:rPr lang="ru-RU" sz="1600" dirty="0" smtClean="0"/>
              <a:t> — высота цилиндра, R — радиус окружности основания.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0" y="2760548"/>
            <a:ext cx="2618473" cy="4320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7663" y="1776620"/>
            <a:ext cx="3389695" cy="239990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518472" y="5281520"/>
            <a:ext cx="1959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S</a:t>
            </a:r>
            <a:r>
              <a:rPr lang="ru-RU" sz="1100" dirty="0" smtClean="0"/>
              <a:t>полн.</a:t>
            </a:r>
            <a:r>
              <a:rPr lang="ru-RU" dirty="0" smtClean="0"/>
              <a:t> = 2</a:t>
            </a:r>
            <a:r>
              <a:rPr lang="el-GR" dirty="0" smtClean="0"/>
              <a:t>π</a:t>
            </a:r>
            <a:r>
              <a:rPr lang="en-US" dirty="0" smtClean="0"/>
              <a:t>r(h + r)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339750" y="4715852"/>
            <a:ext cx="4675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Площадь </a:t>
            </a:r>
            <a:r>
              <a:rPr lang="ru-RU" i="1" u="sng" dirty="0" smtClean="0"/>
              <a:t>полной поверхности</a:t>
            </a:r>
            <a:r>
              <a:rPr lang="ru-RU" dirty="0" smtClean="0"/>
              <a:t> цилиндра: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5229200"/>
            <a:ext cx="2201807" cy="52346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295443" y="5882798"/>
            <a:ext cx="4394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r-</a:t>
            </a:r>
            <a:r>
              <a:rPr lang="ru-RU" dirty="0" smtClean="0"/>
              <a:t>радиус цилиндра, </a:t>
            </a:r>
            <a:r>
              <a:rPr lang="en-US" dirty="0" smtClean="0"/>
              <a:t>h</a:t>
            </a:r>
            <a:r>
              <a:rPr lang="ru-RU" dirty="0" smtClean="0"/>
              <a:t>-высота цилиндра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696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11" grpId="0"/>
      <p:bldP spid="12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03848" y="-99392"/>
            <a:ext cx="2170584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Конус</a:t>
            </a:r>
            <a:endParaRPr lang="ru-RU" sz="4800" dirty="0">
              <a:solidFill>
                <a:schemeClr val="accent2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794" y="764704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u="sng" dirty="0" err="1" smtClean="0">
                <a:solidFill>
                  <a:schemeClr val="accent1"/>
                </a:solidFill>
              </a:rPr>
              <a:t>Ко́нус</a:t>
            </a:r>
            <a:r>
              <a:rPr lang="ru-RU" dirty="0" smtClean="0"/>
              <a:t> (от др.-греч. </a:t>
            </a:r>
            <a:r>
              <a:rPr lang="ru-RU" dirty="0" err="1" smtClean="0"/>
              <a:t>κώνος</a:t>
            </a:r>
            <a:r>
              <a:rPr lang="ru-RU" dirty="0" smtClean="0"/>
              <a:t> «шишка») — тело в евклидовом пространстве, полученное объединением всех лучей, исходящих из одной точки (вершины конуса) и проходящих через плоскую поверхность.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794" y="1719814"/>
            <a:ext cx="5238750" cy="28237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688" y="4797152"/>
            <a:ext cx="4374961" cy="18346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84716" y="3501008"/>
            <a:ext cx="1980220" cy="64807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652120" y="1628507"/>
            <a:ext cx="3096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Площадь </a:t>
            </a:r>
            <a:r>
              <a:rPr lang="ru-RU" i="1" u="sng" dirty="0" smtClean="0"/>
              <a:t>боковой поверхности конуса</a:t>
            </a:r>
            <a:r>
              <a:rPr lang="ru-RU" dirty="0" smtClean="0"/>
              <a:t> равна произведению половины длины окружности основания и образующей конуса.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4316144"/>
            <a:ext cx="32826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где C — длина окружности основания, l — длина образующей конуса, R — радиус основания.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024457" y="5723590"/>
            <a:ext cx="18485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ru-RU" sz="1100" dirty="0" smtClean="0"/>
              <a:t>полн.</a:t>
            </a:r>
            <a:r>
              <a:rPr lang="ru-RU" dirty="0" smtClean="0"/>
              <a:t>=</a:t>
            </a:r>
            <a:r>
              <a:rPr lang="en-US" sz="2000" dirty="0" smtClean="0"/>
              <a:t>S</a:t>
            </a:r>
            <a:r>
              <a:rPr lang="ru-RU" sz="1100" dirty="0" smtClean="0"/>
              <a:t>бок.</a:t>
            </a:r>
            <a:r>
              <a:rPr lang="ru-RU" dirty="0" smtClean="0"/>
              <a:t>+</a:t>
            </a:r>
            <a:r>
              <a:rPr lang="en-US" sz="2000" dirty="0" smtClean="0"/>
              <a:t>S</a:t>
            </a:r>
            <a:r>
              <a:rPr lang="ru-RU" sz="1100" dirty="0" err="1" smtClean="0"/>
              <a:t>осн</a:t>
            </a:r>
            <a:r>
              <a:rPr lang="ru-RU" sz="1100" dirty="0" smtClean="0"/>
              <a:t>.</a:t>
            </a:r>
            <a:endParaRPr lang="ru-RU" sz="11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5661248"/>
            <a:ext cx="1848583" cy="52283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453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8262" y="188640"/>
            <a:ext cx="6593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Первичная проверка усвоения знаний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887532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Вопросы: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/>
              <a:t>Какие фигуры в геометрии называются телами вращения?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/>
              <a:t>С какими телами вращения вы познакомились сегодня на уроке?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/>
              <a:t>А встречаются ли тела вращения в составе, например, сельскохозяйственной техники? Приведите примеры.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1" y="2394587"/>
            <a:ext cx="2952328" cy="22142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2345427"/>
            <a:ext cx="4531998" cy="18562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3678" y="3718176"/>
            <a:ext cx="4428020" cy="29607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728829"/>
            <a:ext cx="3912096" cy="29340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1629" y="2308880"/>
            <a:ext cx="427672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317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99392"/>
            <a:ext cx="7467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Первичное закрепление знаний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1" y="873586"/>
            <a:ext cx="5400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Задача 1. Вычислите площадь цилиндрической поверхности поршня, если диаметр поршня равен 49 мм, а высота – 54 мм.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730955"/>
            <a:ext cx="2832547" cy="25696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1" y="1889249"/>
            <a:ext cx="52565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Задача 2. Сколько тел качения может содержать подшипник диаметром 10 см, если площадь одного тела качения равна 3,14 см</a:t>
            </a:r>
            <a:r>
              <a:rPr lang="ru-RU" baseline="30000" dirty="0" smtClean="0"/>
              <a:t>2</a:t>
            </a:r>
            <a:r>
              <a:rPr lang="ru-RU" dirty="0" smtClean="0"/>
              <a:t>? (число </a:t>
            </a:r>
            <a:r>
              <a:rPr lang="el-GR" dirty="0" smtClean="0"/>
              <a:t>π</a:t>
            </a:r>
            <a:r>
              <a:rPr lang="ru-RU" dirty="0" smtClean="0"/>
              <a:t>=3,14)</a:t>
            </a:r>
            <a:endParaRPr lang="ru-RU" baseline="30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1" y="3300641"/>
            <a:ext cx="3522552" cy="2674938"/>
          </a:xfrm>
          <a:prstGeom prst="rect">
            <a:avLst/>
          </a:prstGeom>
        </p:spPr>
      </p:pic>
      <p:sp>
        <p:nvSpPr>
          <p:cNvPr id="11" name="Выноска 2 10"/>
          <p:cNvSpPr/>
          <p:nvPr/>
        </p:nvSpPr>
        <p:spPr>
          <a:xfrm>
            <a:off x="3059832" y="3089578"/>
            <a:ext cx="2448272" cy="648072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Тело качения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7943" y="3828290"/>
            <a:ext cx="46327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Задача 3. Найдите площадь поверхности конусовидной лейки высотой 6 см, если угол у её основания равен 120</a:t>
            </a:r>
            <a:r>
              <a:rPr lang="ru-RU" baseline="30000" dirty="0" smtClean="0"/>
              <a:t>о</a:t>
            </a:r>
            <a:r>
              <a:rPr lang="ru-RU" dirty="0" smtClean="0"/>
              <a:t>?</a:t>
            </a:r>
            <a:endParaRPr lang="ru-RU" baseline="300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3" y="4941168"/>
            <a:ext cx="1901749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5389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Подведение итогов урока. Информация о домашнем задании.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5018" y="4077072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Домашнее задание:</a:t>
            </a:r>
          </a:p>
          <a:p>
            <a:r>
              <a:rPr lang="ru-RU" dirty="0" smtClean="0"/>
              <a:t>1. Задача. </a:t>
            </a:r>
            <a:r>
              <a:rPr lang="ru-RU" altLang="ru-RU" dirty="0" smtClean="0">
                <a:latin typeface="Times New Roman" pitchFamily="18" charset="0"/>
              </a:rPr>
              <a:t>Сколько понадобится краски, чтобы покрасить бак цилиндрической формы с диаметром основания 1,5 м и высотой 3 м, если на один квадратный метр расходуется 200 г краски?</a:t>
            </a:r>
          </a:p>
          <a:p>
            <a:r>
              <a:rPr lang="ru-RU" dirty="0" smtClean="0"/>
              <a:t>2. Выучить определения шара, конуса, цилиндра и формулы нахождения их площадей.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700808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«Как и другие науки, математика возникла из практических нужд людей: из измерения площадей земельных  участков и вместимости  сосудов, из счисления времени и их механики.»</a:t>
            </a:r>
          </a:p>
          <a:p>
            <a:pPr algn="r"/>
            <a:r>
              <a:rPr lang="ru-RU" sz="2400" dirty="0" smtClean="0"/>
              <a:t>Ф. Энгельс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53333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7467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Monotype Corsiva" panose="03010101010201010101" pitchFamily="66" charset="0"/>
                <a:cs typeface="Courier New" panose="02070309020205020404" pitchFamily="49" charset="0"/>
              </a:rPr>
              <a:t>Преподаватель: Коваленко Татьяна Викторовна</a:t>
            </a:r>
            <a:endParaRPr lang="ru-RU" sz="2800" dirty="0">
              <a:latin typeface="Monotype Corsiva" panose="03010101010201010101" pitchFamily="66" charset="0"/>
              <a:cs typeface="Courier New" panose="02070309020205020404" pitchFamily="49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188640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i="1" dirty="0" smtClean="0">
                <a:latin typeface="Monotype Corsiva" panose="03010101010201010101" pitchFamily="66" charset="0"/>
                <a:cs typeface="Courier New" panose="02070309020205020404" pitchFamily="49" charset="0"/>
              </a:rPr>
              <a:t>Предмет: Математика</a:t>
            </a:r>
            <a:endParaRPr lang="ru-RU" i="1" dirty="0">
              <a:latin typeface="Monotype Corsiva" panose="03010101010201010101" pitchFamily="66" charset="0"/>
              <a:cs typeface="Courier New" panose="02070309020205020404" pitchFamily="49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9044" y="3111332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 fontScale="5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100" u="sng" dirty="0" smtClean="0"/>
              <a:t>Профессия:</a:t>
            </a:r>
            <a:r>
              <a:rPr lang="ru-RU" sz="5100" dirty="0" smtClean="0"/>
              <a:t> Тракторист-машинист сельскохозяйственного </a:t>
            </a:r>
            <a:r>
              <a:rPr lang="ru-RU" sz="5100" dirty="0" smtClean="0"/>
              <a:t>производства</a:t>
            </a:r>
            <a:r>
              <a:rPr lang="ru-RU" dirty="0" smtClean="0"/>
              <a:t>, 2 </a:t>
            </a:r>
            <a:r>
              <a:rPr lang="ru-RU" dirty="0" smtClean="0"/>
              <a:t>курс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9044" y="1913424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u="sng" dirty="0" smtClean="0">
                <a:solidFill>
                  <a:schemeClr val="accent2"/>
                </a:solidFill>
              </a:rPr>
              <a:t>Тема урока: </a:t>
            </a:r>
            <a:r>
              <a:rPr lang="ru-RU" dirty="0" smtClean="0">
                <a:solidFill>
                  <a:schemeClr val="accent2"/>
                </a:solidFill>
              </a:rPr>
              <a:t>Тела и поверхности вращения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95536" y="4437112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u="sng" dirty="0" smtClean="0"/>
              <a:t>Тип урока</a:t>
            </a:r>
            <a:r>
              <a:rPr lang="ru-RU" sz="3200" dirty="0" smtClean="0"/>
              <a:t>: урок изучения нового материала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31614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План урока:</a:t>
            </a:r>
            <a:endParaRPr lang="ru-RU" sz="36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7467600" cy="4525963"/>
          </a:xfrm>
        </p:spPr>
        <p:txBody>
          <a:bodyPr>
            <a:normAutofit fontScale="925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ru-RU" sz="3500" dirty="0" smtClean="0">
                <a:latin typeface="Monotype Corsiva" panose="03010101010201010101" pitchFamily="66" charset="0"/>
              </a:rPr>
              <a:t>Организационное начало урока.</a:t>
            </a:r>
          </a:p>
          <a:p>
            <a:pPr marL="550926" indent="-514350">
              <a:buFont typeface="+mj-lt"/>
              <a:buAutoNum type="arabicPeriod"/>
            </a:pPr>
            <a:r>
              <a:rPr lang="ru-RU" sz="3500" dirty="0" smtClean="0">
                <a:latin typeface="Monotype Corsiva" panose="03010101010201010101" pitchFamily="66" charset="0"/>
              </a:rPr>
              <a:t>Подготовка учащихся к усвоению нового материала.</a:t>
            </a:r>
          </a:p>
          <a:p>
            <a:pPr marL="550926" indent="-514350">
              <a:buFont typeface="+mj-lt"/>
              <a:buAutoNum type="arabicPeriod"/>
            </a:pPr>
            <a:r>
              <a:rPr lang="ru-RU" sz="3500" dirty="0" smtClean="0">
                <a:latin typeface="Monotype Corsiva" panose="03010101010201010101" pitchFamily="66" charset="0"/>
              </a:rPr>
              <a:t>Сообщение цели и задач урока.</a:t>
            </a:r>
          </a:p>
          <a:p>
            <a:pPr marL="550926" indent="-514350">
              <a:buFont typeface="+mj-lt"/>
              <a:buAutoNum type="arabicPeriod"/>
            </a:pPr>
            <a:r>
              <a:rPr lang="ru-RU" sz="3500" dirty="0">
                <a:latin typeface="Monotype Corsiva" panose="03010101010201010101" pitchFamily="66" charset="0"/>
              </a:rPr>
              <a:t>И</a:t>
            </a:r>
            <a:r>
              <a:rPr lang="ru-RU" sz="3500" dirty="0" smtClean="0">
                <a:latin typeface="Monotype Corsiva" panose="03010101010201010101" pitchFamily="66" charset="0"/>
              </a:rPr>
              <a:t>зучение нового материала.</a:t>
            </a:r>
          </a:p>
          <a:p>
            <a:pPr marL="550926" indent="-514350">
              <a:buFont typeface="+mj-lt"/>
              <a:buAutoNum type="arabicPeriod"/>
            </a:pPr>
            <a:r>
              <a:rPr lang="ru-RU" sz="3500" dirty="0" smtClean="0">
                <a:latin typeface="Monotype Corsiva" panose="03010101010201010101" pitchFamily="66" charset="0"/>
              </a:rPr>
              <a:t>Первичная проверка усвоения знаний.</a:t>
            </a:r>
          </a:p>
          <a:p>
            <a:pPr marL="550926" indent="-514350">
              <a:buFont typeface="+mj-lt"/>
              <a:buAutoNum type="arabicPeriod"/>
            </a:pPr>
            <a:r>
              <a:rPr lang="ru-RU" sz="3500" dirty="0" smtClean="0">
                <a:latin typeface="Monotype Corsiva" panose="03010101010201010101" pitchFamily="66" charset="0"/>
              </a:rPr>
              <a:t>Первичное закрепление знаний.</a:t>
            </a:r>
          </a:p>
          <a:p>
            <a:pPr marL="550926" indent="-514350">
              <a:buFont typeface="+mj-lt"/>
              <a:buAutoNum type="arabicPeriod"/>
            </a:pPr>
            <a:r>
              <a:rPr lang="ru-RU" sz="3500" dirty="0" smtClean="0">
                <a:latin typeface="Monotype Corsiva" panose="03010101010201010101" pitchFamily="66" charset="0"/>
              </a:rPr>
              <a:t>Подведение итогов урока.</a:t>
            </a:r>
          </a:p>
          <a:p>
            <a:pPr marL="550926" indent="-514350">
              <a:buFont typeface="+mj-lt"/>
              <a:buAutoNum type="arabicPeriod"/>
            </a:pPr>
            <a:r>
              <a:rPr lang="ru-RU" sz="3500" dirty="0" smtClean="0">
                <a:latin typeface="Monotype Corsiva" panose="03010101010201010101" pitchFamily="66" charset="0"/>
              </a:rPr>
              <a:t>Информация о домашнем задании.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356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67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Подготовка учащихся к усвоению нового материала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844" y="1173893"/>
            <a:ext cx="7067128" cy="1108719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В окружающем нас мире находится множество объектов, обладающих объёмом и симметричных вокруг некоторой оси. Такие фигуры называют </a:t>
            </a:r>
            <a:r>
              <a:rPr lang="ru-RU" sz="2000" i="1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телами вращения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6523" y="2378145"/>
            <a:ext cx="3057326" cy="22929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90735" y="2325579"/>
            <a:ext cx="2467372" cy="1818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2378145"/>
            <a:ext cx="2664296" cy="40686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32266" y="4293096"/>
            <a:ext cx="2784310" cy="20882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831856"/>
            <a:ext cx="1944216" cy="178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704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7488832" cy="100811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1800" i="1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Тела вращения </a:t>
            </a:r>
            <a:r>
              <a:rPr lang="ru-RU" sz="1800" dirty="0"/>
              <a:t>— объёмные тела, возникающие при вращении плоской геометрической фигуры, ограниченной кривой, вокруг оси, лежащей в той же </a:t>
            </a:r>
            <a:r>
              <a:rPr lang="ru-RU" sz="1800" dirty="0" smtClean="0"/>
              <a:t>плоскости.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88832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Подготовка учащихся к усвоению нового материала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9252" y="2293422"/>
            <a:ext cx="3672408" cy="20868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63280" y="2459664"/>
            <a:ext cx="36724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ru-RU" dirty="0" smtClean="0"/>
              <a:t>Например, </a:t>
            </a:r>
            <a:r>
              <a:rPr lang="ru-RU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сфера</a:t>
            </a:r>
            <a:r>
              <a:rPr lang="ru-RU" dirty="0" smtClean="0"/>
              <a:t> получается путём вращения окружности вокруг её диаметра, </a:t>
            </a:r>
            <a:r>
              <a:rPr lang="ru-RU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шар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получается путём вращения круга вокруг какого-нибудь его диаметра.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00567" y="4437112"/>
            <a:ext cx="3672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ru-RU" dirty="0" smtClean="0"/>
              <a:t>Если окружность вращать вокруг прямой, лежащей в плоскости окружности и не имеющей с этой окружностью общих точек, то полученная поверхность вращения называется </a:t>
            </a:r>
            <a:r>
              <a:rPr lang="ru-RU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тором</a:t>
            </a:r>
            <a:r>
              <a:rPr lang="ru-RU" dirty="0" smtClean="0"/>
              <a:t> и по форме напоминает баранку или бублик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4437112"/>
            <a:ext cx="2767736" cy="207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936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13101"/>
            <a:ext cx="7467600" cy="2016224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</a:t>
            </a:r>
            <a:r>
              <a:rPr lang="ru-RU" sz="2000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Цилиндр</a:t>
            </a:r>
            <a:r>
              <a:rPr lang="ru-RU" sz="2000" dirty="0" smtClean="0"/>
              <a:t> получается путём вращения прямоугольника вокруг одной из его сторон.</a:t>
            </a:r>
          </a:p>
          <a:p>
            <a:pPr marL="36576" indent="0">
              <a:buNone/>
            </a:pPr>
            <a:r>
              <a:rPr lang="ru-RU" sz="20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</a:t>
            </a:r>
            <a:r>
              <a:rPr lang="ru-RU" sz="2000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Конус</a:t>
            </a:r>
            <a:r>
              <a:rPr lang="ru-RU" sz="2000" dirty="0" smtClean="0"/>
              <a:t> получается вращением прямоугольного треугольника вокруг одного из его катетов.</a:t>
            </a:r>
          </a:p>
          <a:p>
            <a:pPr marL="36576" indent="0">
              <a:buNone/>
            </a:pPr>
            <a:r>
              <a:rPr lang="ru-RU" sz="20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</a:t>
            </a:r>
            <a:r>
              <a:rPr lang="ru-RU" sz="2000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Усечённый конус </a:t>
            </a:r>
            <a:r>
              <a:rPr lang="ru-RU" sz="2000" dirty="0" smtClean="0"/>
              <a:t>получается вращением трапеции, один из углов которой является прямым, вокруг боковой стороны, прилегающей к этому углу.</a:t>
            </a: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88832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Подготовка учащихся к усвоению нового материала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24236" y="3212976"/>
            <a:ext cx="5563377" cy="19052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5301208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Таким образом, мы с вами выделили несколько тел вращения. Какие?</a:t>
            </a:r>
          </a:p>
          <a:p>
            <a:pPr algn="ctr"/>
            <a:r>
              <a:rPr lang="ru-RU" sz="2000" dirty="0" smtClean="0"/>
              <a:t>(сфера, шар, тор, цилиндр, конус, усечённый конус)</a:t>
            </a:r>
          </a:p>
          <a:p>
            <a:pPr algn="ctr"/>
            <a:r>
              <a:rPr lang="ru-RU" sz="2000" i="1" dirty="0" smtClean="0"/>
              <a:t>Давайте познакомимся поближе с некоторыми из них.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xmlns="" val="1042940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0668" y="298558"/>
            <a:ext cx="71055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Цель урока: </a:t>
            </a:r>
            <a:r>
              <a:rPr lang="ru-RU" sz="2000" dirty="0" smtClean="0"/>
              <a:t>изучение свойств геометрических тел в </a:t>
            </a:r>
          </a:p>
          <a:p>
            <a:r>
              <a:rPr lang="ru-RU" sz="2000" dirty="0" smtClean="0"/>
              <a:t>пространстве</a:t>
            </a:r>
            <a:r>
              <a:rPr lang="ru-RU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5" y="1412776"/>
            <a:ext cx="815106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Задачи урока.</a:t>
            </a:r>
          </a:p>
          <a:p>
            <a:r>
              <a:rPr lang="ru-RU" i="1" u="sng" dirty="0" smtClean="0"/>
              <a:t>Образовательные:</a:t>
            </a:r>
            <a:r>
              <a:rPr lang="ru-RU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</a:t>
            </a:r>
            <a:r>
              <a:rPr lang="ru-RU" dirty="0" smtClean="0"/>
              <a:t>ознакомить учащихся с понятием «тело вращения»;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 рассмотреть основные элементы и дать понятия шара, цилиндра и конуса;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с</a:t>
            </a:r>
            <a:r>
              <a:rPr lang="ru-RU" dirty="0" smtClean="0"/>
              <a:t>формировать понятие площади полной и боковой поверхности тел вращения;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Вывести формулы площадей поверхности тел вращения и формировать умения применять их при решении задач;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показать применение тел вращения (шара, цилиндра, конуса) в работе сельскохозяйственной техники.</a:t>
            </a:r>
          </a:p>
          <a:p>
            <a:r>
              <a:rPr lang="ru-RU" i="1" u="sng" dirty="0" smtClean="0"/>
              <a:t>Развивающие: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Развитие пространственного воображения, культуры математической речи.</a:t>
            </a:r>
          </a:p>
          <a:p>
            <a:r>
              <a:rPr lang="ru-RU" i="1" u="sng" dirty="0" smtClean="0"/>
              <a:t>Воспитательные:</a:t>
            </a:r>
            <a:r>
              <a:rPr lang="ru-RU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Воспитание ответственного отношения к учебному труду, познавательной активности.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48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500"/>
                            </p:stCondLst>
                            <p:childTnLst>
                              <p:par>
                                <p:cTn id="1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7500"/>
                            </p:stCondLst>
                            <p:childTnLst>
                              <p:par>
                                <p:cTn id="1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8500"/>
                            </p:stCondLst>
                            <p:childTnLst>
                              <p:par>
                                <p:cTn id="1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8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9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1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3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5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9500"/>
                            </p:stCondLst>
                            <p:childTnLst>
                              <p:par>
                                <p:cTn id="1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2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3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5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7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9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2170584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Шар</a:t>
            </a:r>
            <a:endParaRPr lang="ru-RU" sz="4800" dirty="0">
              <a:solidFill>
                <a:schemeClr val="accent2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08720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Шар</a:t>
            </a:r>
            <a:r>
              <a:rPr lang="ru-RU" dirty="0" smtClean="0"/>
              <a:t> – геометрическое тело, ограниченное поверхностью, все точки которой находятся на равном расстоянии от центра. Это расстояние называется радиусом шара.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880170"/>
            <a:ext cx="1609950" cy="16290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9143" y="2636912"/>
            <a:ext cx="3028557" cy="31611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4245" y="2139840"/>
            <a:ext cx="5421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Примером шара служит модель нашей планеты.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31342" y="2780928"/>
            <a:ext cx="503092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u="sng" dirty="0" smtClean="0"/>
              <a:t>Площадь поверхности шара</a:t>
            </a:r>
            <a:r>
              <a:rPr lang="ru-RU" sz="1600" b="1" i="1" dirty="0" smtClean="0"/>
              <a:t> </a:t>
            </a:r>
            <a:r>
              <a:rPr lang="ru-RU" sz="1600" dirty="0" smtClean="0"/>
              <a:t>рассчитывается по формулам: </a:t>
            </a:r>
          </a:p>
          <a:p>
            <a:endParaRPr lang="ru-RU" sz="1600" dirty="0" smtClean="0"/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= 4 π R2</a:t>
            </a:r>
          </a:p>
          <a:p>
            <a:pPr algn="ctr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= π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endParaRPr lang="ru-RU" sz="1600" dirty="0" smtClean="0"/>
          </a:p>
          <a:p>
            <a:r>
              <a:rPr lang="ru-RU" sz="1600" dirty="0" smtClean="0"/>
              <a:t> где S - площадь шара, </a:t>
            </a:r>
          </a:p>
          <a:p>
            <a:r>
              <a:rPr lang="ru-RU" sz="1600" dirty="0" smtClean="0"/>
              <a:t>R - радиус шара, </a:t>
            </a:r>
          </a:p>
          <a:p>
            <a:r>
              <a:rPr lang="en-US" sz="1600" dirty="0"/>
              <a:t>d</a:t>
            </a:r>
            <a:r>
              <a:rPr lang="ru-RU" sz="1600" dirty="0" smtClean="0"/>
              <a:t> - диаметр шара, </a:t>
            </a:r>
          </a:p>
          <a:p>
            <a:r>
              <a:rPr lang="ru-RU" sz="1600" dirty="0" smtClean="0"/>
              <a:t>π = 3.141592.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3429000"/>
            <a:ext cx="1368152" cy="5040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652120" y="4427532"/>
            <a:ext cx="1368152" cy="441628"/>
          </a:xfrm>
          <a:prstGeom prst="rect">
            <a:avLst/>
          </a:prstGeom>
          <a:solidFill>
            <a:srgbClr val="8E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138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2170584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Цилиндр</a:t>
            </a:r>
            <a:endParaRPr lang="ru-RU" sz="4800" dirty="0">
              <a:solidFill>
                <a:schemeClr val="accent2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836712"/>
            <a:ext cx="87129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u="sng" dirty="0" err="1" smtClean="0">
                <a:solidFill>
                  <a:schemeClr val="accent1"/>
                </a:solidFill>
              </a:rPr>
              <a:t>Цили́ндр</a:t>
            </a: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(др.-греч.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κύλινδρος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валик, каток) — геометрическое тело, ограниченное цилиндрической поверхностью и двумя параллельными плоскостями, пересекающими её. </a:t>
            </a:r>
          </a:p>
          <a:p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называются основаниями цилиндра. а отрезки, соединяющие соответствующие точки окружностей кругов, - 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образующими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цилиндра.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цилиндра равны и лежат в параллельных плоскостях. У цилиндра образующие параллельны и равны.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Поверхность цилиндра состоит из оснований и боковой поверхности. Боковая поверхность составлена из образующих.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 называется 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прямым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его образующие перпендикулярны плоскостям оснований.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7246" y="3982795"/>
            <a:ext cx="5487166" cy="238158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0972" y="3960643"/>
            <a:ext cx="28803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Радиусом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цилиндра называется радиус его основания. </a:t>
            </a:r>
          </a:p>
          <a:p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цилиндра называется расстояние между плоскостями оснований. </a:t>
            </a:r>
          </a:p>
          <a:p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Осью цилиндра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называется прямая, проходящая через центры оснований. </a:t>
            </a:r>
          </a:p>
        </p:txBody>
      </p:sp>
    </p:spTree>
    <p:extLst>
      <p:ext uri="{BB962C8B-B14F-4D97-AF65-F5344CB8AC3E}">
        <p14:creationId xmlns:p14="http://schemas.microsoft.com/office/powerpoint/2010/main" xmlns="" val="2349197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421</TotalTime>
  <Words>927</Words>
  <Application>Microsoft Office PowerPoint</Application>
  <PresentationFormat>Экран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Техническая</vt:lpstr>
      <vt:lpstr>Презентация «Мой лучший урок» </vt:lpstr>
      <vt:lpstr>Преподаватель: Коваленко Татьяна Викторовна</vt:lpstr>
      <vt:lpstr>План урока:</vt:lpstr>
      <vt:lpstr>Подготовка учащихся к усвоению нового материала</vt:lpstr>
      <vt:lpstr>Подготовка учащихся к усвоению нового материала</vt:lpstr>
      <vt:lpstr>Подготовка учащихся к усвоению нового материала</vt:lpstr>
      <vt:lpstr>Слайд 7</vt:lpstr>
      <vt:lpstr>Шар</vt:lpstr>
      <vt:lpstr>Цилиндр</vt:lpstr>
      <vt:lpstr>Цилиндр</vt:lpstr>
      <vt:lpstr>Конус</vt:lpstr>
      <vt:lpstr>Слайд 12</vt:lpstr>
      <vt:lpstr>Первичное закрепление знаний</vt:lpstr>
      <vt:lpstr>Подведение итогов урока. Информация о домашнем задании.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«Мой лучший урок»</dc:title>
  <dc:creator>user</dc:creator>
  <cp:lastModifiedBy>admin</cp:lastModifiedBy>
  <cp:revision>54</cp:revision>
  <dcterms:created xsi:type="dcterms:W3CDTF">2014-03-16T10:38:03Z</dcterms:created>
  <dcterms:modified xsi:type="dcterms:W3CDTF">2014-03-17T19:54:06Z</dcterms:modified>
</cp:coreProperties>
</file>