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  <p:sldId id="271" r:id="rId5"/>
    <p:sldId id="269" r:id="rId6"/>
    <p:sldId id="272" r:id="rId7"/>
    <p:sldId id="273" r:id="rId8"/>
    <p:sldId id="276" r:id="rId9"/>
    <p:sldId id="277" r:id="rId10"/>
    <p:sldId id="275" r:id="rId11"/>
    <p:sldId id="274" r:id="rId12"/>
    <p:sldId id="278" r:id="rId13"/>
    <p:sldId id="279" r:id="rId14"/>
    <p:sldId id="280" r:id="rId15"/>
    <p:sldId id="267" r:id="rId16"/>
    <p:sldId id="283" r:id="rId17"/>
    <p:sldId id="286" r:id="rId18"/>
    <p:sldId id="266" r:id="rId19"/>
    <p:sldId id="281" r:id="rId20"/>
    <p:sldId id="268" r:id="rId21"/>
    <p:sldId id="287" r:id="rId22"/>
    <p:sldId id="28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FFFF"/>
    <a:srgbClr val="FF7C80"/>
    <a:srgbClr val="00FF00"/>
    <a:srgbClr val="CCFF99"/>
    <a:srgbClr val="66FF99"/>
    <a:srgbClr val="FF5050"/>
    <a:srgbClr val="F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5EFC8D-5616-4E52-ACA4-9E8E21547351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285F3-C298-43C6-9DBB-5B55F1D086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8C52F5-CBBE-4615-9CD0-E62389CD0B7C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5751E-34CB-461E-8B79-F12B5D60EB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0604E-481E-43F8-8E73-2FB1F6628543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FC45A-39AC-4A32-9900-C36B5F989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6275DB-3FD3-41AA-B0D5-D5703AC010D8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9871C-E934-439A-927B-CE1119BDFE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EED20C-5E6D-4227-93F9-5BDB2E42735F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218B7-ABD4-4472-AFA8-1B038C5E6D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5C62C8-892B-4842-8E30-133FB3588D9C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FFC0D-99D6-42A4-B1F3-DCD49C0205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EC362D-6F49-49DE-B017-29312C7556AA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74F0E9-E808-4A55-B2E2-B29E23D3F5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A8967D-BE70-4088-83D8-63A87465B935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7345F-8A5E-4DA5-8150-B49C589CB2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152C7F-992A-4719-AEB3-5023B7753ACA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82E09-F4E8-4CD9-A02A-FB726AA598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FC109F-1CC5-42DC-A0B1-34B6F4C9B64D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04F2D-D302-459F-A74C-B8CBEC9CBB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2FE84C-C289-4AFE-AB0A-AD2B09C96FE5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86CFF-6269-482B-9ABF-22C7782601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B67CA522-BC2E-42AC-BD07-0543464D19EC}" type="datetimeFigureOut">
              <a:rPr lang="en-US"/>
              <a:pPr/>
              <a:t>10/12/2011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3D62FD61-3DDB-4248-9650-9F44FC19DAA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wm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0.xml"/><Relationship Id="rId18" Type="http://schemas.openxmlformats.org/officeDocument/2006/relationships/slide" Target="slide16.xml"/><Relationship Id="rId3" Type="http://schemas.openxmlformats.org/officeDocument/2006/relationships/slide" Target="slide3.xml"/><Relationship Id="rId21" Type="http://schemas.openxmlformats.org/officeDocument/2006/relationships/slide" Target="slide19.xml"/><Relationship Id="rId7" Type="http://schemas.openxmlformats.org/officeDocument/2006/relationships/slide" Target="slide7.xml"/><Relationship Id="rId12" Type="http://schemas.openxmlformats.org/officeDocument/2006/relationships/slide" Target="slide22.xml"/><Relationship Id="rId17" Type="http://schemas.openxmlformats.org/officeDocument/2006/relationships/slide" Target="slide12.xml"/><Relationship Id="rId2" Type="http://schemas.openxmlformats.org/officeDocument/2006/relationships/image" Target="../media/image1.jpeg"/><Relationship Id="rId16" Type="http://schemas.openxmlformats.org/officeDocument/2006/relationships/slide" Target="slide21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8.xml"/><Relationship Id="rId5" Type="http://schemas.openxmlformats.org/officeDocument/2006/relationships/slide" Target="slide5.xml"/><Relationship Id="rId15" Type="http://schemas.openxmlformats.org/officeDocument/2006/relationships/slide" Target="slide17.xml"/><Relationship Id="rId10" Type="http://schemas.openxmlformats.org/officeDocument/2006/relationships/slide" Target="slide14.xml"/><Relationship Id="rId19" Type="http://schemas.openxmlformats.org/officeDocument/2006/relationships/slide" Target="slide2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3.xml"/><Relationship Id="rId22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image" Target="../media/image2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5257800"/>
            <a:ext cx="9601200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Hundred Dollar Questions</a:t>
            </a:r>
          </a:p>
        </p:txBody>
      </p:sp>
      <p:pic>
        <p:nvPicPr>
          <p:cNvPr id="2051" name="Picture 2" descr="E:\cliparts\I to O\Clip Art\Money\Cartoons (Mo - Z)\Money Bags 2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2209800"/>
            <a:ext cx="3367088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09600"/>
            <a:ext cx="91440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Who wants to win millions?</a:t>
            </a:r>
          </a:p>
        </p:txBody>
      </p:sp>
      <p:pic>
        <p:nvPicPr>
          <p:cNvPr id="16388" name="Picture 4" descr="http://www.dailyclipart.net/wp-content/uploads/medium/clipart02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0" y="1752600"/>
            <a:ext cx="2529575" cy="29908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4" name="Picture 5" descr="E:\cliparts\Education &amp; Schools\Cartoons (M - Z)\Question Mark 1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1600200"/>
            <a:ext cx="2514600" cy="339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214282" y="785794"/>
            <a:ext cx="8686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1E1C11"/>
                </a:solidFill>
                <a:latin typeface="Comic Sans MS" pitchFamily="66" charset="0"/>
              </a:rPr>
              <a:t>What animals are they? Why are they considered to be strange?</a:t>
            </a:r>
            <a:endParaRPr lang="zh-CN" altLang="en-US" sz="4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1268" name="TextBox 11"/>
          <p:cNvSpPr txBox="1">
            <a:spLocks noChangeArrowheads="1"/>
          </p:cNvSpPr>
          <p:nvPr/>
        </p:nvSpPr>
        <p:spPr bwMode="auto">
          <a:xfrm>
            <a:off x="0" y="0"/>
            <a:ext cx="235742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6" name="Picture 7" descr="t049934a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3143248"/>
            <a:ext cx="4495800" cy="3017838"/>
          </a:xfrm>
          <a:prstGeom prst="rect">
            <a:avLst/>
          </a:prstGeom>
          <a:gradFill rotWithShape="1">
            <a:gsLst>
              <a:gs pos="0">
                <a:srgbClr val="FF6600"/>
              </a:gs>
              <a:gs pos="100000">
                <a:schemeClr val="folHlink"/>
              </a:gs>
            </a:gsLst>
            <a:lin ang="5400000" scaled="1"/>
          </a:gradFill>
          <a:ln w="38100">
            <a:pattFill prst="sphere">
              <a:fgClr>
                <a:srgbClr val="FF6600"/>
              </a:fgClr>
              <a:bgClr>
                <a:schemeClr val="folHlink"/>
              </a:bgClr>
            </a:pattFill>
            <a:miter lim="800000"/>
            <a:headEnd/>
            <a:tailEnd/>
          </a:ln>
        </p:spPr>
      </p:pic>
      <p:pic>
        <p:nvPicPr>
          <p:cNvPr id="7" name="Picture 6" descr="http://t3.gstatic.com/images?q=tbn:lHqnfU4VCRB1AM::&amp;t=1&amp;usg=__RScsQR3110H-ZaKCf4Ljlo-3XRY=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2928934"/>
            <a:ext cx="3654255" cy="368617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928662" y="571480"/>
            <a:ext cx="821533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</a:rPr>
              <a:t>They are an echidna and a platypus. They are mammals but lay eggs</a:t>
            </a:r>
            <a:r>
              <a:rPr lang="en-US" sz="4400" dirty="0" smtClean="0">
                <a:solidFill>
                  <a:srgbClr val="C00000"/>
                </a:solidFill>
              </a:rPr>
              <a:t>.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214282" y="92867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is the highest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mountain in Australia?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Where is it situated?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2292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2294" name="Picture 6" descr="http://www.maxlifestyle.net/images/areas/partner97/mount-pic21524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3500438"/>
            <a:ext cx="4643470" cy="31455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500042"/>
            <a:ext cx="771530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sz="4000" b="1" dirty="0" smtClean="0">
                <a:solidFill>
                  <a:srgbClr val="FF0000"/>
                </a:solidFill>
              </a:rPr>
              <a:t>Mount Kosciuszko (</a:t>
            </a:r>
            <a:r>
              <a:rPr lang="en-US" sz="4000" dirty="0" smtClean="0">
                <a:solidFill>
                  <a:srgbClr val="FF0000"/>
                </a:solidFill>
              </a:rPr>
              <a:t>2,228 m) is located in </a:t>
            </a:r>
            <a:r>
              <a:rPr lang="en-US" sz="4000" dirty="0" smtClean="0">
                <a:solidFill>
                  <a:srgbClr val="FF0000"/>
                </a:solidFill>
              </a:rPr>
              <a:t>Snowy </a:t>
            </a:r>
            <a:r>
              <a:rPr lang="en-US" sz="4000" dirty="0" smtClean="0">
                <a:solidFill>
                  <a:srgbClr val="FF0000"/>
                </a:solidFill>
              </a:rPr>
              <a:t>Mountains in the New </a:t>
            </a:r>
            <a:r>
              <a:rPr lang="en-US" sz="4000" dirty="0" err="1" smtClean="0">
                <a:solidFill>
                  <a:srgbClr val="FF0000"/>
                </a:solidFill>
              </a:rPr>
              <a:t>Sthe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</a:rPr>
              <a:t>outh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Wales and is a part of the Great Dividing Range.</a:t>
            </a: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6" grpId="1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TextBox 11"/>
          <p:cNvSpPr txBox="1">
            <a:spLocks noChangeArrowheads="1"/>
          </p:cNvSpPr>
          <p:nvPr/>
        </p:nvSpPr>
        <p:spPr bwMode="auto">
          <a:xfrm>
            <a:off x="4029100" y="857232"/>
            <a:ext cx="51149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famous reef runs along eastern coast? What do you know about it?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331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3318" name="Picture 6" descr="http://www.gowhere.com/travel/great%20barrier%20reef%20cruise%20tou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6411" y="1000108"/>
            <a:ext cx="4008367" cy="5357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6248" y="214290"/>
            <a:ext cx="464347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The </a:t>
            </a:r>
            <a:r>
              <a:rPr lang="en-US" sz="3600" b="1" dirty="0" smtClean="0">
                <a:solidFill>
                  <a:srgbClr val="FF0000"/>
                </a:solidFill>
              </a:rPr>
              <a:t>Great Barrier Reef</a:t>
            </a:r>
            <a:r>
              <a:rPr lang="en-US" sz="3600" dirty="0" smtClean="0">
                <a:solidFill>
                  <a:srgbClr val="FF0000"/>
                </a:solidFill>
              </a:rPr>
              <a:t> is the world's largest reef system 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composed of over 2,900 individual reefs and 900 islands. The reef is located in the Coral Sea, off the coast of </a:t>
            </a:r>
          </a:p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Queensland in north-east Australia.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7" grpId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TextBox 11"/>
          <p:cNvSpPr txBox="1">
            <a:spLocks noChangeArrowheads="1"/>
          </p:cNvSpPr>
          <p:nvPr/>
        </p:nvSpPr>
        <p:spPr bwMode="auto">
          <a:xfrm>
            <a:off x="285720" y="857232"/>
            <a:ext cx="864399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How can this picture characterize Australia?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4340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4342" name="Picture 6" descr="http://www.worldwildlife.org/wildworld/images/profiles/terrestrial/aa/lg/aa1305b_l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582255"/>
            <a:ext cx="6357982" cy="42757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571480"/>
            <a:ext cx="778674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Deserts</a:t>
            </a:r>
            <a:r>
              <a:rPr lang="en-US" sz="4000" dirty="0" smtClean="0">
                <a:solidFill>
                  <a:srgbClr val="FF0000"/>
                </a:solidFill>
              </a:rPr>
              <a:t> cover a large portion of the land in Australia, they occupy 18% of the continent.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6" grpId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4786314" y="928670"/>
            <a:ext cx="4071966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animal is that island connected with?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5364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5366" name="Picture 6" descr="http://www.sidecartours.com.au/userimages/kiaustralia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071546"/>
            <a:ext cx="4812935" cy="44291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42910" y="5786454"/>
            <a:ext cx="62424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This is Kangaroo Island.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387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214282" y="785794"/>
            <a:ext cx="86868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are the summer, winter, spring and autumn months in Australia?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948690"/>
            <a:ext cx="778674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Summer in Australia: December, January and February. 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Autumn in Australia: March, April and May. 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Winter in Australia: June, July and August. </a:t>
            </a:r>
          </a:p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Spring in Australia: September, October and November.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32" cy="343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Action Button: Back or Previous 11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5100670" y="0"/>
            <a:ext cx="404333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is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Australia’s coldest </a:t>
            </a:r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region?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00050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New South Wales is known to have the nation's coldest </a:t>
            </a:r>
            <a:r>
              <a:rPr lang="en-US" sz="4000" dirty="0" smtClean="0">
                <a:solidFill>
                  <a:srgbClr val="FF0000"/>
                </a:solidFill>
              </a:rPr>
              <a:t>weather.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ction Button: Back or Previous 12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43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785794"/>
            <a:ext cx="88582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1E1C11"/>
                </a:solidFill>
                <a:latin typeface="Comic Sans MS" pitchFamily="66" charset="0"/>
              </a:rPr>
              <a:t>What is Australia’s highest temperature? What are  the hottest months in Australia?</a:t>
            </a:r>
            <a:endParaRPr lang="ru-RU" sz="44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357562"/>
            <a:ext cx="84296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The highest temperature </a:t>
            </a:r>
            <a:r>
              <a:rPr lang="en-US" sz="4400" dirty="0" smtClean="0">
                <a:solidFill>
                  <a:srgbClr val="FF0000"/>
                </a:solidFill>
              </a:rPr>
              <a:t>50.7°C (123°F)</a:t>
            </a:r>
            <a:r>
              <a:rPr lang="en-US" altLang="zh-CN" sz="4400" b="1" dirty="0" smtClean="0">
                <a:solidFill>
                  <a:srgbClr val="FF0000"/>
                </a:solidFill>
                <a:latin typeface="Comic Sans MS" pitchFamily="66" charset="0"/>
              </a:rPr>
              <a:t> December and January are the hottest months in Australia.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7C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460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285728"/>
            <a:ext cx="75009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rgbClr val="1E1C11"/>
                </a:solidFill>
                <a:latin typeface="Comic Sans MS" pitchFamily="66" charset="0"/>
              </a:rPr>
              <a:t>How can you characterize the tropical climate?</a:t>
            </a:r>
            <a:endParaRPr lang="zh-CN" altLang="en-US" sz="4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429132"/>
            <a:ext cx="393702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4714884"/>
            <a:ext cx="238125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0" y="1928802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It is a climate  characterized by hot, humid summers and mild to cool winters with a lot of with showers and thunderstorms during “the wet period” .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484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1142984"/>
            <a:ext cx="70009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Comic Sans MS" pitchFamily="66" charset="0"/>
              </a:rPr>
              <a:t>What does the name “Australia” mean?</a:t>
            </a:r>
            <a:endParaRPr lang="ru-RU" sz="4400" b="1" dirty="0">
              <a:latin typeface="Comic Sans MS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143248"/>
            <a:ext cx="835821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  <a:latin typeface="Comic Sans MS" pitchFamily="66" charset="0"/>
              </a:rPr>
              <a:t>It means Southern Land.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2400" y="152400"/>
          <a:ext cx="8839200" cy="6232527"/>
        </p:xfrm>
        <a:graphic>
          <a:graphicData uri="http://schemas.openxmlformats.org/drawingml/2006/table">
            <a:tbl>
              <a:tblPr/>
              <a:tblGrid>
                <a:gridCol w="1768475"/>
                <a:gridCol w="1766888"/>
                <a:gridCol w="1768475"/>
                <a:gridCol w="1766887"/>
                <a:gridCol w="1768475"/>
              </a:tblGrid>
              <a:tr h="11715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Australian climate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E1C11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  <a:tr h="1265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FF"/>
                    </a:solidFill>
                  </a:tcPr>
                </a:tc>
              </a:tr>
            </a:tbl>
          </a:graphicData>
        </a:graphic>
      </p:graphicFrame>
      <p:sp>
        <p:nvSpPr>
          <p:cNvPr id="3112" name="Rectangle 7"/>
          <p:cNvSpPr>
            <a:spLocks noChangeArrowheads="1"/>
          </p:cNvSpPr>
          <p:nvPr/>
        </p:nvSpPr>
        <p:spPr bwMode="auto">
          <a:xfrm>
            <a:off x="533400" y="175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3" action="ppaction://hlinksldjump"/>
              </a:rPr>
              <a:t>$100</a:t>
            </a:r>
            <a:endParaRPr lang="en-US" sz="4000" b="1"/>
          </a:p>
        </p:txBody>
      </p:sp>
      <p:sp>
        <p:nvSpPr>
          <p:cNvPr id="3113" name="Rectangle 8"/>
          <p:cNvSpPr>
            <a:spLocks noChangeArrowheads="1"/>
          </p:cNvSpPr>
          <p:nvPr/>
        </p:nvSpPr>
        <p:spPr bwMode="auto">
          <a:xfrm>
            <a:off x="533400" y="2971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4" action="ppaction://hlinksldjump"/>
              </a:rPr>
              <a:t>$200</a:t>
            </a:r>
            <a:endParaRPr lang="en-US" sz="4000" b="1"/>
          </a:p>
        </p:txBody>
      </p:sp>
      <p:sp>
        <p:nvSpPr>
          <p:cNvPr id="3114" name="Rectangle 9"/>
          <p:cNvSpPr>
            <a:spLocks noChangeArrowheads="1"/>
          </p:cNvSpPr>
          <p:nvPr/>
        </p:nvSpPr>
        <p:spPr bwMode="auto">
          <a:xfrm>
            <a:off x="5334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5" action="ppaction://hlinksldjump"/>
              </a:rPr>
              <a:t>$300</a:t>
            </a:r>
            <a:endParaRPr lang="en-US" sz="4000" b="1" dirty="0"/>
          </a:p>
        </p:txBody>
      </p:sp>
      <p:sp>
        <p:nvSpPr>
          <p:cNvPr id="3115" name="Rectangle 10"/>
          <p:cNvSpPr>
            <a:spLocks noChangeArrowheads="1"/>
          </p:cNvSpPr>
          <p:nvPr/>
        </p:nvSpPr>
        <p:spPr bwMode="auto">
          <a:xfrm>
            <a:off x="457200" y="54864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6" action="ppaction://hlinksldjump"/>
              </a:rPr>
              <a:t>$400</a:t>
            </a:r>
            <a:endParaRPr lang="en-US" sz="4000" b="1" dirty="0"/>
          </a:p>
        </p:txBody>
      </p:sp>
      <p:sp>
        <p:nvSpPr>
          <p:cNvPr id="3116" name="Rectangle 11"/>
          <p:cNvSpPr>
            <a:spLocks noChangeArrowheads="1"/>
          </p:cNvSpPr>
          <p:nvPr/>
        </p:nvSpPr>
        <p:spPr bwMode="auto">
          <a:xfrm>
            <a:off x="2133600" y="175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7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3117" name="Rectangle 12"/>
          <p:cNvSpPr>
            <a:spLocks noChangeArrowheads="1"/>
          </p:cNvSpPr>
          <p:nvPr/>
        </p:nvSpPr>
        <p:spPr bwMode="auto">
          <a:xfrm>
            <a:off x="21336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8" action="ppaction://hlinksldjump"/>
              </a:rPr>
              <a:t>$200</a:t>
            </a:r>
            <a:endParaRPr lang="en-US" sz="4000" b="1" dirty="0"/>
          </a:p>
        </p:txBody>
      </p:sp>
      <p:sp>
        <p:nvSpPr>
          <p:cNvPr id="3118" name="Rectangle 13"/>
          <p:cNvSpPr>
            <a:spLocks noChangeArrowheads="1"/>
          </p:cNvSpPr>
          <p:nvPr/>
        </p:nvSpPr>
        <p:spPr bwMode="auto">
          <a:xfrm>
            <a:off x="21336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9" action="ppaction://hlinksldjump"/>
              </a:rPr>
              <a:t>$300</a:t>
            </a:r>
            <a:endParaRPr lang="en-US" sz="4000" b="1" dirty="0"/>
          </a:p>
        </p:txBody>
      </p:sp>
      <p:sp>
        <p:nvSpPr>
          <p:cNvPr id="3119" name="Rectangle 14"/>
          <p:cNvSpPr>
            <a:spLocks noChangeArrowheads="1"/>
          </p:cNvSpPr>
          <p:nvPr/>
        </p:nvSpPr>
        <p:spPr bwMode="auto">
          <a:xfrm>
            <a:off x="38862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0" action="ppaction://hlinksldjump"/>
              </a:rPr>
              <a:t>$400</a:t>
            </a:r>
            <a:endParaRPr lang="en-US" sz="4000" b="1"/>
          </a:p>
        </p:txBody>
      </p:sp>
      <p:sp>
        <p:nvSpPr>
          <p:cNvPr id="3120" name="Rectangle 15"/>
          <p:cNvSpPr>
            <a:spLocks noChangeArrowheads="1"/>
          </p:cNvSpPr>
          <p:nvPr/>
        </p:nvSpPr>
        <p:spPr bwMode="auto">
          <a:xfrm>
            <a:off x="55626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1" action="ppaction://hlinksldjump"/>
              </a:rPr>
              <a:t>$400</a:t>
            </a:r>
            <a:endParaRPr lang="en-US" sz="4000" b="1"/>
          </a:p>
        </p:txBody>
      </p:sp>
      <p:sp>
        <p:nvSpPr>
          <p:cNvPr id="3121" name="Rectangle 16"/>
          <p:cNvSpPr>
            <a:spLocks noChangeArrowheads="1"/>
          </p:cNvSpPr>
          <p:nvPr/>
        </p:nvSpPr>
        <p:spPr bwMode="auto">
          <a:xfrm>
            <a:off x="73914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2" action="ppaction://hlinksldjump"/>
              </a:rPr>
              <a:t>$400</a:t>
            </a:r>
            <a:endParaRPr lang="en-US" sz="4000" b="1"/>
          </a:p>
        </p:txBody>
      </p:sp>
      <p:sp>
        <p:nvSpPr>
          <p:cNvPr id="3122" name="Rectangle 17"/>
          <p:cNvSpPr>
            <a:spLocks noChangeArrowheads="1"/>
          </p:cNvSpPr>
          <p:nvPr/>
        </p:nvSpPr>
        <p:spPr bwMode="auto">
          <a:xfrm>
            <a:off x="2209800" y="55626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3" action="ppaction://hlinksldjump"/>
              </a:rPr>
              <a:t>$400</a:t>
            </a:r>
            <a:endParaRPr lang="en-US" sz="4000" b="1"/>
          </a:p>
        </p:txBody>
      </p:sp>
      <p:sp>
        <p:nvSpPr>
          <p:cNvPr id="3123" name="Rectangle 18"/>
          <p:cNvSpPr>
            <a:spLocks noChangeArrowheads="1"/>
          </p:cNvSpPr>
          <p:nvPr/>
        </p:nvSpPr>
        <p:spPr bwMode="auto">
          <a:xfrm>
            <a:off x="38100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4" action="ppaction://hlinksldjump"/>
              </a:rPr>
              <a:t>$300</a:t>
            </a:r>
            <a:endParaRPr lang="en-US" sz="4000" b="1"/>
          </a:p>
        </p:txBody>
      </p:sp>
      <p:sp>
        <p:nvSpPr>
          <p:cNvPr id="3124" name="Rectangle 19"/>
          <p:cNvSpPr>
            <a:spLocks noChangeArrowheads="1"/>
          </p:cNvSpPr>
          <p:nvPr/>
        </p:nvSpPr>
        <p:spPr bwMode="auto">
          <a:xfrm>
            <a:off x="54864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5" action="ppaction://hlinksldjump"/>
              </a:rPr>
              <a:t>$300</a:t>
            </a:r>
            <a:endParaRPr lang="en-US" sz="4000" b="1"/>
          </a:p>
        </p:txBody>
      </p:sp>
      <p:sp>
        <p:nvSpPr>
          <p:cNvPr id="3125" name="Rectangle 20"/>
          <p:cNvSpPr>
            <a:spLocks noChangeArrowheads="1"/>
          </p:cNvSpPr>
          <p:nvPr/>
        </p:nvSpPr>
        <p:spPr bwMode="auto">
          <a:xfrm>
            <a:off x="7315200" y="42672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6" action="ppaction://hlinksldjump"/>
              </a:rPr>
              <a:t>$300</a:t>
            </a:r>
            <a:endParaRPr lang="en-US" sz="4000" b="1"/>
          </a:p>
        </p:txBody>
      </p:sp>
      <p:sp>
        <p:nvSpPr>
          <p:cNvPr id="3126" name="Rectangle 21"/>
          <p:cNvSpPr>
            <a:spLocks noChangeArrowheads="1"/>
          </p:cNvSpPr>
          <p:nvPr/>
        </p:nvSpPr>
        <p:spPr bwMode="auto">
          <a:xfrm>
            <a:off x="38100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17" action="ppaction://hlinksldjump"/>
              </a:rPr>
              <a:t>$200</a:t>
            </a:r>
            <a:endParaRPr lang="en-US" sz="4000" b="1" dirty="0"/>
          </a:p>
        </p:txBody>
      </p:sp>
      <p:sp>
        <p:nvSpPr>
          <p:cNvPr id="3127" name="Rectangle 22"/>
          <p:cNvSpPr>
            <a:spLocks noChangeArrowheads="1"/>
          </p:cNvSpPr>
          <p:nvPr/>
        </p:nvSpPr>
        <p:spPr bwMode="auto">
          <a:xfrm>
            <a:off x="54864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8" action="ppaction://hlinksldjump"/>
              </a:rPr>
              <a:t>$200</a:t>
            </a:r>
            <a:endParaRPr lang="en-US" sz="4000" b="1"/>
          </a:p>
        </p:txBody>
      </p:sp>
      <p:sp>
        <p:nvSpPr>
          <p:cNvPr id="3128" name="Rectangle 23"/>
          <p:cNvSpPr>
            <a:spLocks noChangeArrowheads="1"/>
          </p:cNvSpPr>
          <p:nvPr/>
        </p:nvSpPr>
        <p:spPr bwMode="auto">
          <a:xfrm>
            <a:off x="7467600" y="30480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19" action="ppaction://hlinksldjump"/>
              </a:rPr>
              <a:t>$200</a:t>
            </a:r>
            <a:endParaRPr lang="en-US" sz="4000" b="1"/>
          </a:p>
        </p:txBody>
      </p:sp>
      <p:sp>
        <p:nvSpPr>
          <p:cNvPr id="3129" name="Rectangle 24"/>
          <p:cNvSpPr>
            <a:spLocks noChangeArrowheads="1"/>
          </p:cNvSpPr>
          <p:nvPr/>
        </p:nvSpPr>
        <p:spPr bwMode="auto">
          <a:xfrm>
            <a:off x="54864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20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3130" name="Rectangle 25"/>
          <p:cNvSpPr>
            <a:spLocks noChangeArrowheads="1"/>
          </p:cNvSpPr>
          <p:nvPr/>
        </p:nvSpPr>
        <p:spPr bwMode="auto">
          <a:xfrm>
            <a:off x="7315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hlinkClick r:id="rId21" action="ppaction://hlinksldjump"/>
              </a:rPr>
              <a:t>$100</a:t>
            </a:r>
            <a:endParaRPr lang="en-US" sz="4000" b="1"/>
          </a:p>
        </p:txBody>
      </p:sp>
      <p:sp>
        <p:nvSpPr>
          <p:cNvPr id="3131" name="Rectangle 26"/>
          <p:cNvSpPr>
            <a:spLocks noChangeArrowheads="1"/>
          </p:cNvSpPr>
          <p:nvPr/>
        </p:nvSpPr>
        <p:spPr bwMode="auto">
          <a:xfrm>
            <a:off x="3886200" y="1828800"/>
            <a:ext cx="13255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hlinkClick r:id="rId22" action="ppaction://hlinksldjump"/>
              </a:rPr>
              <a:t>$100</a:t>
            </a:r>
            <a:endParaRPr lang="en-US" sz="4000" b="1" dirty="0"/>
          </a:p>
        </p:txBody>
      </p:sp>
      <p:sp>
        <p:nvSpPr>
          <p:cNvPr id="3132" name="Text Box 66"/>
          <p:cNvSpPr txBox="1">
            <a:spLocks noChangeArrowheads="1"/>
          </p:cNvSpPr>
          <p:nvPr/>
        </p:nvSpPr>
        <p:spPr bwMode="auto">
          <a:xfrm>
            <a:off x="428596" y="142852"/>
            <a:ext cx="1447800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300" b="1" dirty="0" smtClean="0">
                <a:solidFill>
                  <a:schemeClr val="bg1"/>
                </a:solidFill>
              </a:rPr>
              <a:t>History of Australia </a:t>
            </a:r>
            <a:endParaRPr lang="en-US" sz="2300" b="1" dirty="0">
              <a:solidFill>
                <a:schemeClr val="bg1"/>
              </a:solidFill>
            </a:endParaRPr>
          </a:p>
        </p:txBody>
      </p:sp>
      <p:sp>
        <p:nvSpPr>
          <p:cNvPr id="3133" name="Text Box 67"/>
          <p:cNvSpPr txBox="1">
            <a:spLocks noChangeArrowheads="1"/>
          </p:cNvSpPr>
          <p:nvPr/>
        </p:nvSpPr>
        <p:spPr bwMode="auto">
          <a:xfrm>
            <a:off x="3786182" y="214290"/>
            <a:ext cx="15716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solidFill>
                  <a:schemeClr val="bg1"/>
                </a:solidFill>
              </a:rPr>
              <a:t>Physical features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135" name="Text Box 69"/>
          <p:cNvSpPr txBox="1">
            <a:spLocks noChangeArrowheads="1"/>
          </p:cNvSpPr>
          <p:nvPr/>
        </p:nvSpPr>
        <p:spPr bwMode="auto">
          <a:xfrm>
            <a:off x="7358082" y="357166"/>
            <a:ext cx="16430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smtClean="0">
                <a:solidFill>
                  <a:schemeClr val="bg1"/>
                </a:solidFill>
              </a:rPr>
              <a:t>Different </a:t>
            </a:r>
            <a:r>
              <a:rPr lang="en-US" sz="2400" b="1" smtClean="0">
                <a:solidFill>
                  <a:schemeClr val="bg1"/>
                </a:solidFill>
              </a:rPr>
              <a:t>facts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36" name="Text Box 70"/>
          <p:cNvSpPr txBox="1">
            <a:spLocks noChangeArrowheads="1"/>
          </p:cNvSpPr>
          <p:nvPr/>
        </p:nvSpPr>
        <p:spPr bwMode="auto">
          <a:xfrm>
            <a:off x="2071670" y="285728"/>
            <a:ext cx="1447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chemeClr val="bg1"/>
                </a:solidFill>
              </a:rPr>
              <a:t>Animal world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" name="TextBox 11"/>
          <p:cNvSpPr txBox="1">
            <a:spLocks noChangeArrowheads="1"/>
          </p:cNvSpPr>
          <p:nvPr/>
        </p:nvSpPr>
        <p:spPr bwMode="auto">
          <a:xfrm>
            <a:off x="428596" y="1071546"/>
            <a:ext cx="832011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is Australia’s biggest state?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21508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3500438"/>
            <a:ext cx="2857520" cy="241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000100" y="3071810"/>
            <a:ext cx="46623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Western</a:t>
            </a:r>
            <a:r>
              <a:rPr lang="en-US" sz="4000" b="1" dirty="0" smtClean="0"/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Australia</a:t>
            </a:r>
            <a:r>
              <a:rPr lang="en-US" sz="4000" dirty="0" smtClean="0"/>
              <a:t> </a:t>
            </a:r>
            <a:endParaRPr lang="ru-RU" sz="4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1538" y="3786190"/>
            <a:ext cx="2071702" cy="104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3714752"/>
            <a:ext cx="1714512" cy="1292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357158" y="4929198"/>
            <a:ext cx="55007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Slogan or Nickname: </a:t>
            </a:r>
            <a:r>
              <a:rPr lang="en-US" sz="3600" i="1" dirty="0" smtClean="0">
                <a:solidFill>
                  <a:srgbClr val="FF0000"/>
                </a:solidFill>
              </a:rPr>
              <a:t>Wildflower State or the Golden State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1071546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is the most important range in Australia?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143380"/>
            <a:ext cx="295828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The Great Dividing Range 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571876"/>
            <a:ext cx="380331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355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714488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is Ayers Rock?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225689"/>
            <a:ext cx="86439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 smtClean="0">
                <a:solidFill>
                  <a:srgbClr val="FF0000"/>
                </a:solidFill>
              </a:rPr>
              <a:t>Ayers Rock is one of the oldest sand rocks on Earth. Aborigines call it Uluru, it is a sacred site for them. Uluru is in the middle of Simpson Desert.  It was formed over a period of about 500 million years. The flattened top is 1,142 feet above the plains and the base is an amazing 5 miles around! 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tourstyle.ru/_files_/cats_texts/text_2700.files/4bde63fb459cb91e88614c8513ca9a9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1571612"/>
            <a:ext cx="546023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099" name="TextBox 11"/>
          <p:cNvSpPr txBox="1">
            <a:spLocks noChangeArrowheads="1"/>
          </p:cNvSpPr>
          <p:nvPr/>
        </p:nvSpPr>
        <p:spPr bwMode="auto">
          <a:xfrm>
            <a:off x="228600" y="4572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1285860"/>
            <a:ext cx="89297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1E1C11"/>
                </a:solidFill>
                <a:latin typeface="Comic Sans MS" pitchFamily="66" charset="0"/>
              </a:rPr>
              <a:t>Who was sent to Australia after Captain Cook had  discovered it? </a:t>
            </a:r>
            <a:endParaRPr lang="zh-CN" altLang="en-US" sz="4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pic>
        <p:nvPicPr>
          <p:cNvPr id="8" name="Picture 6" descr="http://www.australianhistory.org/convicts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857628"/>
            <a:ext cx="1919110" cy="1643074"/>
          </a:xfrm>
          <a:prstGeom prst="rect">
            <a:avLst/>
          </a:prstGeom>
          <a:noFill/>
        </p:spPr>
      </p:pic>
      <p:pic>
        <p:nvPicPr>
          <p:cNvPr id="9" name="Picture 8" descr="http://www.tasmaniatrip.com/image-files/tasmanianaborigin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3714752"/>
            <a:ext cx="4139868" cy="2928958"/>
          </a:xfrm>
          <a:prstGeom prst="rect">
            <a:avLst/>
          </a:prstGeom>
          <a:noFill/>
        </p:spPr>
      </p:pic>
      <p:pic>
        <p:nvPicPr>
          <p:cNvPr id="10" name="Picture 10" descr="http://ecx.images-amazon.com/images/I/417FNWBADRL._SL500_AA280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77000" y="3429000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ction Button: Back or Previous 5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172200"/>
            <a:ext cx="1905000" cy="6858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5124" name="TextBox 11"/>
          <p:cNvSpPr txBox="1">
            <a:spLocks noChangeArrowheads="1"/>
          </p:cNvSpPr>
          <p:nvPr/>
        </p:nvSpPr>
        <p:spPr bwMode="auto">
          <a:xfrm>
            <a:off x="0" y="3048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  $200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1285860"/>
            <a:ext cx="628654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6000" b="1" dirty="0" smtClean="0">
                <a:solidFill>
                  <a:srgbClr val="1E1C11"/>
                </a:solidFill>
                <a:latin typeface="Comic Sans MS" pitchFamily="66" charset="0"/>
              </a:rPr>
              <a:t>When was the Commonwealth of Australia formed?</a:t>
            </a:r>
            <a:endParaRPr lang="zh-CN" altLang="en-US" sz="60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357298"/>
            <a:ext cx="635798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</a:rPr>
              <a:t>When the Constitution of Australia came into force, on 1 January 1901, the </a:t>
            </a:r>
            <a:r>
              <a:rPr lang="en-US" sz="4000" b="1" dirty="0" smtClean="0">
                <a:solidFill>
                  <a:srgbClr val="C00000"/>
                </a:solidFill>
              </a:rPr>
              <a:t>6 colonies of Australia </a:t>
            </a:r>
            <a:r>
              <a:rPr lang="en-US" sz="4000" b="1" dirty="0" smtClean="0">
                <a:solidFill>
                  <a:srgbClr val="C00000"/>
                </a:solidFill>
              </a:rPr>
              <a:t>collectively became states of the Commonwealth of Australia.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1285860"/>
            <a:ext cx="23812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Action Button: Back or Previous 14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4071934" y="1214422"/>
            <a:ext cx="485778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4400" b="1" dirty="0" smtClean="0">
                <a:solidFill>
                  <a:srgbClr val="1E1C11"/>
                </a:solidFill>
                <a:latin typeface="Comic Sans MS" pitchFamily="66" charset="0"/>
              </a:rPr>
              <a:t>Who can you see in this picture? Why did he play an important part  in Australia’s life?</a:t>
            </a:r>
            <a:endParaRPr lang="zh-CN" altLang="en-US" sz="4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6148" name="TextBox 11"/>
          <p:cNvSpPr txBox="1">
            <a:spLocks noChangeArrowheads="1"/>
          </p:cNvSpPr>
          <p:nvPr/>
        </p:nvSpPr>
        <p:spPr bwMode="auto">
          <a:xfrm>
            <a:off x="357158" y="214290"/>
            <a:ext cx="221454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6150" name="Picture 6" descr="http://polardiscovery.whoi.edu/arctic/images/timeline-jamescoo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214422"/>
            <a:ext cx="3214710" cy="38683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5357826"/>
            <a:ext cx="67866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Captain James Cook. He  discovered Australia.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Action Button: Back or Previous 11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214282" y="1000108"/>
            <a:ext cx="8686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Why did many people go to Australia after 1851?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7172" name="TextBox 11"/>
          <p:cNvSpPr txBox="1">
            <a:spLocks noChangeArrowheads="1"/>
          </p:cNvSpPr>
          <p:nvPr/>
        </p:nvSpPr>
        <p:spPr bwMode="auto">
          <a:xfrm>
            <a:off x="0" y="1524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$400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7174" name="Picture 6" descr="http://www.oboz.by/images/12%20(395)/gol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828894"/>
            <a:ext cx="5357850" cy="402910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929322" y="3500438"/>
            <a:ext cx="321467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They looked for gold</a:t>
            </a:r>
            <a:r>
              <a:rPr lang="ru-RU" sz="4400" b="1" dirty="0" smtClean="0">
                <a:solidFill>
                  <a:srgbClr val="C00000"/>
                </a:solidFill>
              </a:rPr>
              <a:t>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324600"/>
            <a:ext cx="1905000" cy="5334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196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$100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7" name="Picture 8" descr="http://otvetin.ru/uploads/posts/2010-03/1269028594_straus-g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43182"/>
            <a:ext cx="4918507" cy="36433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8596" y="92867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1E1C11"/>
                </a:solidFill>
                <a:latin typeface="Comic Sans MS" pitchFamily="66" charset="0"/>
              </a:rPr>
              <a:t>What are they? What is the speed of their running?</a:t>
            </a:r>
            <a:endParaRPr lang="zh-CN" altLang="en-US" sz="48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2066" y="2500306"/>
            <a:ext cx="40719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</a:rPr>
              <a:t>They are ostriches, the emu. They can run about 80 km per hour.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2" action="ppaction://hlinksldjump" highlightClick="1">
              <a:snd r:embed="rId3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220" name="TextBox 11"/>
          <p:cNvSpPr txBox="1">
            <a:spLocks noChangeArrowheads="1"/>
          </p:cNvSpPr>
          <p:nvPr/>
        </p:nvSpPr>
        <p:spPr bwMode="auto">
          <a:xfrm>
            <a:off x="457200" y="21429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 dirty="0">
                <a:solidFill>
                  <a:srgbClr val="0000CC"/>
                </a:solidFill>
                <a:latin typeface="Comic Sans MS" pitchFamily="66" charset="0"/>
              </a:rPr>
              <a:t>$200</a:t>
            </a:r>
            <a:endParaRPr lang="zh-CN" altLang="en-US" sz="5400" b="1" dirty="0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214422"/>
            <a:ext cx="31718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500430" y="1285860"/>
            <a:ext cx="564357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What animal is it? What do you know about it? What does its name mean? </a:t>
            </a:r>
            <a:endParaRPr kumimoji="0" lang="en-US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714356"/>
            <a:ext cx="485778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It is a koala. It lives in eucalyptus trees as it eats only eucalyptus leaves.</a:t>
            </a:r>
            <a:r>
              <a:rPr lang="en-AU" sz="4000" dirty="0" smtClean="0"/>
              <a:t> </a:t>
            </a:r>
            <a:r>
              <a:rPr lang="en-AU" sz="4000" b="1" dirty="0" smtClean="0">
                <a:solidFill>
                  <a:srgbClr val="C00000"/>
                </a:solidFill>
              </a:rPr>
              <a:t>It stays </a:t>
            </a:r>
            <a:r>
              <a:rPr lang="en-AU" sz="4000" b="1" dirty="0" smtClean="0">
                <a:solidFill>
                  <a:srgbClr val="C00000"/>
                </a:solidFill>
              </a:rPr>
              <a:t>awaked for only around 5 hours per day. Its name means “no water”. 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2" grpId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ction Button: Back or Previous 4">
            <a:hlinkClick r:id="rId3" action="ppaction://hlinksldjump" highlightClick="1">
              <a:snd r:embed="rId4" name="arrow.wav" builtIn="1"/>
            </a:hlinkClick>
          </p:cNvPr>
          <p:cNvSpPr/>
          <p:nvPr/>
        </p:nvSpPr>
        <p:spPr>
          <a:xfrm>
            <a:off x="7239000" y="6248400"/>
            <a:ext cx="1905000" cy="609600"/>
          </a:xfrm>
          <a:prstGeom prst="actionButtonBackPrevious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" name="TextBox 11"/>
          <p:cNvSpPr txBox="1">
            <a:spLocks noChangeArrowheads="1"/>
          </p:cNvSpPr>
          <p:nvPr/>
        </p:nvSpPr>
        <p:spPr bwMode="auto">
          <a:xfrm>
            <a:off x="285720" y="928670"/>
            <a:ext cx="86868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5400" b="1" dirty="0" smtClean="0">
                <a:solidFill>
                  <a:srgbClr val="1E1C11"/>
                </a:solidFill>
                <a:latin typeface="Comic Sans MS" pitchFamily="66" charset="0"/>
              </a:rPr>
              <a:t>What animals can you see on the Australian’s coat of arms? </a:t>
            </a:r>
            <a:endParaRPr lang="zh-CN" altLang="en-US" sz="5400" b="1" dirty="0">
              <a:solidFill>
                <a:srgbClr val="1E1C11"/>
              </a:solidFill>
              <a:latin typeface="Comic Sans MS" pitchFamily="66" charset="0"/>
            </a:endParaRPr>
          </a:p>
        </p:txBody>
      </p:sp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0" y="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5400" b="1">
                <a:solidFill>
                  <a:srgbClr val="0000CC"/>
                </a:solidFill>
                <a:latin typeface="Comic Sans MS" pitchFamily="66" charset="0"/>
              </a:rPr>
              <a:t>$300</a:t>
            </a:r>
            <a:endParaRPr lang="zh-CN" altLang="en-US" sz="5400" b="1">
              <a:solidFill>
                <a:srgbClr val="0000CC"/>
              </a:solidFill>
              <a:latin typeface="Comic Sans MS" pitchFamily="66" charset="0"/>
            </a:endParaRPr>
          </a:p>
        </p:txBody>
      </p:sp>
      <p:pic>
        <p:nvPicPr>
          <p:cNvPr id="10250" name="Picture 10" descr="http://upload.wikimedia.org/wikipedia/commons/thumb/2/2e/Australian_Coat_of_Arms_(1908).PNG/220px-Australian_Coat_of_Arms_(1908)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714356"/>
            <a:ext cx="7715304" cy="55244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theme/theme1.xml><?xml version="1.0" encoding="utf-8"?>
<a:theme xmlns:a="http://schemas.openxmlformats.org/drawingml/2006/main" name="Jeopardy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Jeopardy</Template>
  <TotalTime>634</TotalTime>
  <Words>559</Words>
  <Application>Microsoft Office PowerPoint</Application>
  <PresentationFormat>Экран (4:3)</PresentationFormat>
  <Paragraphs>91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Jeopardy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71</cp:revision>
  <dcterms:created xsi:type="dcterms:W3CDTF">2010-10-18T08:36:57Z</dcterms:created>
  <dcterms:modified xsi:type="dcterms:W3CDTF">2011-10-12T13:04:49Z</dcterms:modified>
</cp:coreProperties>
</file>