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  <p:sldMasterId id="2147483756" r:id="rId5"/>
  </p:sldMasterIdLst>
  <p:notesMasterIdLst>
    <p:notesMasterId r:id="rId17"/>
  </p:notesMasterIdLst>
  <p:sldIdLst>
    <p:sldId id="259" r:id="rId6"/>
    <p:sldId id="299" r:id="rId7"/>
    <p:sldId id="281" r:id="rId8"/>
    <p:sldId id="282" r:id="rId9"/>
    <p:sldId id="283" r:id="rId10"/>
    <p:sldId id="284" r:id="rId11"/>
    <p:sldId id="285" r:id="rId12"/>
    <p:sldId id="277" r:id="rId13"/>
    <p:sldId id="286" r:id="rId14"/>
    <p:sldId id="287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F9CE2-B5AF-49B3-AF05-5155C7BD536B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6B9F5-0042-4517-8D08-8A244ACF2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6B9F5-0042-4517-8D08-8A244ACF253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8859FB0-9922-41FD-91B8-E4553F7243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7998559E-2488-41DD-9123-9A836208F1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70E4197-B3B3-4E8E-8D9A-E93BDDF51C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ED777-BEB2-42F5-9A6A-B9B13756F3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71E7C64-C125-4B5A-A9DF-64CF5F7F32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165098D1-91FE-40B8-938F-57851B3C8F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2DED8D7-4A89-4BB3-BDBB-F743E1BE5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DD6B6D5-8B68-44E2-9D47-B25126610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E5D58794-0979-4FDB-A816-257740E835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7F9164-FBFF-4D6A-9979-ED4E361A1A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3172B6E5-A1BB-4CC5-85DA-B7E93D579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8859FB0-9922-41FD-91B8-E4553F7243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7998559E-2488-41DD-9123-9A836208F1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70E4197-B3B3-4E8E-8D9A-E93BDDF51C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ED777-BEB2-42F5-9A6A-B9B13756F3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71E7C64-C125-4B5A-A9DF-64CF5F7F32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165098D1-91FE-40B8-938F-57851B3C8F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2DED8D7-4A89-4BB3-BDBB-F743E1BE5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DD6B6D5-8B68-44E2-9D47-B25126610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E5D58794-0979-4FDB-A816-257740E835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7F9164-FBFF-4D6A-9979-ED4E361A1A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3172B6E5-A1BB-4CC5-85DA-B7E93D579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D8B5399-D996-4C4A-9C71-B0834F3EE8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D8B5399-D996-4C4A-9C71-B0834F3EE8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14.08.2015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5214942" y="2500306"/>
            <a:ext cx="2928958" cy="2500330"/>
            <a:chOff x="5214942" y="2500306"/>
            <a:chExt cx="2928958" cy="2500330"/>
          </a:xfrm>
        </p:grpSpPr>
        <p:sp>
          <p:nvSpPr>
            <p:cNvPr id="15" name="Выноска-облако 14"/>
            <p:cNvSpPr/>
            <p:nvPr/>
          </p:nvSpPr>
          <p:spPr>
            <a:xfrm>
              <a:off x="5429256" y="4357694"/>
              <a:ext cx="2714644" cy="642942"/>
            </a:xfrm>
            <a:prstGeom prst="cloudCallout">
              <a:avLst>
                <a:gd name="adj1" fmla="val 3520"/>
                <a:gd name="adj2" fmla="val 20919"/>
              </a:avLst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screen"/>
            <a:srcRect l="24621" t="9967" r="10984" b="15282"/>
            <a:stretch>
              <a:fillRect/>
            </a:stretch>
          </p:blipFill>
          <p:spPr bwMode="auto">
            <a:xfrm flipH="1">
              <a:off x="5214942" y="2500306"/>
              <a:ext cx="2419368" cy="2143140"/>
            </a:xfrm>
            <a:prstGeom prst="rect">
              <a:avLst/>
            </a:prstGeom>
            <a:noFill/>
          </p:spPr>
        </p:pic>
        <p:pic>
          <p:nvPicPr>
            <p:cNvPr id="18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screen"/>
            <a:srcRect l="41667" t="77243" r="45075" b="15282"/>
            <a:stretch>
              <a:fillRect/>
            </a:stretch>
          </p:blipFill>
          <p:spPr bwMode="auto">
            <a:xfrm flipH="1">
              <a:off x="5929322" y="4429132"/>
              <a:ext cx="490542" cy="210232"/>
            </a:xfrm>
            <a:prstGeom prst="rect">
              <a:avLst/>
            </a:prstGeom>
            <a:noFill/>
          </p:spPr>
        </p:pic>
      </p:grpSp>
      <p:grpSp>
        <p:nvGrpSpPr>
          <p:cNvPr id="23" name="Группа 22"/>
          <p:cNvGrpSpPr/>
          <p:nvPr/>
        </p:nvGrpSpPr>
        <p:grpSpPr>
          <a:xfrm>
            <a:off x="785786" y="2643182"/>
            <a:ext cx="2714644" cy="2428892"/>
            <a:chOff x="857224" y="2500306"/>
            <a:chExt cx="2714644" cy="2428892"/>
          </a:xfrm>
        </p:grpSpPr>
        <p:sp>
          <p:nvSpPr>
            <p:cNvPr id="20" name="Выноска-облако 19"/>
            <p:cNvSpPr/>
            <p:nvPr/>
          </p:nvSpPr>
          <p:spPr>
            <a:xfrm>
              <a:off x="857224" y="4286256"/>
              <a:ext cx="2714644" cy="642942"/>
            </a:xfrm>
            <a:prstGeom prst="cloudCallout">
              <a:avLst>
                <a:gd name="adj1" fmla="val 3520"/>
                <a:gd name="adj2" fmla="val 20919"/>
              </a:avLst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screen"/>
            <a:srcRect l="24621" t="9967" r="10984" b="15282"/>
            <a:stretch>
              <a:fillRect/>
            </a:stretch>
          </p:blipFill>
          <p:spPr bwMode="auto">
            <a:xfrm>
              <a:off x="1000100" y="2500306"/>
              <a:ext cx="2428892" cy="2143140"/>
            </a:xfrm>
            <a:prstGeom prst="rect">
              <a:avLst/>
            </a:prstGeom>
            <a:noFill/>
          </p:spPr>
        </p:pic>
        <p:pic>
          <p:nvPicPr>
            <p:cNvPr id="22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screen"/>
            <a:srcRect l="41667" t="77243" r="45075" b="15282"/>
            <a:stretch>
              <a:fillRect/>
            </a:stretch>
          </p:blipFill>
          <p:spPr bwMode="auto">
            <a:xfrm>
              <a:off x="2214546" y="4429132"/>
              <a:ext cx="500066" cy="214314"/>
            </a:xfrm>
            <a:prstGeom prst="rect">
              <a:avLst/>
            </a:prstGeom>
            <a:noFill/>
          </p:spPr>
        </p:pic>
      </p:grp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488" y="3643314"/>
            <a:ext cx="3500462" cy="928670"/>
          </a:xfrm>
        </p:spPr>
        <p:txBody>
          <a:bodyPr/>
          <a:lstStyle/>
          <a:p>
            <a:pPr algn="l"/>
            <a:r>
              <a:rPr lang="ru-RU" sz="3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Неравенство</a:t>
            </a:r>
            <a:endParaRPr lang="ru-RU" sz="36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17573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В математике вместо слова </a:t>
            </a:r>
            <a:r>
              <a:rPr lang="ru-RU" i="1" dirty="0" smtClean="0"/>
              <a:t>«больше» </a:t>
            </a:r>
            <a:r>
              <a:rPr lang="ru-RU" dirty="0" smtClean="0"/>
              <a:t>между числами ставят знак </a:t>
            </a:r>
            <a:r>
              <a:rPr lang="ru-RU" b="1" dirty="0" smtClean="0"/>
              <a:t>«</a:t>
            </a:r>
            <a:r>
              <a:rPr lang="ru-RU" b="1" dirty="0" smtClean="0">
                <a:solidFill>
                  <a:srgbClr val="FF0000"/>
                </a:solidFill>
              </a:rPr>
              <a:t>&gt;</a:t>
            </a:r>
            <a:r>
              <a:rPr lang="ru-RU" b="1" dirty="0" smtClean="0"/>
              <a:t>», </a:t>
            </a:r>
            <a:r>
              <a:rPr lang="ru-RU" dirty="0" smtClean="0"/>
              <a:t>а вместо слова </a:t>
            </a:r>
            <a:r>
              <a:rPr lang="ru-RU" i="1" dirty="0" smtClean="0"/>
              <a:t>«меньше» </a:t>
            </a:r>
            <a:r>
              <a:rPr lang="ru-RU" dirty="0" smtClean="0"/>
              <a:t>– знак</a:t>
            </a:r>
            <a:r>
              <a:rPr lang="ru-RU" b="1" dirty="0" smtClean="0"/>
              <a:t>  «</a:t>
            </a:r>
            <a:r>
              <a:rPr lang="ru-RU" b="1" dirty="0" smtClean="0">
                <a:solidFill>
                  <a:srgbClr val="FF0000"/>
                </a:solidFill>
              </a:rPr>
              <a:t>&lt;</a:t>
            </a:r>
            <a:r>
              <a:rPr lang="ru-RU" b="1" dirty="0" smtClean="0"/>
              <a:t> ». </a:t>
            </a:r>
          </a:p>
          <a:p>
            <a:pPr>
              <a:buNone/>
            </a:pPr>
            <a:endParaRPr lang="ru-RU" b="1" dirty="0" smtClean="0"/>
          </a:p>
        </p:txBody>
      </p:sp>
      <p:sp>
        <p:nvSpPr>
          <p:cNvPr id="4" name="Содержимое 9"/>
          <p:cNvSpPr txBox="1">
            <a:spLocks/>
          </p:cNvSpPr>
          <p:nvPr/>
        </p:nvSpPr>
        <p:spPr>
          <a:xfrm>
            <a:off x="642910" y="5500702"/>
            <a:ext cx="8229600" cy="107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Уголок знака всегда указывает на </a:t>
            </a: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меньшее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число.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 rot="1033799">
            <a:off x="2581379" y="2294335"/>
            <a:ext cx="7858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endParaRPr lang="ru-RU" sz="1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053539">
            <a:off x="5053108" y="2197942"/>
            <a:ext cx="822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ru-RU" sz="1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959706" cy="9557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7000892" y="4714884"/>
            <a:ext cx="822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&gt;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F:\Мои рисунки\ключик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857628"/>
            <a:ext cx="1935476" cy="1928826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8" name="Picture 4" descr="F:\Мои рисунки\ключик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928802"/>
            <a:ext cx="2437266" cy="242889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0" name="Picture 4" descr="F:\Мои рисунки\ключик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2071678"/>
            <a:ext cx="2150529" cy="214314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1" name="Прямоугольник 30"/>
          <p:cNvSpPr/>
          <p:nvPr/>
        </p:nvSpPr>
        <p:spPr>
          <a:xfrm>
            <a:off x="7929586" y="4714884"/>
            <a:ext cx="822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&lt;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5" name="Picture 4" descr="F:\Мои рисунки\ключик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3857628"/>
            <a:ext cx="2437266" cy="242889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8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  <p:sp>
        <p:nvSpPr>
          <p:cNvPr id="41" name="Заголовок 1"/>
          <p:cNvSpPr txBox="1">
            <a:spLocks/>
          </p:cNvSpPr>
          <p:nvPr/>
        </p:nvSpPr>
        <p:spPr bwMode="auto">
          <a:xfrm>
            <a:off x="0" y="8572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Сравни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количество предметов на картинках. </a:t>
            </a:r>
            <a:r>
              <a:rPr lang="ru-RU" sz="3200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бери правильный знак.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8.67052E-7 L -0.26337 -0.306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32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2857520" cy="82866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5 меньше 6               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071802" y="2786058"/>
            <a:ext cx="2857520" cy="82866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 больше 0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929322" y="1928802"/>
            <a:ext cx="2857520" cy="8286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 больше </a:t>
            </a:r>
            <a:r>
              <a:rPr lang="ru-RU" sz="4000" dirty="0" smtClean="0">
                <a:solidFill>
                  <a:srgbClr val="0070C0"/>
                </a:solidFill>
              </a:rPr>
              <a:t>3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4282" y="3643314"/>
            <a:ext cx="2857520" cy="82866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меньше 7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071802" y="4500570"/>
            <a:ext cx="3000396" cy="8286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 больше 7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000760" y="3643314"/>
            <a:ext cx="2857520" cy="8286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меньше 9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14282" y="1928802"/>
            <a:ext cx="2828916" cy="8286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&lt; 6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3071802" y="2786058"/>
            <a:ext cx="2828916" cy="82866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 &gt; 0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929322" y="1928802"/>
            <a:ext cx="2900354" cy="8286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 &gt; </a:t>
            </a:r>
            <a:r>
              <a:rPr lang="ru-RU" sz="4000" dirty="0" smtClean="0">
                <a:solidFill>
                  <a:srgbClr val="0070C0"/>
                </a:solidFill>
              </a:rPr>
              <a:t>3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6072198" y="3643314"/>
            <a:ext cx="2828916" cy="8286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&lt; 9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14282" y="3643314"/>
            <a:ext cx="2828916" cy="82866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&lt; 7 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071802" y="4500570"/>
            <a:ext cx="3000396" cy="8286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000" dirty="0" smtClean="0">
                <a:solidFill>
                  <a:srgbClr val="0070C0"/>
                </a:solidFill>
              </a:rPr>
              <a:t>9 &gt;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           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Заголовок 8"/>
          <p:cNvSpPr txBox="1">
            <a:spLocks/>
          </p:cNvSpPr>
          <p:nvPr/>
        </p:nvSpPr>
        <p:spPr>
          <a:xfrm>
            <a:off x="500034" y="1500174"/>
            <a:ext cx="777240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Рассмотри запись. Замени слова «больше» и «меньше» на знаки «&lt;» «&gt;»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959706" cy="955791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827585" y="1556792"/>
            <a:ext cx="76270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cs typeface="Arial" charset="0"/>
              </a:rPr>
              <a:t>Неравенства.</a:t>
            </a:r>
          </a:p>
          <a:p>
            <a:pPr algn="ctr"/>
            <a:r>
              <a:rPr lang="ru-RU" sz="4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cs typeface="Arial" charset="0"/>
              </a:rPr>
              <a:t/>
            </a:r>
            <a:br>
              <a:rPr lang="ru-RU" sz="4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cs typeface="Arial" charset="0"/>
              </a:rPr>
            </a:br>
            <a:r>
              <a:rPr lang="ru-RU" sz="4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cs typeface="Arial" charset="0"/>
              </a:rPr>
              <a:t>Знаки </a:t>
            </a:r>
          </a:p>
          <a:p>
            <a:pPr algn="ctr"/>
            <a:r>
              <a:rPr lang="ru-RU" sz="4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itchFamily="34" charset="0"/>
                <a:cs typeface="Arial" charset="0"/>
              </a:rPr>
              <a:t>«&gt;», «&lt;»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786710" y="4786322"/>
            <a:ext cx="822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&lt;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4786322"/>
            <a:ext cx="8226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&gt;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Мои рисунки\Сюжетные картинки\продукты питания\масло.gif"/>
          <p:cNvPicPr>
            <a:picLocks noChangeAspect="1" noChangeArrowheads="1"/>
          </p:cNvPicPr>
          <p:nvPr/>
        </p:nvPicPr>
        <p:blipFill>
          <a:blip r:embed="rId2" cstate="screen">
            <a:lum bright="-11000"/>
          </a:blip>
          <a:srcRect/>
          <a:stretch>
            <a:fillRect/>
          </a:stretch>
        </p:blipFill>
        <p:spPr bwMode="auto">
          <a:xfrm>
            <a:off x="357158" y="2500306"/>
            <a:ext cx="1447800" cy="1152525"/>
          </a:xfrm>
          <a:prstGeom prst="rect">
            <a:avLst/>
          </a:prstGeom>
          <a:noFill/>
        </p:spPr>
      </p:pic>
      <p:pic>
        <p:nvPicPr>
          <p:cNvPr id="1027" name="Picture 3" descr="F:\Мои рисунки\Сюжетные картинки\продукты питания\масло.gif"/>
          <p:cNvPicPr>
            <a:picLocks noChangeAspect="1" noChangeArrowheads="1"/>
          </p:cNvPicPr>
          <p:nvPr/>
        </p:nvPicPr>
        <p:blipFill>
          <a:blip r:embed="rId2" cstate="screen">
            <a:lum bright="-11000"/>
          </a:blip>
          <a:srcRect/>
          <a:stretch>
            <a:fillRect/>
          </a:stretch>
        </p:blipFill>
        <p:spPr bwMode="auto">
          <a:xfrm>
            <a:off x="214282" y="3571876"/>
            <a:ext cx="1447800" cy="1152525"/>
          </a:xfrm>
          <a:prstGeom prst="rect">
            <a:avLst/>
          </a:prstGeom>
          <a:noFill/>
        </p:spPr>
      </p:pic>
      <p:pic>
        <p:nvPicPr>
          <p:cNvPr id="1028" name="Picture 4" descr="F:\Мои рисунки\Сюжетные картинки\продукты питания\масло.gif"/>
          <p:cNvPicPr>
            <a:picLocks noChangeAspect="1" noChangeArrowheads="1"/>
          </p:cNvPicPr>
          <p:nvPr/>
        </p:nvPicPr>
        <p:blipFill>
          <a:blip r:embed="rId2" cstate="screen">
            <a:lum bright="-11000"/>
          </a:blip>
          <a:srcRect/>
          <a:stretch>
            <a:fillRect/>
          </a:stretch>
        </p:blipFill>
        <p:spPr bwMode="auto">
          <a:xfrm>
            <a:off x="1928794" y="3357562"/>
            <a:ext cx="1447800" cy="1152525"/>
          </a:xfrm>
          <a:prstGeom prst="rect">
            <a:avLst/>
          </a:prstGeom>
          <a:noFill/>
        </p:spPr>
      </p:pic>
      <p:pic>
        <p:nvPicPr>
          <p:cNvPr id="1029" name="Picture 5" descr="F:\Мои рисунки\Сюжетные картинки\продукты питания\масло.gif"/>
          <p:cNvPicPr>
            <a:picLocks noChangeAspect="1" noChangeArrowheads="1"/>
          </p:cNvPicPr>
          <p:nvPr/>
        </p:nvPicPr>
        <p:blipFill>
          <a:blip r:embed="rId2" cstate="screen">
            <a:lum bright="-11000"/>
          </a:blip>
          <a:srcRect/>
          <a:stretch>
            <a:fillRect/>
          </a:stretch>
        </p:blipFill>
        <p:spPr bwMode="auto">
          <a:xfrm>
            <a:off x="1214414" y="4357694"/>
            <a:ext cx="1447800" cy="1152525"/>
          </a:xfrm>
          <a:prstGeom prst="rect">
            <a:avLst/>
          </a:prstGeom>
          <a:noFill/>
        </p:spPr>
      </p:pic>
      <p:pic>
        <p:nvPicPr>
          <p:cNvPr id="1030" name="Picture 6" descr="F:\Мои рисунки\Сюжетные картинки\продукты питания\творог.gif"/>
          <p:cNvPicPr>
            <a:picLocks noChangeAspect="1" noChangeArrowheads="1"/>
          </p:cNvPicPr>
          <p:nvPr/>
        </p:nvPicPr>
        <p:blipFill>
          <a:blip r:embed="rId3" cstate="screen">
            <a:lum bright="-11000"/>
          </a:blip>
          <a:srcRect/>
          <a:stretch>
            <a:fillRect/>
          </a:stretch>
        </p:blipFill>
        <p:spPr bwMode="auto">
          <a:xfrm>
            <a:off x="6215074" y="2428868"/>
            <a:ext cx="1619250" cy="1333500"/>
          </a:xfrm>
          <a:prstGeom prst="rect">
            <a:avLst/>
          </a:prstGeom>
          <a:noFill/>
        </p:spPr>
      </p:pic>
      <p:pic>
        <p:nvPicPr>
          <p:cNvPr id="1031" name="Picture 7" descr="F:\Мои рисунки\Сюжетные картинки\продукты питания\творог.gif"/>
          <p:cNvPicPr>
            <a:picLocks noChangeAspect="1" noChangeArrowheads="1"/>
          </p:cNvPicPr>
          <p:nvPr/>
        </p:nvPicPr>
        <p:blipFill>
          <a:blip r:embed="rId3" cstate="screen">
            <a:lum bright="-11000"/>
          </a:blip>
          <a:srcRect/>
          <a:stretch>
            <a:fillRect/>
          </a:stretch>
        </p:blipFill>
        <p:spPr bwMode="auto">
          <a:xfrm>
            <a:off x="6929454" y="3714752"/>
            <a:ext cx="1619250" cy="1333500"/>
          </a:xfrm>
          <a:prstGeom prst="rect">
            <a:avLst/>
          </a:prstGeom>
          <a:noFill/>
        </p:spPr>
      </p:pic>
      <p:pic>
        <p:nvPicPr>
          <p:cNvPr id="21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0" y="8572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Сравни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количество предметов на картинках. </a:t>
            </a:r>
            <a:r>
              <a:rPr lang="ru-RU" sz="3200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бери правильный знак.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5723E-6 L -0.24011 -0.295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-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6578" y="4714884"/>
            <a:ext cx="93326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&gt;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01024" y="4714884"/>
            <a:ext cx="8226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&lt;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F:\Мои рисунки\Детские\лисица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642910" y="2214554"/>
            <a:ext cx="1672066" cy="2071702"/>
          </a:xfrm>
          <a:prstGeom prst="rect">
            <a:avLst/>
          </a:prstGeom>
          <a:noFill/>
        </p:spPr>
      </p:pic>
      <p:pic>
        <p:nvPicPr>
          <p:cNvPr id="2053" name="Picture 5" descr="F:\Мои рисунки\Детские\лисица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3500438"/>
            <a:ext cx="1575011" cy="2000264"/>
          </a:xfrm>
          <a:prstGeom prst="rect">
            <a:avLst/>
          </a:prstGeom>
          <a:noFill/>
        </p:spPr>
      </p:pic>
      <p:pic>
        <p:nvPicPr>
          <p:cNvPr id="2060" name="Picture 12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00" y="2214554"/>
            <a:ext cx="1714500" cy="1714500"/>
          </a:xfrm>
          <a:prstGeom prst="rect">
            <a:avLst/>
          </a:prstGeom>
          <a:noFill/>
        </p:spPr>
      </p:pic>
      <p:pic>
        <p:nvPicPr>
          <p:cNvPr id="2061" name="Picture 13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2285992"/>
            <a:ext cx="1714500" cy="1714500"/>
          </a:xfrm>
          <a:prstGeom prst="rect">
            <a:avLst/>
          </a:prstGeom>
          <a:noFill/>
        </p:spPr>
      </p:pic>
      <p:pic>
        <p:nvPicPr>
          <p:cNvPr id="2062" name="Picture 14" descr="F:\Мои рисунки\Детские\медвежонок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3714752"/>
            <a:ext cx="1714500" cy="1714500"/>
          </a:xfrm>
          <a:prstGeom prst="rect">
            <a:avLst/>
          </a:prstGeom>
          <a:noFill/>
        </p:spPr>
      </p:pic>
      <p:pic>
        <p:nvPicPr>
          <p:cNvPr id="27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0" y="8572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Сравни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количество предметов на картинках. </a:t>
            </a:r>
            <a:r>
              <a:rPr lang="ru-RU" sz="3200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бери правильный знак.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8.67052E-7 L -0.39636 -0.28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-1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786710" y="4643446"/>
            <a:ext cx="93326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&lt;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16" y="4643446"/>
            <a:ext cx="8226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&gt;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63" name="Picture 15" descr="F:\Мои рисунки\Детские\кружка син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2428868"/>
            <a:ext cx="1581150" cy="1543050"/>
          </a:xfrm>
          <a:prstGeom prst="rect">
            <a:avLst/>
          </a:prstGeom>
          <a:noFill/>
        </p:spPr>
      </p:pic>
      <p:pic>
        <p:nvPicPr>
          <p:cNvPr id="2064" name="Picture 16" descr="F:\Мои рисунки\Детские\круж жел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3945" y="2071678"/>
            <a:ext cx="1579049" cy="1571636"/>
          </a:xfrm>
          <a:prstGeom prst="rect">
            <a:avLst/>
          </a:prstGeom>
          <a:noFill/>
        </p:spPr>
      </p:pic>
      <p:pic>
        <p:nvPicPr>
          <p:cNvPr id="13" name="Picture 16" descr="F:\Мои рисунки\Детские\круж жел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2071678"/>
            <a:ext cx="1579049" cy="1571636"/>
          </a:xfrm>
          <a:prstGeom prst="rect">
            <a:avLst/>
          </a:prstGeom>
          <a:noFill/>
        </p:spPr>
      </p:pic>
      <p:pic>
        <p:nvPicPr>
          <p:cNvPr id="15" name="Picture 16" descr="F:\Мои рисунки\Детские\круж жел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429000"/>
            <a:ext cx="1579049" cy="1571636"/>
          </a:xfrm>
          <a:prstGeom prst="rect">
            <a:avLst/>
          </a:prstGeom>
          <a:noFill/>
        </p:spPr>
      </p:pic>
      <p:pic>
        <p:nvPicPr>
          <p:cNvPr id="17" name="Picture 16" descr="F:\Мои рисунки\Детские\круж жел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3429000"/>
            <a:ext cx="1579049" cy="1571636"/>
          </a:xfrm>
          <a:prstGeom prst="rect">
            <a:avLst/>
          </a:prstGeom>
          <a:noFill/>
        </p:spPr>
      </p:pic>
      <p:pic>
        <p:nvPicPr>
          <p:cNvPr id="18" name="Picture 16" descr="F:\Мои рисунки\Детские\круж жел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4786322"/>
            <a:ext cx="1579049" cy="1571636"/>
          </a:xfrm>
          <a:prstGeom prst="rect">
            <a:avLst/>
          </a:prstGeom>
          <a:noFill/>
        </p:spPr>
      </p:pic>
      <p:pic>
        <p:nvPicPr>
          <p:cNvPr id="19" name="Picture 15" descr="F:\Мои рисунки\Детские\кружка син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2071678"/>
            <a:ext cx="1581150" cy="1543050"/>
          </a:xfrm>
          <a:prstGeom prst="rect">
            <a:avLst/>
          </a:prstGeom>
          <a:noFill/>
        </p:spPr>
      </p:pic>
      <p:pic>
        <p:nvPicPr>
          <p:cNvPr id="21" name="Picture 15" descr="F:\Мои рисунки\Детские\кружка син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43702" y="3643314"/>
            <a:ext cx="1581150" cy="1543050"/>
          </a:xfrm>
          <a:prstGeom prst="rect">
            <a:avLst/>
          </a:prstGeom>
          <a:noFill/>
        </p:spPr>
      </p:pic>
      <p:pic>
        <p:nvPicPr>
          <p:cNvPr id="23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0" y="8572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Сравни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количество предметов на картинках. </a:t>
            </a:r>
            <a:r>
              <a:rPr lang="ru-RU" sz="3200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бери правильный знак.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50867E-6 L -0.32639 -0.243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6578" y="4714884"/>
            <a:ext cx="93326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&gt;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01024" y="4714884"/>
            <a:ext cx="8226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&lt;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F:\Мои рисунки\Детские\лампа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2000240"/>
            <a:ext cx="1378516" cy="1552571"/>
          </a:xfrm>
          <a:prstGeom prst="rect">
            <a:avLst/>
          </a:prstGeom>
          <a:noFill/>
        </p:spPr>
      </p:pic>
      <p:pic>
        <p:nvPicPr>
          <p:cNvPr id="3075" name="Picture 3" descr="F:\Мои рисунки\Детские\будильник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285992"/>
            <a:ext cx="1500198" cy="1785950"/>
          </a:xfrm>
          <a:prstGeom prst="rect">
            <a:avLst/>
          </a:prstGeom>
          <a:noFill/>
        </p:spPr>
      </p:pic>
      <p:pic>
        <p:nvPicPr>
          <p:cNvPr id="15" name="Picture 3" descr="F:\Мои рисунки\Детские\будильник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2428868"/>
            <a:ext cx="1500198" cy="1785950"/>
          </a:xfrm>
          <a:prstGeom prst="rect">
            <a:avLst/>
          </a:prstGeom>
          <a:noFill/>
        </p:spPr>
      </p:pic>
      <p:pic>
        <p:nvPicPr>
          <p:cNvPr id="17" name="Picture 3" descr="F:\Мои рисунки\Детские\будильник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4000504"/>
            <a:ext cx="1500198" cy="1785950"/>
          </a:xfrm>
          <a:prstGeom prst="rect">
            <a:avLst/>
          </a:prstGeom>
          <a:noFill/>
        </p:spPr>
      </p:pic>
      <p:pic>
        <p:nvPicPr>
          <p:cNvPr id="18" name="Picture 2" descr="F:\Мои рисунки\Детские\лампа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2000240"/>
            <a:ext cx="1378516" cy="1552571"/>
          </a:xfrm>
          <a:prstGeom prst="rect">
            <a:avLst/>
          </a:prstGeom>
          <a:noFill/>
        </p:spPr>
      </p:pic>
      <p:pic>
        <p:nvPicPr>
          <p:cNvPr id="19" name="Picture 2" descr="F:\Мои рисунки\Детские\лампа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3786190"/>
            <a:ext cx="1378516" cy="1552571"/>
          </a:xfrm>
          <a:prstGeom prst="rect">
            <a:avLst/>
          </a:prstGeom>
          <a:noFill/>
        </p:spPr>
      </p:pic>
      <p:pic>
        <p:nvPicPr>
          <p:cNvPr id="21" name="Picture 2" descr="F:\Мои рисунки\Детские\лампа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00958" y="3786190"/>
            <a:ext cx="1378516" cy="1552571"/>
          </a:xfrm>
          <a:prstGeom prst="rect">
            <a:avLst/>
          </a:prstGeom>
          <a:noFill/>
        </p:spPr>
      </p:pic>
      <p:pic>
        <p:nvPicPr>
          <p:cNvPr id="23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0" y="8572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Сравни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количество предметов на картинках. </a:t>
            </a:r>
            <a:r>
              <a:rPr lang="ru-RU" sz="3200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бери правильный знак.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8.67052E-7 L -0.38855 -0.211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6578" y="4714884"/>
            <a:ext cx="93326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&lt;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01024" y="4714884"/>
            <a:ext cx="8226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&gt;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F:\Мои рисунки\Детские\портфель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16" y="2714620"/>
            <a:ext cx="1905000" cy="2095500"/>
          </a:xfrm>
          <a:prstGeom prst="rect">
            <a:avLst/>
          </a:prstGeom>
          <a:noFill/>
        </p:spPr>
      </p:pic>
      <p:pic>
        <p:nvPicPr>
          <p:cNvPr id="4099" name="Picture 3" descr="F:\Мои рисунки\Детские\куртка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928802"/>
            <a:ext cx="1905000" cy="1447800"/>
          </a:xfrm>
          <a:prstGeom prst="rect">
            <a:avLst/>
          </a:prstGeom>
          <a:noFill/>
        </p:spPr>
      </p:pic>
      <p:pic>
        <p:nvPicPr>
          <p:cNvPr id="15" name="Picture 3" descr="F:\Мои рисунки\Детские\куртка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429000"/>
            <a:ext cx="1905000" cy="1447800"/>
          </a:xfrm>
          <a:prstGeom prst="rect">
            <a:avLst/>
          </a:prstGeom>
          <a:noFill/>
        </p:spPr>
      </p:pic>
      <p:pic>
        <p:nvPicPr>
          <p:cNvPr id="17" name="Picture 3" descr="F:\Мои рисунки\Детские\куртка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929198"/>
            <a:ext cx="1905000" cy="1447800"/>
          </a:xfrm>
          <a:prstGeom prst="rect">
            <a:avLst/>
          </a:prstGeom>
          <a:noFill/>
        </p:spPr>
      </p:pic>
      <p:pic>
        <p:nvPicPr>
          <p:cNvPr id="18" name="Picture 3" descr="F:\Мои рисунки\Детские\куртка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1928802"/>
            <a:ext cx="1905000" cy="1447800"/>
          </a:xfrm>
          <a:prstGeom prst="rect">
            <a:avLst/>
          </a:prstGeom>
          <a:noFill/>
        </p:spPr>
      </p:pic>
      <p:pic>
        <p:nvPicPr>
          <p:cNvPr id="19" name="Picture 3" descr="F:\Мои рисунки\Детские\куртка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3500438"/>
            <a:ext cx="1905000" cy="1447800"/>
          </a:xfrm>
          <a:prstGeom prst="rect">
            <a:avLst/>
          </a:prstGeom>
          <a:noFill/>
        </p:spPr>
      </p:pic>
      <p:pic>
        <p:nvPicPr>
          <p:cNvPr id="21" name="Picture 3" descr="F:\Мои рисунки\Детские\куртка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5000636"/>
            <a:ext cx="1905000" cy="1447800"/>
          </a:xfrm>
          <a:prstGeom prst="rect">
            <a:avLst/>
          </a:prstGeom>
          <a:noFill/>
        </p:spPr>
      </p:pic>
      <p:sp>
        <p:nvSpPr>
          <p:cNvPr id="22" name="Заголовок 1"/>
          <p:cNvSpPr txBox="1">
            <a:spLocks/>
          </p:cNvSpPr>
          <p:nvPr/>
        </p:nvSpPr>
        <p:spPr bwMode="auto">
          <a:xfrm>
            <a:off x="0" y="8572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Сравни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количество предметов на картинках. </a:t>
            </a:r>
            <a:r>
              <a:rPr lang="ru-RU" sz="3200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бери правильный знак.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8.67052E-7 L -0.30191 -0.211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Куб 17"/>
          <p:cNvSpPr/>
          <p:nvPr/>
        </p:nvSpPr>
        <p:spPr>
          <a:xfrm flipH="1">
            <a:off x="5286380" y="2285992"/>
            <a:ext cx="3286148" cy="2500330"/>
          </a:xfrm>
          <a:prstGeom prst="cube">
            <a:avLst>
              <a:gd name="adj" fmla="val 12475"/>
            </a:avLst>
          </a:prstGeom>
          <a:blipFill>
            <a:blip r:embed="rId2" cstate="screen"/>
            <a:tile tx="0" ty="0" sx="100000" sy="100000" flip="none" algn="tl"/>
          </a:blipFill>
          <a:ln w="95250"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357158" y="2214554"/>
            <a:ext cx="3286148" cy="2500330"/>
          </a:xfrm>
          <a:prstGeom prst="cube">
            <a:avLst>
              <a:gd name="adj" fmla="val 12475"/>
            </a:avLst>
          </a:prstGeom>
          <a:blipFill>
            <a:blip r:embed="rId2" cstate="screen"/>
            <a:tile tx="0" ty="0" sx="100000" sy="100000" flip="none" algn="tl"/>
          </a:blipFill>
          <a:ln w="95250"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3" cstate="screen">
            <a:lum bright="-14000"/>
          </a:blip>
          <a:srcRect/>
          <a:stretch>
            <a:fillRect/>
          </a:stretch>
        </p:blipFill>
        <p:spPr bwMode="auto">
          <a:xfrm rot="19143366">
            <a:off x="770041" y="2702466"/>
            <a:ext cx="378537" cy="52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4" cstate="screen">
            <a:lum bright="-14000"/>
          </a:blip>
          <a:srcRect/>
          <a:stretch>
            <a:fillRect/>
          </a:stretch>
        </p:blipFill>
        <p:spPr bwMode="auto">
          <a:xfrm rot="19143366">
            <a:off x="1414391" y="3631817"/>
            <a:ext cx="382730" cy="53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5" cstate="screen">
            <a:lum bright="-14000"/>
          </a:blip>
          <a:srcRect/>
          <a:stretch>
            <a:fillRect/>
          </a:stretch>
        </p:blipFill>
        <p:spPr bwMode="auto">
          <a:xfrm rot="4434470" flipH="1">
            <a:off x="679097" y="3414766"/>
            <a:ext cx="320023" cy="46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6" cstate="screen">
            <a:lum bright="-14000"/>
          </a:blip>
          <a:srcRect/>
          <a:stretch>
            <a:fillRect/>
          </a:stretch>
        </p:blipFill>
        <p:spPr bwMode="auto">
          <a:xfrm rot="19143366">
            <a:off x="2115809" y="3340020"/>
            <a:ext cx="344141" cy="481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7" cstate="screen">
            <a:lum bright="-14000"/>
          </a:blip>
          <a:srcRect/>
          <a:stretch>
            <a:fillRect/>
          </a:stretch>
        </p:blipFill>
        <p:spPr bwMode="auto">
          <a:xfrm rot="16632828">
            <a:off x="2237230" y="3886735"/>
            <a:ext cx="367084" cy="51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7" cstate="screen">
            <a:lum bright="-14000"/>
          </a:blip>
          <a:srcRect/>
          <a:stretch>
            <a:fillRect/>
          </a:stretch>
        </p:blipFill>
        <p:spPr bwMode="auto">
          <a:xfrm rot="19143366">
            <a:off x="2480705" y="2843548"/>
            <a:ext cx="367084" cy="51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3" cstate="screen">
            <a:lum bright="-14000"/>
          </a:blip>
          <a:srcRect/>
          <a:stretch>
            <a:fillRect/>
          </a:stretch>
        </p:blipFill>
        <p:spPr bwMode="auto">
          <a:xfrm rot="19143366">
            <a:off x="6056452" y="2916780"/>
            <a:ext cx="378537" cy="52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4" cstate="screen">
            <a:lum bright="-14000"/>
          </a:blip>
          <a:srcRect/>
          <a:stretch>
            <a:fillRect/>
          </a:stretch>
        </p:blipFill>
        <p:spPr bwMode="auto">
          <a:xfrm rot="19143366">
            <a:off x="6986554" y="3917569"/>
            <a:ext cx="382730" cy="53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7" cstate="screen">
            <a:lum bright="-14000"/>
          </a:blip>
          <a:srcRect/>
          <a:stretch>
            <a:fillRect/>
          </a:stretch>
        </p:blipFill>
        <p:spPr bwMode="auto">
          <a:xfrm rot="16632828">
            <a:off x="7880832" y="2958040"/>
            <a:ext cx="367084" cy="51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8" cstate="screen">
            <a:lum bright="-14000"/>
          </a:blip>
          <a:srcRect/>
          <a:stretch>
            <a:fillRect/>
          </a:stretch>
        </p:blipFill>
        <p:spPr bwMode="auto">
          <a:xfrm rot="17566341">
            <a:off x="6948297" y="3087348"/>
            <a:ext cx="478193" cy="6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/>
          <p:nvPr/>
        </p:nvSpPr>
        <p:spPr>
          <a:xfrm>
            <a:off x="7929586" y="4714884"/>
            <a:ext cx="822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&lt;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858016" y="4714884"/>
            <a:ext cx="8226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&gt;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5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6" cstate="screen">
            <a:lum bright="-14000"/>
          </a:blip>
          <a:srcRect/>
          <a:stretch>
            <a:fillRect/>
          </a:stretch>
        </p:blipFill>
        <p:spPr bwMode="auto">
          <a:xfrm rot="19143366">
            <a:off x="1615744" y="2768517"/>
            <a:ext cx="344141" cy="481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F:\Мои рисунки\дильфин.gif"/>
          <p:cNvPicPr>
            <a:picLocks noChangeAspect="1" noChangeArrowheads="1"/>
          </p:cNvPicPr>
          <p:nvPr/>
        </p:nvPicPr>
        <p:blipFill>
          <a:blip r:embed="rId5" cstate="screen">
            <a:lum bright="-14000"/>
          </a:blip>
          <a:srcRect/>
          <a:stretch>
            <a:fillRect/>
          </a:stretch>
        </p:blipFill>
        <p:spPr bwMode="auto">
          <a:xfrm rot="4434470" flipH="1">
            <a:off x="964849" y="3986270"/>
            <a:ext cx="320023" cy="46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  <p:sp>
        <p:nvSpPr>
          <p:cNvPr id="42" name="Заголовок 1"/>
          <p:cNvSpPr txBox="1">
            <a:spLocks/>
          </p:cNvSpPr>
          <p:nvPr/>
        </p:nvSpPr>
        <p:spPr bwMode="auto">
          <a:xfrm>
            <a:off x="0" y="8572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Сравни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количество предметов на картинках. </a:t>
            </a:r>
            <a:r>
              <a:rPr lang="ru-RU" sz="3200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бери правильный знак.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8.67052E-7 L -0.32639 -0.316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31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7000892" y="4714884"/>
            <a:ext cx="822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&gt;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Picture 30" descr="AN01968_">
            <a:hlinkClick r:id="" action="ppaction://noaction">
              <a:snd r:embed="rId2" name="ПИНГВИНЫ"/>
            </a:hlinkClick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0425" y="2786058"/>
            <a:ext cx="425584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0" name="Picture 30" descr="AN01968_">
            <a:hlinkClick r:id="" action="ppaction://noaction">
              <a:snd r:embed="rId2" name="ПИНГВИНЫ"/>
            </a:hlinkClick>
          </p:cNvPr>
          <p:cNvPicPr>
            <a:picLocks noChangeAspect="1" noChangeArrowheads="1"/>
          </p:cNvPicPr>
          <p:nvPr/>
        </p:nvPicPr>
        <p:blipFill>
          <a:blip r:embed="rId3" cstate="screen"/>
          <a:srcRect l="24136" r="24910"/>
          <a:stretch>
            <a:fillRect/>
          </a:stretch>
        </p:blipFill>
        <p:spPr bwMode="auto">
          <a:xfrm>
            <a:off x="500034" y="2786058"/>
            <a:ext cx="207814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1" name="Прямоугольник 30"/>
          <p:cNvSpPr/>
          <p:nvPr/>
        </p:nvSpPr>
        <p:spPr>
          <a:xfrm>
            <a:off x="7929586" y="4714884"/>
            <a:ext cx="822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&lt;</a:t>
            </a:r>
            <a:endParaRPr lang="ru-RU" sz="10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0"/>
            <a:ext cx="3959706" cy="955791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 bwMode="auto">
          <a:xfrm>
            <a:off x="0" y="8572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Сравни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количество предметов на картинках. </a:t>
            </a:r>
            <a:r>
              <a:rPr lang="ru-RU" sz="3200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</a:t>
            </a:r>
            <a:r>
              <a:rPr kumimoji="0" lang="ru-RU" sz="3200" b="0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бери правильный знак.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8.67052E-7 L -0.51458 -0.264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" y="-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2" grpId="0"/>
      <p:bldP spid="31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12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ициаль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12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фициаль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</Template>
  <TotalTime>781</TotalTime>
  <Words>186</Words>
  <Application>Microsoft Office PowerPoint</Application>
  <PresentationFormat>Экран (4:3)</PresentationFormat>
  <Paragraphs>46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Тема12</vt:lpstr>
      <vt:lpstr>Официальная</vt:lpstr>
      <vt:lpstr>1_Тема12</vt:lpstr>
      <vt:lpstr>1_Официальная</vt:lpstr>
      <vt:lpstr>Тема2</vt:lpstr>
      <vt:lpstr>Неравенство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89</cp:revision>
  <dcterms:modified xsi:type="dcterms:W3CDTF">2015-08-14T10:06:29Z</dcterms:modified>
</cp:coreProperties>
</file>