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0"/>
            <a:ext cx="792088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82216" cy="685800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196752"/>
            <a:ext cx="8928992" cy="3240360"/>
          </a:xfrm>
        </p:spPr>
        <p:txBody>
          <a:bodyPr>
            <a:normAutofit/>
          </a:bodyPr>
          <a:lstStyle/>
          <a:p>
            <a:r>
              <a:rPr lang="ru-RU" b="1" dirty="0"/>
              <a:t>Исследовательская работа на тему:</a:t>
            </a:r>
            <a:br>
              <a:rPr lang="ru-RU" b="1" dirty="0"/>
            </a:br>
            <a:r>
              <a:rPr lang="ru-RU" b="1" dirty="0"/>
              <a:t>«Пророчество в жизни А. С. Пушкина»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92080" y="5320712"/>
            <a:ext cx="2840360" cy="1296144"/>
          </a:xfrm>
        </p:spPr>
        <p:txBody>
          <a:bodyPr>
            <a:normAutofit fontScale="25000" lnSpcReduction="20000"/>
          </a:bodyPr>
          <a:lstStyle/>
          <a:p>
            <a:endParaRPr lang="ru-RU" sz="4800" dirty="0"/>
          </a:p>
          <a:p>
            <a:pPr algn="r"/>
            <a:r>
              <a:rPr lang="ru-RU" sz="4800" b="1" dirty="0">
                <a:solidFill>
                  <a:schemeClr val="tx1"/>
                </a:solidFill>
              </a:rPr>
              <a:t>В</a:t>
            </a:r>
            <a:r>
              <a:rPr lang="ru-RU" sz="4800" b="1" dirty="0" smtClean="0">
                <a:solidFill>
                  <a:schemeClr val="tx1"/>
                </a:solidFill>
              </a:rPr>
              <a:t>ыполнила</a:t>
            </a:r>
            <a:r>
              <a:rPr lang="ru-RU" sz="4800" b="1" dirty="0">
                <a:solidFill>
                  <a:schemeClr val="tx1"/>
                </a:solidFill>
              </a:rPr>
              <a:t>:</a:t>
            </a:r>
          </a:p>
          <a:p>
            <a:pPr algn="r"/>
            <a:r>
              <a:rPr lang="ru-RU" sz="4800" dirty="0">
                <a:solidFill>
                  <a:schemeClr val="tx1"/>
                </a:solidFill>
              </a:rPr>
              <a:t> ученица 10 класса</a:t>
            </a:r>
          </a:p>
          <a:p>
            <a:pPr algn="r"/>
            <a:r>
              <a:rPr lang="ru-RU" sz="4800" dirty="0" smtClean="0">
                <a:solidFill>
                  <a:schemeClr val="tx1"/>
                </a:solidFill>
              </a:rPr>
              <a:t>Бидочка Мария</a:t>
            </a:r>
          </a:p>
          <a:p>
            <a:pPr algn="r"/>
            <a:r>
              <a:rPr lang="ru-RU" sz="4800" b="1" dirty="0" smtClean="0">
                <a:solidFill>
                  <a:schemeClr val="tx1"/>
                </a:solidFill>
              </a:rPr>
              <a:t>Руководитель</a:t>
            </a:r>
            <a:r>
              <a:rPr lang="ru-RU" sz="4800" b="1" dirty="0">
                <a:solidFill>
                  <a:schemeClr val="tx1"/>
                </a:solidFill>
              </a:rPr>
              <a:t>:</a:t>
            </a:r>
          </a:p>
          <a:p>
            <a:pPr algn="r"/>
            <a:r>
              <a:rPr lang="ru-RU" sz="4800" dirty="0">
                <a:solidFill>
                  <a:schemeClr val="tx1"/>
                </a:solidFill>
              </a:rPr>
              <a:t>Козлова Лариса Александровна</a:t>
            </a:r>
          </a:p>
          <a:p>
            <a:pPr algn="r"/>
            <a:r>
              <a:rPr lang="ru-RU" sz="4800" dirty="0">
                <a:solidFill>
                  <a:schemeClr val="tx1"/>
                </a:solidFill>
              </a:rPr>
              <a:t>преподаватель русского языка </a:t>
            </a:r>
            <a:r>
              <a:rPr lang="ru-RU" sz="4800" dirty="0" smtClean="0">
                <a:solidFill>
                  <a:schemeClr val="tx1"/>
                </a:solidFill>
              </a:rPr>
              <a:t>и литературы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627784" y="165928"/>
            <a:ext cx="3960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/>
              <a:t>Муниципальное бюджетное общеобразовательное учреждение </a:t>
            </a:r>
          </a:p>
          <a:p>
            <a:pPr algn="ctr"/>
            <a:r>
              <a:rPr lang="ru-RU" sz="1000" dirty="0" err="1"/>
              <a:t>Судогодская</a:t>
            </a:r>
            <a:r>
              <a:rPr lang="ru-RU" sz="1000" dirty="0"/>
              <a:t> средняя общеобразовательная школа № 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059832" y="6453336"/>
            <a:ext cx="30963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dirty="0"/>
              <a:t>Судогда 2015 год</a:t>
            </a:r>
          </a:p>
        </p:txBody>
      </p:sp>
    </p:spTree>
    <p:extLst>
      <p:ext uri="{BB962C8B-B14F-4D97-AF65-F5344CB8AC3E}">
        <p14:creationId xmlns:p14="http://schemas.microsoft.com/office/powerpoint/2010/main" val="20121775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0"/>
            <a:ext cx="792088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532" y="0"/>
            <a:ext cx="9144000" cy="685800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7606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400" dirty="0" smtClean="0"/>
              <a:t> </a:t>
            </a:r>
            <a:endParaRPr lang="ru-RU" sz="1400" dirty="0"/>
          </a:p>
          <a:p>
            <a:pPr marL="0" indent="0">
              <a:buNone/>
            </a:pPr>
            <a:r>
              <a:rPr lang="ru-RU" sz="1400" dirty="0"/>
              <a:t>          </a:t>
            </a:r>
          </a:p>
          <a:p>
            <a:pPr marL="0" indent="0">
              <a:buNone/>
            </a:pPr>
            <a:endParaRPr lang="ru-RU" sz="1400" dirty="0"/>
          </a:p>
          <a:p>
            <a:pPr marL="0" indent="0">
              <a:buNone/>
            </a:pPr>
            <a:endParaRPr lang="ru-RU" sz="1400" dirty="0"/>
          </a:p>
        </p:txBody>
      </p:sp>
      <p:sp>
        <p:nvSpPr>
          <p:cNvPr id="2" name="TextBox 1"/>
          <p:cNvSpPr txBox="1"/>
          <p:nvPr/>
        </p:nvSpPr>
        <p:spPr>
          <a:xfrm>
            <a:off x="2242274" y="57678"/>
            <a:ext cx="42484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Заключение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9512" y="476672"/>
            <a:ext cx="8784975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            А.С </a:t>
            </a:r>
            <a:r>
              <a:rPr lang="ru-RU" sz="1400" dirty="0"/>
              <a:t>Пушкин открылся мне прежде всего как неординарный человек, неравнодушный к злу и жестокости. Раньше я не понимала, что в каждой его строчке, каждом слове зашифрован тайный смысл, код жизни тайны Бытия.</a:t>
            </a:r>
          </a:p>
          <a:p>
            <a:r>
              <a:rPr lang="ru-RU" sz="1400" dirty="0"/>
              <a:t> И жив снова библейский сюжет. Вечная тема Добра и зла, Иисус и Иуда..</a:t>
            </a:r>
          </a:p>
          <a:p>
            <a:r>
              <a:rPr lang="ru-RU" sz="1400" dirty="0"/>
              <a:t>Где роль Иуды исполняет Дантес, снова сюжет борьбы света и тьмы..</a:t>
            </a:r>
          </a:p>
          <a:p>
            <a:pPr algn="ctr"/>
            <a:r>
              <a:rPr lang="ru-RU" sz="1400" dirty="0"/>
              <a:t>И долго буду тем любезен я народу,</a:t>
            </a:r>
          </a:p>
          <a:p>
            <a:pPr algn="ctr"/>
            <a:r>
              <a:rPr lang="ru-RU" sz="1400" dirty="0"/>
              <a:t>Что чувства добрые я лирой пробуждал,</a:t>
            </a:r>
          </a:p>
          <a:p>
            <a:pPr algn="ctr"/>
            <a:r>
              <a:rPr lang="ru-RU" sz="1400" dirty="0"/>
              <a:t>Что в мой жестокий век восславил я свободу</a:t>
            </a:r>
          </a:p>
          <a:p>
            <a:pPr algn="ctr"/>
            <a:r>
              <a:rPr lang="ru-RU" sz="1400" dirty="0"/>
              <a:t>И милость к падшим призывал.</a:t>
            </a:r>
          </a:p>
          <a:p>
            <a:r>
              <a:rPr lang="ru-RU" sz="1400" dirty="0"/>
              <a:t>Не всем дано так писать, как великий поэт, безусловно, это Божий дар…Я считаю, что за свой талант, </a:t>
            </a:r>
            <a:r>
              <a:rPr lang="ru-RU" sz="1400" dirty="0" err="1"/>
              <a:t>А.С.Пушкину</a:t>
            </a:r>
            <a:r>
              <a:rPr lang="ru-RU" sz="1400" dirty="0"/>
              <a:t> пришлось расплатиться ранней смертью.</a:t>
            </a:r>
          </a:p>
          <a:p>
            <a:r>
              <a:rPr lang="ru-RU" sz="1400" dirty="0" smtClean="0"/>
              <a:t>           </a:t>
            </a:r>
            <a:r>
              <a:rPr lang="ru-RU" sz="1400" dirty="0"/>
              <a:t>И все же, как же объяснить опасный  дар ясновидения у творческих людей? </a:t>
            </a:r>
          </a:p>
          <a:p>
            <a:r>
              <a:rPr lang="ru-RU" sz="1400" dirty="0"/>
              <a:t>          В пророчествах, я думаю, мы имеем дело с интуицией. Например, полет фантазии позволяет гению, увидевшему самодвижущийся экипаж или воздушный шар, тотчас «предсказать» автомобильные заторы на дорогах мира и космос, кишащий </a:t>
            </a:r>
            <a:r>
              <a:rPr lang="ru-RU" sz="1400" dirty="0" smtClean="0"/>
              <a:t>межпланетными путешественниками. Другое </a:t>
            </a:r>
            <a:r>
              <a:rPr lang="ru-RU" sz="1400" dirty="0"/>
              <a:t>дело - предсказания своей кончины. </a:t>
            </a:r>
          </a:p>
          <a:p>
            <a:r>
              <a:rPr lang="ru-RU" sz="1400" dirty="0"/>
              <a:t>Есть мнение, что люди творческие вовсе не предрекают будущее, а как бы моделируют его. Ведь некоторые из поэтических строк напоминают заклинания вроде: «Я хочу умереть молодой!» . Это слова Мирры </a:t>
            </a:r>
            <a:r>
              <a:rPr lang="ru-RU" sz="1400" dirty="0" err="1"/>
              <a:t>Лохвицкой</a:t>
            </a:r>
            <a:r>
              <a:rPr lang="ru-RU" sz="1400" dirty="0"/>
              <a:t> . Если согласиться с тем, что слово материально и обладает мощной энергетикой, то логично допустить, что эти опасные фразы способны притянуть к человеку, их произнесшему, беды. </a:t>
            </a:r>
            <a:endParaRPr lang="ru-RU" sz="1400" dirty="0" smtClean="0"/>
          </a:p>
          <a:p>
            <a:r>
              <a:rPr lang="ru-RU" sz="1400" dirty="0"/>
              <a:t>            Недаром мудрая Ахматова  предупреждала своих излишне дерзких собратьев по перу: «Поэты, не предсказывайте свою смерть - сбывается!»</a:t>
            </a:r>
          </a:p>
          <a:p>
            <a:r>
              <a:rPr lang="ru-RU" sz="1400" dirty="0"/>
              <a:t>         Практика показывает, что изреченное или иным образом ставшее достоянием гласности пророчество приобретает склонность к самоосуществлению. Эта проблема давно интересовала известного американского психолога Эрика </a:t>
            </a:r>
            <a:r>
              <a:rPr lang="ru-RU" sz="1400" dirty="0" err="1"/>
              <a:t>Баркера</a:t>
            </a:r>
            <a:r>
              <a:rPr lang="ru-RU" sz="1400" dirty="0"/>
              <a:t> . Он работал над книгой о людях, которые умирали точно в предсказанное для них время. Многие из них, по мнению ученого, умерли именно потому, что буквально запугивали себя до смерти по мере приближения рокового дня. Но, как показывают исследования, в двух третях случаев все-таки людям удается избежать беды. Странно лишь, что подобного рода исследования не были проведены в отношении пророчеств, сулящих счастье.</a:t>
            </a: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5279308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0"/>
            <a:ext cx="792088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38643" y="2703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1400" dirty="0" smtClean="0"/>
              <a:t> </a:t>
            </a:r>
            <a:endParaRPr lang="ru-RU" sz="1400" dirty="0"/>
          </a:p>
          <a:p>
            <a:pPr marL="0" indent="0">
              <a:buNone/>
            </a:pPr>
            <a:r>
              <a:rPr lang="ru-RU" sz="1400" dirty="0"/>
              <a:t>          </a:t>
            </a:r>
          </a:p>
          <a:p>
            <a:pPr marL="0" indent="0">
              <a:buNone/>
            </a:pPr>
            <a:endParaRPr lang="ru-RU" sz="1400" dirty="0"/>
          </a:p>
          <a:p>
            <a:pPr marL="0" indent="0">
              <a:buNone/>
            </a:pPr>
            <a:endParaRPr lang="ru-RU" sz="1400" dirty="0"/>
          </a:p>
        </p:txBody>
      </p:sp>
      <p:sp>
        <p:nvSpPr>
          <p:cNvPr id="2" name="TextBox 1"/>
          <p:cNvSpPr txBox="1"/>
          <p:nvPr/>
        </p:nvSpPr>
        <p:spPr>
          <a:xfrm>
            <a:off x="5940152" y="692696"/>
            <a:ext cx="288032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 </a:t>
            </a:r>
            <a:r>
              <a:rPr lang="ru-RU" sz="1600" dirty="0" smtClean="0"/>
              <a:t>            В </a:t>
            </a:r>
            <a:r>
              <a:rPr lang="ru-RU" sz="1600" dirty="0"/>
              <a:t>душе каждого человека  </a:t>
            </a:r>
            <a:r>
              <a:rPr lang="ru-RU" sz="1600" dirty="0" err="1"/>
              <a:t>А.С.Пушкин</a:t>
            </a:r>
            <a:r>
              <a:rPr lang="ru-RU" sz="1600" dirty="0"/>
              <a:t> занимает  особое место. И не важно, кто ты: профессор филологии или токарь. У меня есть  детские воспоминания.  В памяти звучат слова: «Погиб поэт! — невольник чести – пал, оклеветанный молвой…».  Строчки стихотворения </a:t>
            </a:r>
            <a:r>
              <a:rPr lang="ru-RU" sz="1600" dirty="0" smtClean="0"/>
              <a:t>М.Ю. Лермонтова </a:t>
            </a:r>
            <a:r>
              <a:rPr lang="ru-RU" sz="1600" dirty="0"/>
              <a:t>«Смерть поэта» моя мама читала с таким чувством, что, возможно, именно тогда смерть Пушкина стала для меня личной потерей близкого  и родного человека. Взволновало ещё в детстве , тревожит до сих пор. Несмотря на свой ранний уход, </a:t>
            </a:r>
            <a:r>
              <a:rPr lang="ru-RU" sz="1600" dirty="0" err="1"/>
              <a:t>А.С.Пушкин</a:t>
            </a:r>
            <a:r>
              <a:rPr lang="ru-RU" sz="1600" dirty="0"/>
              <a:t> остается  для своих почитателей великим и бессмертным поэтом.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5575548" cy="6552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4362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0"/>
            <a:ext cx="792088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7606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400" dirty="0" smtClean="0"/>
              <a:t> </a:t>
            </a:r>
            <a:endParaRPr lang="ru-RU" sz="1400" dirty="0"/>
          </a:p>
          <a:p>
            <a:pPr marL="0" indent="0">
              <a:buNone/>
            </a:pPr>
            <a:r>
              <a:rPr lang="ru-RU" sz="1400" dirty="0"/>
              <a:t>          </a:t>
            </a:r>
          </a:p>
          <a:p>
            <a:pPr marL="0" indent="0">
              <a:buNone/>
            </a:pPr>
            <a:endParaRPr lang="ru-RU" sz="1400" dirty="0"/>
          </a:p>
          <a:p>
            <a:pPr marL="0" indent="0">
              <a:buNone/>
            </a:pPr>
            <a:endParaRPr lang="ru-RU" sz="14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4754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0"/>
            <a:ext cx="792088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4000" b="1" dirty="0"/>
              <a:t>Введение</a:t>
            </a:r>
            <a:r>
              <a:rPr lang="ru-RU" sz="4000" dirty="0"/>
              <a:t> </a:t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7606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400" b="1" dirty="0"/>
              <a:t>Тема научно-исследовательской работы:</a:t>
            </a:r>
          </a:p>
          <a:p>
            <a:pPr marL="0" indent="0">
              <a:buNone/>
            </a:pPr>
            <a:r>
              <a:rPr lang="ru-RU" sz="1400" dirty="0"/>
              <a:t> «Пророчество в жизни А. С. Пушкина» </a:t>
            </a:r>
          </a:p>
          <a:p>
            <a:pPr marL="0" indent="0">
              <a:buNone/>
            </a:pPr>
            <a:r>
              <a:rPr lang="ru-RU" sz="1400" b="1" dirty="0"/>
              <a:t>Цель исследования :</a:t>
            </a:r>
          </a:p>
          <a:p>
            <a:pPr marL="0" indent="0">
              <a:buNone/>
            </a:pPr>
            <a:r>
              <a:rPr lang="ru-RU" sz="1400" dirty="0"/>
              <a:t> Рассмотреть влияние пророчеств на жизнь  А. С. Пушкина</a:t>
            </a:r>
          </a:p>
          <a:p>
            <a:pPr marL="0" indent="0">
              <a:buNone/>
            </a:pPr>
            <a:r>
              <a:rPr lang="ru-RU" sz="1400" b="1" dirty="0"/>
              <a:t>Задача: </a:t>
            </a:r>
          </a:p>
          <a:p>
            <a:pPr marL="0" indent="0">
              <a:buNone/>
            </a:pPr>
            <a:r>
              <a:rPr lang="ru-RU" sz="1400" b="1" dirty="0"/>
              <a:t>1)</a:t>
            </a:r>
            <a:r>
              <a:rPr lang="ru-RU" sz="1400" dirty="0"/>
              <a:t>Установить, обладал ли даром предвидения А. С. Пушкин;</a:t>
            </a:r>
          </a:p>
          <a:p>
            <a:pPr marL="0" indent="0">
              <a:buNone/>
            </a:pPr>
            <a:r>
              <a:rPr lang="ru-RU" sz="1400" b="1" dirty="0"/>
              <a:t>2) </a:t>
            </a:r>
            <a:r>
              <a:rPr lang="ru-RU" sz="1400" dirty="0"/>
              <a:t>Является ли А. С. Пушкин Нострадамусом своего времени?</a:t>
            </a:r>
          </a:p>
          <a:p>
            <a:pPr marL="0" indent="0">
              <a:buNone/>
            </a:pPr>
            <a:r>
              <a:rPr lang="ru-RU" sz="1400" b="1" dirty="0"/>
              <a:t>3)</a:t>
            </a:r>
            <a:r>
              <a:rPr lang="ru-RU" sz="1400" dirty="0"/>
              <a:t>Определить, почему пророчества сбываются.</a:t>
            </a:r>
          </a:p>
          <a:p>
            <a:pPr marL="0" indent="0">
              <a:buNone/>
            </a:pPr>
            <a:r>
              <a:rPr lang="ru-RU" sz="1400" b="1" dirty="0"/>
              <a:t>Актуальность исследования:</a:t>
            </a:r>
          </a:p>
          <a:p>
            <a:pPr marL="0" indent="0">
              <a:buNone/>
            </a:pPr>
            <a:r>
              <a:rPr lang="ru-RU" sz="1400" dirty="0"/>
              <a:t>           Я наткнулась на исследования Александра  Рыжова , он коллекционирует пророчества, сделанные поэтами и прозаиками.</a:t>
            </a:r>
          </a:p>
          <a:p>
            <a:pPr marL="0" indent="0">
              <a:buNone/>
            </a:pPr>
            <a:r>
              <a:rPr lang="ru-RU" sz="1400" dirty="0"/>
              <a:t>         Он сказал: « Анализируя пророчества, исследователи топчутся в основном вокруг имен «профессиональных» предсказателей вроде Нострадамуса  или </a:t>
            </a:r>
            <a:r>
              <a:rPr lang="ru-RU" sz="1400" dirty="0" err="1"/>
              <a:t>Ванги</a:t>
            </a:r>
            <a:r>
              <a:rPr lang="ru-RU" sz="1400" dirty="0"/>
              <a:t> , но есть целый пласт провидческих высказываний, сделанных людьми, которые не считали это занятие основным и даже не догадывались о своих способностях». </a:t>
            </a:r>
          </a:p>
          <a:p>
            <a:pPr marL="0" indent="0">
              <a:buNone/>
            </a:pPr>
            <a:r>
              <a:rPr lang="ru-RU" sz="1400" dirty="0"/>
              <a:t>       В его недавно вышедшей книге «Литературные пророки» речь не о ясновидцах. Она о гениях, волею каких-то обстоятельств, сделавшихся пророками. </a:t>
            </a:r>
          </a:p>
          <a:p>
            <a:pPr marL="0" indent="0">
              <a:buNone/>
            </a:pPr>
            <a:r>
              <a:rPr lang="ru-RU" sz="1400" dirty="0"/>
              <a:t>       Отличие творческих людей от шарлатанов и святых провидцев в том, что они, с одной стороны, были обычными людьми, порою даже неверующими, а с другой - сами не считали себя оракулами. Главным их делом было сочинительство - романов, рассказов, стихов, - то есть работа, связанная с вымыслом. </a:t>
            </a:r>
          </a:p>
          <a:p>
            <a:pPr marL="0" indent="0">
              <a:buNone/>
            </a:pPr>
            <a:r>
              <a:rPr lang="ru-RU" sz="1400" dirty="0"/>
              <a:t>      Но именно в этом сугубо творческом процессе рождались такие предвидения, какие не снились Нострадамусу и его товарищам по цеху.</a:t>
            </a:r>
          </a:p>
          <a:p>
            <a:pPr marL="0" indent="0">
              <a:buNone/>
            </a:pPr>
            <a:r>
              <a:rPr lang="ru-RU" sz="1400" dirty="0"/>
              <a:t>         Но еще более поражают предсказания писателей и поэтов собственной кончины. Откуда этот страшный дар? </a:t>
            </a:r>
          </a:p>
          <a:p>
            <a:pPr marL="0" indent="0">
              <a:buNone/>
            </a:pPr>
            <a:r>
              <a:rPr lang="ru-RU" sz="1400" dirty="0"/>
              <a:t> </a:t>
            </a:r>
          </a:p>
          <a:p>
            <a:pPr marL="0" indent="0">
              <a:buNone/>
            </a:pPr>
            <a:r>
              <a:rPr lang="ru-RU" sz="1400" dirty="0"/>
              <a:t>          </a:t>
            </a:r>
          </a:p>
          <a:p>
            <a:pPr marL="0" indent="0">
              <a:buNone/>
            </a:pPr>
            <a:endParaRPr lang="ru-RU" sz="1400" dirty="0"/>
          </a:p>
          <a:p>
            <a:pPr marL="0" indent="0">
              <a:buNone/>
            </a:pP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1713281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0"/>
            <a:ext cx="792088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340"/>
            <a:ext cx="9144000" cy="685800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 smtClean="0">
                <a:solidFill>
                  <a:schemeClr val="tx1"/>
                </a:solidFill>
              </a:rPr>
              <a:t>              Смертельные </a:t>
            </a:r>
            <a:r>
              <a:rPr lang="ru-RU" sz="1400" dirty="0">
                <a:solidFill>
                  <a:schemeClr val="tx1"/>
                </a:solidFill>
              </a:rPr>
              <a:t>пророчества часто появлялись помимо воли авторов из случайных, брошенных ненароком слов, но слова эти были зафиксированы на бумаге и, стало быть, обрели жизнь самостоятельную. А у жизни слов - свои законы и последствия. В первую очередь эти последствия касаются тех, кто данные слова произнес. Убедитесь сами: </a:t>
            </a:r>
          </a:p>
          <a:p>
            <a:r>
              <a:rPr lang="ru-RU" sz="1400" dirty="0">
                <a:solidFill>
                  <a:schemeClr val="tx1"/>
                </a:solidFill>
              </a:rPr>
              <a:t>               Например, в стихотворении Николая Рубцова   звучат слова</a:t>
            </a:r>
            <a:r>
              <a:rPr lang="ru-RU" sz="1400" dirty="0" smtClean="0">
                <a:solidFill>
                  <a:schemeClr val="tx1"/>
                </a:solidFill>
              </a:rPr>
              <a:t>: «</a:t>
            </a:r>
            <a:r>
              <a:rPr lang="ru-RU" sz="1400" dirty="0">
                <a:solidFill>
                  <a:schemeClr val="tx1"/>
                </a:solidFill>
              </a:rPr>
              <a:t>Я умру в крещенские морозы». Он погиб 19 января - в тот самый день, когда отмечается православное Крещение.</a:t>
            </a:r>
          </a:p>
          <a:p>
            <a:r>
              <a:rPr lang="ru-RU" sz="1400" dirty="0">
                <a:solidFill>
                  <a:schemeClr val="tx1"/>
                </a:solidFill>
              </a:rPr>
              <a:t>              Драматург Александр Вампилов  мимоходом черканул в своей записной книжке: «Я знаю - старым я никогда не буду». Так и вышло: он утонул в Байкале за несколько дней до своего 35-летия. </a:t>
            </a:r>
          </a:p>
          <a:p>
            <a:r>
              <a:rPr lang="ru-RU" sz="1400" dirty="0">
                <a:solidFill>
                  <a:schemeClr val="tx1"/>
                </a:solidFill>
              </a:rPr>
              <a:t>             Поэт и музыкант Юрий Визбор  в 1978 году написал песню «Памяти ушедших», где есть такая строка: «Как хочется прожить еще сто лет - ну пусть не сто, хотя бы половину». </a:t>
            </a:r>
          </a:p>
          <a:p>
            <a:r>
              <a:rPr lang="ru-RU" sz="1400" dirty="0">
                <a:solidFill>
                  <a:schemeClr val="tx1"/>
                </a:solidFill>
              </a:rPr>
              <a:t>Визбор будто сам отмерил себе земной срок - прожил ровно 50 лет. </a:t>
            </a:r>
          </a:p>
          <a:p>
            <a:r>
              <a:rPr lang="ru-RU" sz="1400" dirty="0">
                <a:solidFill>
                  <a:schemeClr val="tx1"/>
                </a:solidFill>
              </a:rPr>
              <a:t>            Владимир Высоцкий  в одном не очень известном стихотворении предсказал время своей смерти: </a:t>
            </a:r>
          </a:p>
          <a:p>
            <a:r>
              <a:rPr lang="ru-RU" sz="1400" dirty="0">
                <a:solidFill>
                  <a:schemeClr val="tx1"/>
                </a:solidFill>
              </a:rPr>
              <a:t>«Жизнь - алфавит: я где-то уже в «</a:t>
            </a:r>
            <a:r>
              <a:rPr lang="ru-RU" sz="1400" dirty="0" err="1">
                <a:solidFill>
                  <a:schemeClr val="tx1"/>
                </a:solidFill>
              </a:rPr>
              <a:t>це</a:t>
            </a:r>
            <a:r>
              <a:rPr lang="ru-RU" sz="1400" dirty="0">
                <a:solidFill>
                  <a:schemeClr val="tx1"/>
                </a:solidFill>
              </a:rPr>
              <a:t>-че-</a:t>
            </a:r>
            <a:r>
              <a:rPr lang="ru-RU" sz="1400" dirty="0" err="1">
                <a:solidFill>
                  <a:schemeClr val="tx1"/>
                </a:solidFill>
              </a:rPr>
              <a:t>ше</a:t>
            </a:r>
            <a:r>
              <a:rPr lang="ru-RU" sz="1400" dirty="0">
                <a:solidFill>
                  <a:schemeClr val="tx1"/>
                </a:solidFill>
              </a:rPr>
              <a:t>-</a:t>
            </a:r>
            <a:r>
              <a:rPr lang="ru-RU" sz="1400" dirty="0" err="1">
                <a:solidFill>
                  <a:schemeClr val="tx1"/>
                </a:solidFill>
              </a:rPr>
              <a:t>ще</a:t>
            </a:r>
            <a:r>
              <a:rPr lang="ru-RU" sz="1400" dirty="0">
                <a:solidFill>
                  <a:schemeClr val="tx1"/>
                </a:solidFill>
              </a:rPr>
              <a:t>» - уйду я в это лето в малиновом плаще». Стихи написаны в начале 1980 года. Летом этого года, 25 июля, Высоцкого не стало. </a:t>
            </a:r>
          </a:p>
          <a:p>
            <a:r>
              <a:rPr lang="ru-RU" sz="1400" dirty="0">
                <a:solidFill>
                  <a:schemeClr val="tx1"/>
                </a:solidFill>
              </a:rPr>
              <a:t>           Когда Валентин Пикуль  ушел из жизни, жена нашла в его библиотеке книгу со слепым корешком, и в ней было творческое завещание, которое заканчивалось словами: «Писал это Пикуль Валентин Савич, русский, родился 13 июля 1928 года, умер 13 июля 19… года». Написано это в 1959 году, а умер он 16 июля 1990 года, ошибившись в числе всего на три дня. </a:t>
            </a:r>
          </a:p>
          <a:p>
            <a:r>
              <a:rPr lang="ru-RU" sz="1400" dirty="0">
                <a:solidFill>
                  <a:schemeClr val="tx1"/>
                </a:solidFill>
              </a:rPr>
              <a:t>            Намеки на безвременную гибель встречаются в произведениях Александра Пушкина, Михаила Лермонтова, Сергея Есенина, Владимира Маяковского, Николая Гумилева, Всеволода Багрицкого, Василия Шукшина, Марселя Пруста, Генриха Ибсена, Пауля Флеминга. </a:t>
            </a:r>
          </a:p>
          <a:p>
            <a:r>
              <a:rPr lang="ru-RU" sz="1400" dirty="0">
                <a:solidFill>
                  <a:schemeClr val="tx1"/>
                </a:solidFill>
              </a:rPr>
              <a:t>             Рассмотрим провидческий дар поэта и писателя Александра Сергеевича Пушкина .</a:t>
            </a:r>
          </a:p>
          <a:p>
            <a:pPr algn="ctr"/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899592" y="1052736"/>
            <a:ext cx="7920880" cy="547260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400" dirty="0" smtClean="0"/>
              <a:t> </a:t>
            </a:r>
            <a:endParaRPr lang="ru-RU" sz="1400" dirty="0"/>
          </a:p>
          <a:p>
            <a:pPr marL="0" indent="0">
              <a:buNone/>
            </a:pPr>
            <a:r>
              <a:rPr lang="ru-RU" sz="1400" dirty="0"/>
              <a:t>          </a:t>
            </a:r>
          </a:p>
          <a:p>
            <a:pPr marL="0" indent="0">
              <a:buNone/>
            </a:pPr>
            <a:endParaRPr lang="ru-RU" sz="1400" dirty="0"/>
          </a:p>
          <a:p>
            <a:pPr marL="0" indent="0">
              <a:buNone/>
            </a:pPr>
            <a:r>
              <a:rPr lang="ru-RU" sz="1400" dirty="0" smtClean="0"/>
              <a:t>    </a:t>
            </a:r>
            <a:endParaRPr lang="ru-RU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1986761" y="94672"/>
            <a:ext cx="46805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 </a:t>
            </a:r>
            <a:r>
              <a:rPr lang="ru-RU" sz="2400" b="1" dirty="0"/>
              <a:t>Результаты.</a:t>
            </a:r>
          </a:p>
          <a:p>
            <a:pPr algn="ctr"/>
            <a:r>
              <a:rPr lang="ru-RU" sz="2400" b="1" dirty="0"/>
              <a:t>Они предвидели свою смерть</a:t>
            </a:r>
          </a:p>
        </p:txBody>
      </p:sp>
    </p:spTree>
    <p:extLst>
      <p:ext uri="{BB962C8B-B14F-4D97-AF65-F5344CB8AC3E}">
        <p14:creationId xmlns:p14="http://schemas.microsoft.com/office/powerpoint/2010/main" val="33819653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0"/>
            <a:ext cx="792088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7" name="Объект 6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1400" dirty="0" smtClean="0"/>
              <a:t> </a:t>
            </a:r>
            <a:endParaRPr lang="ru-RU" sz="1400" dirty="0"/>
          </a:p>
          <a:p>
            <a:pPr marL="0" indent="0">
              <a:buNone/>
            </a:pPr>
            <a:r>
              <a:rPr lang="ru-RU" sz="1400" dirty="0"/>
              <a:t>          </a:t>
            </a:r>
          </a:p>
          <a:p>
            <a:pPr marL="0" indent="0">
              <a:buNone/>
            </a:pPr>
            <a:endParaRPr lang="ru-RU" sz="1400" dirty="0"/>
          </a:p>
          <a:p>
            <a:pPr marL="0" indent="0">
              <a:buNone/>
            </a:pPr>
            <a:endParaRPr lang="ru-RU" sz="1400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976" y="296652"/>
            <a:ext cx="4752528" cy="62646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5436096" y="1089898"/>
            <a:ext cx="3312368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 </a:t>
            </a:r>
            <a:r>
              <a:rPr lang="ru-RU" b="1" dirty="0" smtClean="0"/>
              <a:t>        </a:t>
            </a:r>
            <a:r>
              <a:rPr lang="ru-RU" sz="1400" b="1" dirty="0" smtClean="0"/>
              <a:t>А</a:t>
            </a:r>
            <a:r>
              <a:rPr lang="ru-RU" sz="1400" b="1" dirty="0"/>
              <a:t>. С. Пушкин </a:t>
            </a:r>
            <a:r>
              <a:rPr lang="ru-RU" sz="1400" dirty="0"/>
              <a:t>- великий русский поэт, прозаик, драматург, публицист, критик, основоположник новой русской литературы, создатель русского литературного языка. В настоящее время люди начинают рассматривать его не только как гения русской словесности, но и как пророка, а его творчество как пророчество. В своих работах он дает людям глубинный смысл бытия – истину, но не явно, не прямым текстом, а зашифрованным в своих произведениях, с целью сохранить их неискажёнными, так как любое пророческое учение в течении определенного времени подвергается изменению, искажению и корректировке, либо вообще остается не расшифровано, как, например, откровение Иоанна Богослова  «Апокалипсис». </a:t>
            </a:r>
            <a:r>
              <a:rPr lang="ru-RU" sz="1400" dirty="0" smtClean="0"/>
              <a:t> 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97712747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7440" y="4877900"/>
            <a:ext cx="2105000" cy="196098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0"/>
            <a:ext cx="792088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7" name="Объект 6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1400" dirty="0" smtClean="0"/>
              <a:t> </a:t>
            </a:r>
            <a:endParaRPr lang="ru-RU" sz="1400" dirty="0"/>
          </a:p>
          <a:p>
            <a:pPr marL="0" indent="0">
              <a:buNone/>
            </a:pPr>
            <a:r>
              <a:rPr lang="ru-RU" sz="1400" dirty="0"/>
              <a:t>          </a:t>
            </a:r>
          </a:p>
          <a:p>
            <a:pPr marL="0" indent="0">
              <a:buNone/>
            </a:pPr>
            <a:endParaRPr lang="ru-RU" sz="1400" dirty="0"/>
          </a:p>
          <a:p>
            <a:pPr marL="0" indent="0">
              <a:buNone/>
            </a:pPr>
            <a:endParaRPr lang="ru-RU" sz="1400" dirty="0"/>
          </a:p>
        </p:txBody>
      </p:sp>
      <p:sp>
        <p:nvSpPr>
          <p:cNvPr id="2" name="Объект 1"/>
          <p:cNvSpPr>
            <a:spLocks noGrp="1"/>
          </p:cNvSpPr>
          <p:nvPr>
            <p:ph sz="half" idx="2"/>
          </p:nvPr>
        </p:nvSpPr>
        <p:spPr>
          <a:xfrm>
            <a:off x="107504" y="152636"/>
            <a:ext cx="8856984" cy="64447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500" dirty="0" smtClean="0"/>
              <a:t>        </a:t>
            </a:r>
            <a:r>
              <a:rPr lang="ru-RU" sz="1400" dirty="0" smtClean="0"/>
              <a:t>Александра </a:t>
            </a:r>
            <a:r>
              <a:rPr lang="ru-RU" sz="1400" dirty="0"/>
              <a:t>Сергеевича Пушкина давно считают пророком и обычно речь ведут о том, что он предсказал свое будущее, нетленность, вечность своей поэзии и бессмертие своих прозаических произведений, и приводят в качестве примера широко известное его стихотворение «Памятник»: «Я памятник себе воздвиг нерукотворный…». </a:t>
            </a:r>
          </a:p>
          <a:p>
            <a:pPr marL="0" indent="0">
              <a:buNone/>
            </a:pPr>
            <a:r>
              <a:rPr lang="ru-RU" sz="1400" dirty="0"/>
              <a:t>            И совершенно неведомо многим из нас, что он был пророком в более широком значении этого слова и что, оказывается, его имя можно поставить в этом смысле рядом с именами всех известных великих пророков, избранников Божьих, которым открыто будущее человечества. </a:t>
            </a:r>
          </a:p>
          <a:p>
            <a:pPr marL="0" indent="0">
              <a:buNone/>
            </a:pPr>
            <a:r>
              <a:rPr lang="ru-RU" sz="1400" dirty="0"/>
              <a:t>             А. С. Пушкин прожил короткую земную жизнь, всего 38 лет. Но даже за такой небольшой промежуток времени он оставил русскому народу достояние в виде своих работ, к которым не пропадает интерес спустя столетия. Интерес, скорее, возрастает, потому что нет такой проблемы, которая не была освещена в творчестве великого поэта</a:t>
            </a:r>
            <a:r>
              <a:rPr lang="ru-RU" sz="1400" dirty="0" smtClean="0"/>
              <a:t>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996952"/>
            <a:ext cx="3420888" cy="37759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1557" y="2708920"/>
            <a:ext cx="3441424" cy="38794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3789040"/>
            <a:ext cx="3240360" cy="29480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584144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0"/>
            <a:ext cx="792088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1400" dirty="0" smtClean="0"/>
              <a:t> </a:t>
            </a:r>
            <a:endParaRPr lang="ru-RU" sz="1400" dirty="0"/>
          </a:p>
          <a:p>
            <a:pPr marL="0" indent="0">
              <a:buNone/>
            </a:pPr>
            <a:r>
              <a:rPr lang="ru-RU" sz="1400" dirty="0"/>
              <a:t>          </a:t>
            </a:r>
          </a:p>
          <a:p>
            <a:pPr marL="0" indent="0">
              <a:buNone/>
            </a:pPr>
            <a:endParaRPr lang="ru-RU" sz="1400" dirty="0"/>
          </a:p>
          <a:p>
            <a:pPr marL="0" indent="0">
              <a:buNone/>
            </a:pPr>
            <a:endParaRPr lang="ru-RU" sz="14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501627"/>
            <a:ext cx="8712968" cy="529815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2" y="116632"/>
            <a:ext cx="86409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        Является </a:t>
            </a:r>
            <a:r>
              <a:rPr lang="ru-RU" sz="1400" dirty="0"/>
              <a:t>ли А. С. Пушкин Нострадамусом своего времени? Предсказания Нострадамуса широко изучались, изучаются и сопоставляются с уже свершенными событиями. Изучив бытие даже небольшого числа пророков, можно заметить определенное сходство их жизненных путей. Судьба их не была завидной; как правило, их высмеивали или попросту не воспринимали всерьёз, ведь недаром говорится «нет пророка в своем отечестве». Их жизненный путь был полон сложностей, выраженных в постоянной борьбе за правое дело, они несли людям свет Истины, скрытый в сокровенных знаниях, а люди не хотели принимать их. </a:t>
            </a:r>
          </a:p>
        </p:txBody>
      </p:sp>
    </p:spTree>
    <p:extLst>
      <p:ext uri="{BB962C8B-B14F-4D97-AF65-F5344CB8AC3E}">
        <p14:creationId xmlns:p14="http://schemas.microsoft.com/office/powerpoint/2010/main" val="9074856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0"/>
            <a:ext cx="792088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-54147" y="0"/>
            <a:ext cx="9144000" cy="685800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7" name="Объект 6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1400" dirty="0" smtClean="0"/>
              <a:t> </a:t>
            </a:r>
            <a:endParaRPr lang="ru-RU" sz="1400" dirty="0"/>
          </a:p>
          <a:p>
            <a:pPr marL="0" indent="0">
              <a:buNone/>
            </a:pPr>
            <a:r>
              <a:rPr lang="ru-RU" sz="1400" dirty="0"/>
              <a:t>          </a:t>
            </a:r>
          </a:p>
          <a:p>
            <a:pPr marL="0" indent="0">
              <a:buNone/>
            </a:pPr>
            <a:endParaRPr lang="ru-RU" sz="1400" dirty="0"/>
          </a:p>
          <a:p>
            <a:pPr marL="0" indent="0">
              <a:buNone/>
            </a:pPr>
            <a:endParaRPr lang="ru-RU" sz="1400" dirty="0"/>
          </a:p>
        </p:txBody>
      </p:sp>
      <p:sp>
        <p:nvSpPr>
          <p:cNvPr id="2" name="Объект 1"/>
          <p:cNvSpPr>
            <a:spLocks noGrp="1"/>
          </p:cNvSpPr>
          <p:nvPr>
            <p:ph sz="half" idx="2"/>
          </p:nvPr>
        </p:nvSpPr>
        <p:spPr>
          <a:xfrm>
            <a:off x="611559" y="305272"/>
            <a:ext cx="4032449" cy="65527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dirty="0" smtClean="0"/>
              <a:t>         В </a:t>
            </a:r>
            <a:r>
              <a:rPr lang="ru-RU" sz="1400" dirty="0"/>
              <a:t>жизни его много тайного. Говорят, что многие стихи его являют собой шифр. Приписывают Пушкину и связь с масонством. Мистика в его жизни присутствовала, и в больших количествах. Да и сам поэт придавал огромное значение предсказаниям.</a:t>
            </a:r>
          </a:p>
          <a:p>
            <a:pPr marL="0" indent="0">
              <a:buNone/>
            </a:pPr>
            <a:r>
              <a:rPr lang="ru-RU" sz="1400" dirty="0"/>
              <a:t>              Пушкин считался суеверным человеком и  не раз обращался к прорицателям и гадалкам. Так, будучи в Одессе, он встретился с известным греком - предсказателем, который повез его в лунную ночь в поле. Там, произнеся заклинание, он сделал страшное пророчество, что Александр умрет от  лошади или беловолосого человека в белом на белой лошади.</a:t>
            </a:r>
          </a:p>
          <a:p>
            <a:pPr marL="0" indent="0">
              <a:buNone/>
            </a:pPr>
            <a:r>
              <a:rPr lang="ru-RU" sz="1400" dirty="0"/>
              <a:t>Впоследствии Пушкин  признавался друзьям, что после этой встречи с греческим магом он каждый раз с отвращением ставил ногу в стремя... Грек не ошибся – убийца Пушкина Дантес  был белокур, носил белый мундир и ездил на белой лошади...</a:t>
            </a:r>
          </a:p>
          <a:p>
            <a:pPr marL="0" indent="0">
              <a:buNone/>
            </a:pPr>
            <a:r>
              <a:rPr lang="ru-RU" sz="1400" dirty="0"/>
              <a:t>     Однажды поэт после окончания лицея обратился к своей сестре Ольге  с просьбой погадать по ладони (она серьезно увлекалась хиромантией). Ольга заупрямилась, не желая ворожить брату. А когда уступила просьбе и стала разглядывать его ладонь, то вдруг залилась слезами и сказала: « Зачем, Александр, принуждаешь меня сказать то, что и молвить боюсь? Грозит тебе смерть насильственная, и еще не в пожилые годы».</a:t>
            </a:r>
          </a:p>
          <a:p>
            <a:pPr marL="0" indent="0">
              <a:buNone/>
            </a:pPr>
            <a:endParaRPr lang="ru-RU" sz="1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9" y="404664"/>
            <a:ext cx="4445844" cy="619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6535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0"/>
            <a:ext cx="792088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7" name="Объект 6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1400" dirty="0" smtClean="0"/>
              <a:t> </a:t>
            </a:r>
            <a:endParaRPr lang="ru-RU" sz="1400" dirty="0"/>
          </a:p>
          <a:p>
            <a:pPr marL="0" indent="0">
              <a:buNone/>
            </a:pPr>
            <a:r>
              <a:rPr lang="ru-RU" sz="1400" dirty="0"/>
              <a:t>          </a:t>
            </a:r>
          </a:p>
          <a:p>
            <a:pPr marL="0" indent="0">
              <a:buNone/>
            </a:pPr>
            <a:endParaRPr lang="ru-RU" sz="1400" dirty="0"/>
          </a:p>
          <a:p>
            <a:pPr marL="0" indent="0">
              <a:buNone/>
            </a:pPr>
            <a:endParaRPr lang="ru-RU" sz="1400" dirty="0"/>
          </a:p>
        </p:txBody>
      </p:sp>
      <p:sp>
        <p:nvSpPr>
          <p:cNvPr id="2" name="Объект 1"/>
          <p:cNvSpPr>
            <a:spLocks noGrp="1"/>
          </p:cNvSpPr>
          <p:nvPr>
            <p:ph sz="half" idx="2"/>
          </p:nvPr>
        </p:nvSpPr>
        <p:spPr>
          <a:xfrm>
            <a:off x="4572000" y="260648"/>
            <a:ext cx="4114800" cy="63367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dirty="0" smtClean="0"/>
              <a:t>         Вообще-то преждевременная </a:t>
            </a:r>
            <a:r>
              <a:rPr lang="ru-RU" sz="1400" dirty="0"/>
              <a:t>смерть была, как будто уготована ему судьбой. Можно ли было этого избежать? Известная на всю Европу немка-гадалка Кирхгоф зимой 1817 года приехала в Петербург, и к ней отправились выяснять свою судьбу столичные ловеласы. Среди них был и Пушкин, которому она  гадала последним</a:t>
            </a:r>
            <a:r>
              <a:rPr lang="ru-RU" sz="1400" dirty="0" smtClean="0"/>
              <a:t>.</a:t>
            </a:r>
          </a:p>
          <a:p>
            <a:pPr marL="0" indent="0">
              <a:buNone/>
            </a:pPr>
            <a:r>
              <a:rPr lang="ru-RU" sz="1400" dirty="0"/>
              <a:t>            Увидев  Пушкина, Кирхгоф  воскликнула: «О! Эта важная голова! Вы человек непростой и станете известным!»  Она также предрекла юному Пушкину, что он получит в скорости деньги.  В тот же вечер  Пушкин, придя домой, обнаружил на столе конверт с карточным долгом.</a:t>
            </a:r>
          </a:p>
          <a:p>
            <a:pPr marL="0" indent="0">
              <a:buNone/>
            </a:pPr>
            <a:r>
              <a:rPr lang="ru-RU" sz="1400" dirty="0"/>
              <a:t>             Также гадалка пообещала, что  его ждет заманчивое предложение по службе. И, действительно, несколько дней спустя в театре его подозвал к себе генерал А. Ф. Орлов  и стал отговаривать от поступления в гусары, настаивая, чтобы Пушкин поступил в конную гвардию.</a:t>
            </a:r>
          </a:p>
          <a:p>
            <a:pPr marL="0" indent="0">
              <a:buNone/>
            </a:pPr>
            <a:r>
              <a:rPr lang="ru-RU" sz="1400" dirty="0"/>
              <a:t>              Также ведунья предупредила его, что он дважды подвергнется ссылке. Последнее же пророчество звучало так: «Может быть, ты проживешь долго, но на тридцать седьмом году берегись белой лошади, белой головы или белого человека». Следовательно, если ей верить, Пушкина могла ждать иная судьба, прояви он осторожность!</a:t>
            </a:r>
          </a:p>
          <a:p>
            <a:pPr marL="0" indent="0">
              <a:buNone/>
            </a:pPr>
            <a:r>
              <a:rPr lang="ru-RU" sz="1400" dirty="0" smtClean="0"/>
              <a:t> </a:t>
            </a:r>
            <a:endParaRPr lang="ru-RU" sz="1400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78" y="842431"/>
            <a:ext cx="3401958" cy="4878319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053174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0"/>
            <a:ext cx="792088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7" name="Объект 6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1400" dirty="0" smtClean="0"/>
              <a:t> </a:t>
            </a:r>
            <a:endParaRPr lang="ru-RU" sz="1400" dirty="0"/>
          </a:p>
          <a:p>
            <a:pPr marL="0" indent="0">
              <a:buNone/>
            </a:pPr>
            <a:r>
              <a:rPr lang="ru-RU" sz="1400" dirty="0"/>
              <a:t>          </a:t>
            </a:r>
          </a:p>
          <a:p>
            <a:pPr marL="0" indent="0">
              <a:buNone/>
            </a:pPr>
            <a:endParaRPr lang="ru-RU" sz="1400" dirty="0"/>
          </a:p>
          <a:p>
            <a:pPr marL="0" indent="0">
              <a:buNone/>
            </a:pPr>
            <a:endParaRPr lang="ru-RU" sz="1400" dirty="0"/>
          </a:p>
        </p:txBody>
      </p:sp>
      <p:sp>
        <p:nvSpPr>
          <p:cNvPr id="2" name="Объект 1"/>
          <p:cNvSpPr>
            <a:spLocks noGrp="1"/>
          </p:cNvSpPr>
          <p:nvPr>
            <p:ph sz="half" idx="2"/>
          </p:nvPr>
        </p:nvSpPr>
        <p:spPr>
          <a:xfrm>
            <a:off x="55418" y="2163446"/>
            <a:ext cx="4968552" cy="393305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1500" dirty="0" smtClean="0"/>
              <a:t>Но </a:t>
            </a:r>
            <a:r>
              <a:rPr lang="ru-RU" sz="1500" dirty="0"/>
              <a:t>на этом дурные предзнаменования не закончились. Слуга внезапно свалился в горячке, а когда запряженная повозка наконец-то тронулась от крыльца, то дорогу ей преградил священник. Внезапная встреча со служителем церкви также считалась плохой приметой. </a:t>
            </a:r>
            <a:endParaRPr lang="ru-RU" sz="1500" dirty="0" smtClean="0"/>
          </a:p>
          <a:p>
            <a:pPr marL="0" indent="0">
              <a:buNone/>
            </a:pPr>
            <a:r>
              <a:rPr lang="ru-RU" sz="1500" dirty="0"/>
              <a:t>                 И вот тогда суеверный Пушкин решается отменить поездку. И правильно сделал! В доме, куда он собирался поехать, собрались те, кого впоследствии назовут декабристами. Многих их них после восстания на Сенатской площади повесят, а других сошлют в Сибирь за попытку уничтожить царя. </a:t>
            </a:r>
          </a:p>
          <a:p>
            <a:pPr marL="0" indent="0">
              <a:buNone/>
            </a:pPr>
            <a:r>
              <a:rPr lang="ru-RU" sz="1500" dirty="0"/>
              <a:t>                   Современник Пушкина, митрополит Филарет  писал: «Если слово предостережения примем и употребим осторожность, то, хотя бы она оказалась ненужною, вреда не будет. А если оставим предостережение без внимания, и оно окажется справедливым, будет и вина, и грех». Но была ли вина Пушкина в том, что его судьба пошла по неблагоприятному варианту? Слишком много в его жизни было роковых совпадений! Возможно это расплата за его дар?! </a:t>
            </a:r>
            <a:endParaRPr lang="ru-RU" sz="1500" dirty="0" smtClean="0"/>
          </a:p>
          <a:p>
            <a:pPr marL="0" indent="0">
              <a:buNone/>
            </a:pPr>
            <a:endParaRPr lang="ru-RU" sz="1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983261"/>
            <a:ext cx="3995936" cy="45365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5418" y="116632"/>
            <a:ext cx="878497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Воспоминания современников поэта подтверждает тот факт, что Пушкин всеми силами пытался избежать злой участи. Вступив в масоны и узнав о причастности к ложе человека, чье имя в переводе означает «белая голова», он отошел от них.  Также он отказался от поездки в Польшу в качестве военного, когда услышал, что один из руководителей восстания, с которым ему придется воевать, носит имя </a:t>
            </a:r>
            <a:r>
              <a:rPr lang="ru-RU" sz="1400" dirty="0" err="1"/>
              <a:t>Вейскопф</a:t>
            </a:r>
            <a:r>
              <a:rPr lang="ru-RU" sz="1400" dirty="0"/>
              <a:t> («белая голова»).</a:t>
            </a:r>
          </a:p>
          <a:p>
            <a:r>
              <a:rPr lang="ru-RU" sz="1400" dirty="0"/>
              <a:t>                Но от одного несчастья ему удалось уберечься. Александр Сергеевич  находился в ссылке в селе Михайловском, когда до него дошло известие о кончине императора Александра I . Он решает немедленно ехать в Петербург, а остановиться у друга – поэта Рылеева . Пушкин приказал готовить коляску в дорогу и пошел проститься с соседями. Но тут путь ему пересек заяц, а на обратной дороге – еще один (в те времена это был плохой знак).</a:t>
            </a:r>
          </a:p>
        </p:txBody>
      </p:sp>
    </p:spTree>
    <p:extLst>
      <p:ext uri="{BB962C8B-B14F-4D97-AF65-F5344CB8AC3E}">
        <p14:creationId xmlns:p14="http://schemas.microsoft.com/office/powerpoint/2010/main" val="37138752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2287</Words>
  <Application>Microsoft Office PowerPoint</Application>
  <PresentationFormat>Экран (4:3)</PresentationFormat>
  <Paragraphs>108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Исследовательская работа на тему: «Пророчество в жизни А. С. Пушкина»  </vt:lpstr>
      <vt:lpstr> Введение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Наталья</cp:lastModifiedBy>
  <cp:revision>7</cp:revision>
  <dcterms:created xsi:type="dcterms:W3CDTF">2015-04-21T12:21:40Z</dcterms:created>
  <dcterms:modified xsi:type="dcterms:W3CDTF">2015-04-21T13:37:36Z</dcterms:modified>
</cp:coreProperties>
</file>