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65" r:id="rId5"/>
    <p:sldId id="259" r:id="rId6"/>
    <p:sldId id="260" r:id="rId7"/>
    <p:sldId id="262" r:id="rId8"/>
    <p:sldId id="263" r:id="rId9"/>
    <p:sldId id="258" r:id="rId10"/>
    <p:sldId id="266" r:id="rId11"/>
    <p:sldId id="270" r:id="rId12"/>
    <p:sldId id="269" r:id="rId13"/>
    <p:sldId id="267" r:id="rId14"/>
    <p:sldId id="268" r:id="rId15"/>
    <p:sldId id="271" r:id="rId16"/>
    <p:sldId id="272" r:id="rId17"/>
    <p:sldId id="276" r:id="rId18"/>
    <p:sldId id="277" r:id="rId19"/>
    <p:sldId id="278" r:id="rId20"/>
    <p:sldId id="273" r:id="rId21"/>
    <p:sldId id="27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lum/>
          </a:blip>
          <a:srcRect/>
          <a:stretch>
            <a:fillRect r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 smtClean="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 dirty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 sz="1400" smtClean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77851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54027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96593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smtClean="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96680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 smtClean="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91077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32354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98715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smtClean="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09844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 sz="1400" smtClean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62255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sm_book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1755775"/>
            <a:ext cx="1614488" cy="1689100"/>
          </a:xfrm>
          <a:prstGeom prst="rect">
            <a:avLst/>
          </a:prstGeom>
          <a:noFill/>
          <a:ln w="50800" cap="sq" cmpd="dbl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smtClean="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18246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 smtClean="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11970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 dirty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1" fontAlgn="base" hangingPunct="1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1" fontAlgn="base" hangingPunct="1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fontAlgn="base" hangingPunct="1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fontAlgn="base" hangingPunct="1">
        <a:spcBef>
          <a:spcPts val="400"/>
        </a:spcBef>
        <a:spcAft>
          <a:spcPct val="0"/>
        </a:spcAft>
        <a:buClr>
          <a:srgbClr val="E7BC29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fontAlgn="base" hangingPunct="1">
        <a:spcBef>
          <a:spcPts val="400"/>
        </a:spcBef>
        <a:spcAft>
          <a:spcPct val="0"/>
        </a:spcAft>
        <a:buClr>
          <a:srgbClr val="D092A7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2780928"/>
            <a:ext cx="6696744" cy="2952328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4800" b="1" spc="600" dirty="0" smtClean="0">
                <a:solidFill>
                  <a:schemeClr val="tx1"/>
                </a:solidFill>
              </a:rPr>
              <a:t>Перечень документов</a:t>
            </a:r>
            <a:br>
              <a:rPr lang="ru-RU" sz="4800" b="1" spc="600" dirty="0" smtClean="0">
                <a:solidFill>
                  <a:schemeClr val="tx1"/>
                </a:solidFill>
              </a:rPr>
            </a:br>
            <a:r>
              <a:rPr lang="ru-RU" sz="4800" b="1" spc="600" dirty="0" smtClean="0">
                <a:solidFill>
                  <a:schemeClr val="tx1"/>
                </a:solidFill>
              </a:rPr>
              <a:t> для трудоустройства</a:t>
            </a:r>
            <a:endParaRPr lang="ru-RU" sz="4800" spc="6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7500" lnSpcReduction="20000"/>
          </a:bodyPr>
          <a:lstStyle/>
          <a:p>
            <a:endParaRPr lang="ru-RU" sz="1800" b="1" spc="300" dirty="0" smtClean="0">
              <a:solidFill>
                <a:schemeClr val="tx1"/>
              </a:solidFill>
            </a:endParaRPr>
          </a:p>
          <a:p>
            <a:pPr algn="ctr"/>
            <a:r>
              <a:rPr lang="ru-RU" sz="2200" b="1" spc="600" dirty="0" smtClean="0">
                <a:solidFill>
                  <a:schemeClr val="tx1"/>
                </a:solidFill>
              </a:rPr>
              <a:t>ДИСЦИПЛИНА – </a:t>
            </a:r>
          </a:p>
          <a:p>
            <a:pPr algn="ctr"/>
            <a:r>
              <a:rPr lang="ru-RU" sz="2200" b="1" spc="600" dirty="0" smtClean="0">
                <a:solidFill>
                  <a:schemeClr val="tx1"/>
                </a:solidFill>
              </a:rPr>
              <a:t>«ОСНОВЫ ПОИСКА РАБОТЫ, ТРУДОУСТРОЙСТВО</a:t>
            </a:r>
            <a:r>
              <a:rPr lang="ru-RU" sz="2200" b="1" spc="600" smtClean="0">
                <a:solidFill>
                  <a:schemeClr val="tx1"/>
                </a:solidFill>
              </a:rPr>
              <a:t>»- пре</a:t>
            </a:r>
            <a:endParaRPr lang="ru-RU" sz="2200" b="1" spc="600" dirty="0" smtClean="0">
              <a:solidFill>
                <a:schemeClr val="tx1"/>
              </a:solidFill>
            </a:endParaRPr>
          </a:p>
          <a:p>
            <a:endParaRPr lang="ru-RU" sz="1800" b="1" spc="3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spc="600" dirty="0" smtClean="0"/>
              <a:t>ДОКУМЕНТЫ ВОИНСКОГО УЧЁТА</a:t>
            </a:r>
            <a:endParaRPr lang="ru-RU" sz="3200" spc="600" dirty="0"/>
          </a:p>
        </p:txBody>
      </p:sp>
      <p:pic>
        <p:nvPicPr>
          <p:cNvPr id="23554" name="Picture 2" descr="http://47-region.ru/media/k2/items/cache/24eb469de76283bf95760d20fb997762_M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19218" y="1752600"/>
            <a:ext cx="6273261" cy="47097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spc="600" dirty="0" smtClean="0"/>
              <a:t>РЕГИСТРАЦИЯ ПО МЕСТУ ПРЕБЫВАНИЯ</a:t>
            </a:r>
            <a:endParaRPr lang="ru-RU" sz="2400" spc="600" dirty="0"/>
          </a:p>
        </p:txBody>
      </p:sp>
      <p:pic>
        <p:nvPicPr>
          <p:cNvPr id="27650" name="Picture 2" descr="http://eleos-stroy.ru/uploads/posts/2015-04/thumbs/89337-otkrytie-ip-v-stavropole-s-vremennoy-registraciey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5844" y="1752600"/>
            <a:ext cx="6548643" cy="45987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pc="600" dirty="0" smtClean="0"/>
              <a:t>ВОДИТЕЛЬСКИЕ ПРАВА</a:t>
            </a:r>
            <a:endParaRPr lang="ru-RU" spc="600" dirty="0"/>
          </a:p>
        </p:txBody>
      </p:sp>
      <p:pic>
        <p:nvPicPr>
          <p:cNvPr id="1026" name="Picture 2" descr="http://static.videocore.tv/images/news_photos/Hvwf8L0ETU6fdoM9sBT7oIutDSDtCoCj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9350" y="2060848"/>
            <a:ext cx="6526064" cy="3668439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pc="600" dirty="0" smtClean="0"/>
              <a:t>СЕРТИФИКАТЫ О КОМПЬЮТЕРНЫХ КУРСАХ</a:t>
            </a:r>
            <a:endParaRPr lang="ru-RU" sz="4000" spc="600" dirty="0"/>
          </a:p>
        </p:txBody>
      </p:sp>
      <p:pic>
        <p:nvPicPr>
          <p:cNvPr id="24578" name="Picture 2" descr="D:\Александра\Изображения\Поиск работы\Сертификат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204" y="1752600"/>
            <a:ext cx="6248792" cy="4419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photoshop-manja.narod.ru/images/blagodarstwennoe_pismo_oblog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404664"/>
            <a:ext cx="4286250" cy="5800725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</p:pic>
      <p:pic>
        <p:nvPicPr>
          <p:cNvPr id="25603" name="Picture 3" descr="D:\Александра\Изображения\Поиск работы\Рекомендательное письм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76672"/>
            <a:ext cx="4159099" cy="5810256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07504" y="116629"/>
          <a:ext cx="8928991" cy="6681515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450201"/>
                <a:gridCol w="8478790"/>
              </a:tblGrid>
              <a:tr h="7096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/>
                        <a:t>№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spc="600" dirty="0" smtClean="0"/>
                        <a:t>При заключении трудового договора лицо, поступающее на работу, предъявляет работодателю следующие документы: (</a:t>
                      </a:r>
                      <a:r>
                        <a:rPr lang="ru-RU" sz="1600" spc="600" dirty="0" smtClean="0"/>
                        <a:t>статье 65 ТК РФ )</a:t>
                      </a:r>
                      <a:endParaRPr lang="ru-RU" sz="1600" b="1" spc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20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/>
                        <a:t>1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/>
                        <a:t>Паспорт (копия)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20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/>
                        <a:t>2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/>
                        <a:t>Диплом об образовании (копия)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20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/>
                        <a:t>3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/>
                        <a:t>Санитарная  книжка, сертификат о </a:t>
                      </a:r>
                      <a:r>
                        <a:rPr lang="ru-RU" sz="1600" dirty="0" smtClean="0"/>
                        <a:t>прививках(</a:t>
                      </a:r>
                      <a:r>
                        <a:rPr lang="ru-RU" sz="1600" b="1" dirty="0" smtClean="0"/>
                        <a:t>Медицинская справка</a:t>
                      </a:r>
                      <a:r>
                        <a:rPr lang="ru-RU" sz="1600" dirty="0" smtClean="0"/>
                        <a:t> по форме 086/у)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20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/>
                        <a:t>4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/>
                        <a:t>Рекомендательные письма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20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/>
                        <a:t>5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/>
                        <a:t>Благодарственные грамоты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20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/>
                        <a:t>6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Трудовая книжка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ru-RU" sz="1600" dirty="0" smtClean="0"/>
                        <a:t>(копия)</a:t>
                      </a:r>
                      <a:endParaRPr lang="ru-RU" sz="1600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20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/>
                        <a:t>7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/>
                        <a:t>Страховое свидетельство Государственного Пенсионного Страхования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20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/>
                        <a:t>8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/>
                        <a:t>Сертификаты о компьютерных курсах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20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/>
                        <a:t>9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/>
                        <a:t>ИНН – идентификационный номер налогоплательщика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49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/>
                        <a:t>10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/>
                        <a:t>Водительские права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92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/>
                        <a:t>11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/>
                        <a:t>Документы воинского учёта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92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/>
                        <a:t>12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/>
                        <a:t> Регистрация по месту пребывания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94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/>
                        <a:t>13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/>
                        <a:t>Фото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94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latin typeface="Calibri"/>
                          <a:ea typeface="Calibri"/>
                          <a:cs typeface="Times New Roman"/>
                        </a:rPr>
                        <a:t>Резюме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65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/>
                        <a:t>15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/>
                        <a:t>Анкета для работодателя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44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/>
                        <a:t>Справку о наличии (отсутствии) судимости и (или) факта уголовного преследования</a:t>
                      </a:r>
                    </a:p>
                  </a:txBody>
                  <a:tcPr marL="68580" marR="68580" marT="0" marB="0"/>
                </a:tc>
              </a:tr>
              <a:tr h="3526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latin typeface="Calibri"/>
                          <a:ea typeface="Calibri"/>
                          <a:cs typeface="Times New Roman"/>
                        </a:rPr>
                        <a:t>17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/>
                        <a:t>Справка о доходах работника 2-НДФЛ,  с предыдущего места работы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20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latin typeface="Calibri"/>
                          <a:ea typeface="Calibri"/>
                          <a:cs typeface="Times New Roman"/>
                        </a:rPr>
                        <a:t>18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/>
                        <a:t>Характеристика</a:t>
                      </a:r>
                      <a:r>
                        <a:rPr lang="ru-RU" sz="1600" dirty="0" smtClean="0"/>
                        <a:t> с предыдущего места работы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86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latin typeface="Calibri"/>
                          <a:ea typeface="Calibri"/>
                          <a:cs typeface="Times New Roman"/>
                        </a:rPr>
                        <a:t>19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/>
                        <a:t>Документы о семейном положении</a:t>
                      </a:r>
                      <a:r>
                        <a:rPr lang="ru-RU" sz="1600" dirty="0" smtClean="0"/>
                        <a:t> работника (свидетельство о браке, свидетельство о рождении при наличии детей, справка об инвалидности ближних родственников и т.п.).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251520" y="2743200"/>
            <a:ext cx="8784976" cy="392616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- </a:t>
            </a:r>
            <a:r>
              <a:rPr lang="ru-RU" sz="3200" dirty="0" smtClean="0"/>
              <a:t>это внутренний документ организации-работодателя, рассчитанный на неоднократное применение и устанавливающий правила поведения (права и обязанности) самой организации, всех или отдельных категорий ее работников в части, не урегулированной трудовым законодательством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spc="600" dirty="0" smtClean="0">
                <a:solidFill>
                  <a:schemeClr val="tx1"/>
                </a:solidFill>
              </a:rPr>
              <a:t>ЛОКАЛЬНЫЙ НОРМАТИВНЫЙ АКТ (ЛНА)</a:t>
            </a:r>
            <a:endParaRPr lang="ru-RU" sz="2800" b="1" spc="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spc="600" dirty="0" smtClean="0">
                <a:solidFill>
                  <a:schemeClr val="tx1"/>
                </a:solidFill>
              </a:rPr>
              <a:t>ТРИ ГРУППЫ ЛОКАЛЬНЫХ НОРМАТИВНЫХ АКТОВ</a:t>
            </a:r>
            <a:endParaRPr lang="ru-RU" sz="3600" spc="6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556792"/>
            <a:ext cx="9144000" cy="530120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1.</a:t>
            </a:r>
            <a:r>
              <a:rPr lang="ru-RU" dirty="0" smtClean="0"/>
              <a:t> </a:t>
            </a:r>
            <a:r>
              <a:rPr lang="ru-RU" sz="2400" dirty="0" smtClean="0"/>
              <a:t>Локальные нормативные акты, наличие которых обязательно у всех работодателей (см. НА № 2, 2009). </a:t>
            </a:r>
          </a:p>
          <a:p>
            <a:r>
              <a:rPr lang="ru-RU" sz="2400" dirty="0" smtClean="0"/>
              <a:t>Документы прямо названы в ТК РФ, к ним относятся: штатное расписание (ч. 2 ст. 57 ТК РФ), правила внутреннего трудового распорядка (ч. 4 ст. 189 РК РФ), график отпусков (ч. 1 ст. 123 ТК РФ). Часть 4 ст. 135 ТК РФ требует обязательного наличия у каждого работодателя документов, устанавливающих систему оплаты труда, п. 8 ст. 86 ТК РФ – документов, устанавливающих порядок обработки персональных данных. </a:t>
            </a:r>
          </a:p>
          <a:p>
            <a:r>
              <a:rPr lang="ru-RU" sz="2400" dirty="0" smtClean="0"/>
              <a:t>Положение об оплате труда и материальном стимулировании, Положение о персональных данных, так и отдельные разделы в правилах внутреннего трудового распорядка.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102568"/>
          </a:xfrm>
        </p:spPr>
        <p:txBody>
          <a:bodyPr/>
          <a:lstStyle/>
          <a:p>
            <a:pPr algn="ctr"/>
            <a:r>
              <a:rPr lang="ru-RU" sz="2000" b="1" spc="600" dirty="0" smtClean="0">
                <a:solidFill>
                  <a:schemeClr val="tx1"/>
                </a:solidFill>
              </a:rPr>
              <a:t>Локальные нормативные акты, </a:t>
            </a:r>
            <a:br>
              <a:rPr lang="ru-RU" sz="2000" b="1" spc="600" dirty="0" smtClean="0">
                <a:solidFill>
                  <a:schemeClr val="tx1"/>
                </a:solidFill>
              </a:rPr>
            </a:br>
            <a:r>
              <a:rPr lang="ru-RU" sz="2000" b="1" spc="600" dirty="0" smtClean="0">
                <a:solidFill>
                  <a:schemeClr val="tx1"/>
                </a:solidFill>
              </a:rPr>
              <a:t>наличие которых обязательно для работодателей при существовании определенных условий</a:t>
            </a:r>
            <a:endParaRPr lang="ru-RU" sz="2000" b="1" spc="6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340768"/>
            <a:ext cx="9144000" cy="551723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1800" b="1" dirty="0" smtClean="0"/>
              <a:t>2.</a:t>
            </a:r>
            <a:r>
              <a:rPr lang="ru-RU" sz="1800" dirty="0" smtClean="0"/>
              <a:t>  </a:t>
            </a:r>
            <a:r>
              <a:rPr lang="ru-RU" sz="2000" dirty="0" smtClean="0"/>
              <a:t>Для регулирования отдельных ситуаций работодатели должны принять следующие локальные нормативные акты: графики сменности (ч. 2 ст. 103 ТК РФ), если работа хотя бы нескольких работников должна осуществляться в сменном режиме;</a:t>
            </a:r>
          </a:p>
          <a:p>
            <a:r>
              <a:rPr lang="ru-RU" sz="2000" dirty="0" smtClean="0"/>
              <a:t> Документы, устанавливающие порядок аттестации (ч. 2 ст. 81 ТК РФ), если работодатель проводит аттестацию; перечень работников с ненормированным рабочем днем (ст. 101 ТК РФ), если отдельным работникам устанавливается этот режим.</a:t>
            </a:r>
          </a:p>
          <a:p>
            <a:r>
              <a:rPr lang="ru-RU" sz="2000" dirty="0" smtClean="0"/>
              <a:t>С учетом специфики своей деятельности работодатели разрабатывают и утверждают акты, устанавливающие: разделение рабочего дня на части (ст. 105 ТК РФ); нормы труда (ч. 1 ст. 162 ТК РФ); порядок и размеры возмещения расходов, связанных со служебными командировками (ч. 2 ст. 168 ТК РФ); размер и порядок выплаты дополнительного вознаграждения за нерабочие праздничные дни (ч. 3 ст. 112 ТК РФ); </a:t>
            </a:r>
          </a:p>
          <a:p>
            <a:r>
              <a:rPr lang="ru-RU" sz="2000" dirty="0" smtClean="0"/>
              <a:t>Условия и порядок проведения профессиональной подготовки, переподготовки, повышения квалификации работников, обучения их вторым профессиям (ч. 2 ст. 196 ТК РФ). </a:t>
            </a:r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28600"/>
            <a:ext cx="8928992" cy="990600"/>
          </a:xfrm>
        </p:spPr>
        <p:txBody>
          <a:bodyPr/>
          <a:lstStyle/>
          <a:p>
            <a:pPr algn="ctr"/>
            <a:r>
              <a:rPr lang="ru-RU" sz="3200" b="1" spc="600" dirty="0" smtClean="0">
                <a:solidFill>
                  <a:schemeClr val="tx1"/>
                </a:solidFill>
              </a:rPr>
              <a:t>ЛОКАЛЬНЫЕ НОРМАТИВНЫЕ АКТЫ</a:t>
            </a:r>
            <a:endParaRPr lang="ru-RU" sz="3200" b="1" spc="6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600200"/>
            <a:ext cx="8784976" cy="514116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3.</a:t>
            </a:r>
            <a:r>
              <a:rPr lang="ru-RU" dirty="0" smtClean="0"/>
              <a:t> Локальные нормативные акты, в отношении которых работодатель самостоятельно принимает решение об их разработке и утверждении</a:t>
            </a:r>
          </a:p>
          <a:p>
            <a:r>
              <a:rPr lang="ru-RU" dirty="0" smtClean="0"/>
              <a:t>К таким документам относятся, например, Положение о персонале, </a:t>
            </a:r>
          </a:p>
          <a:p>
            <a:r>
              <a:rPr lang="ru-RU" dirty="0" smtClean="0"/>
              <a:t>Положение о корпоративной культуре и пр.</a:t>
            </a:r>
          </a:p>
          <a:p>
            <a:r>
              <a:rPr lang="ru-RU" dirty="0" smtClean="0"/>
              <a:t>Форма расчетного листка (ч. 2 ст. 136 ТК РФ);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spc="600" dirty="0" smtClean="0"/>
              <a:t>В результате освоения дисциплины обучающийся </a:t>
            </a:r>
            <a:r>
              <a:rPr lang="ru-RU" sz="2800" b="1" spc="600" dirty="0" smtClean="0"/>
              <a:t>должен</a:t>
            </a:r>
            <a:r>
              <a:rPr lang="ru-RU" sz="2800" spc="600" dirty="0" smtClean="0"/>
              <a:t> </a:t>
            </a:r>
            <a:r>
              <a:rPr lang="ru-RU" sz="2800" b="1" spc="600" dirty="0" smtClean="0"/>
              <a:t>уметь: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600200"/>
            <a:ext cx="8784976" cy="5069160"/>
          </a:xfrm>
        </p:spPr>
        <p:txBody>
          <a:bodyPr/>
          <a:lstStyle/>
          <a:p>
            <a:pPr lvl="0"/>
            <a:r>
              <a:rPr lang="ru-RU" sz="2000" b="1" spc="300" dirty="0" smtClean="0"/>
              <a:t>Разрабатывать алгоритм трудоустройства</a:t>
            </a:r>
          </a:p>
          <a:p>
            <a:pPr lvl="0"/>
            <a:r>
              <a:rPr lang="ru-RU" sz="2000" b="1" spc="300" dirty="0" smtClean="0"/>
              <a:t>Умение эффективно искать и находить информацию о рабочих местах</a:t>
            </a:r>
          </a:p>
          <a:p>
            <a:pPr lvl="0"/>
            <a:r>
              <a:rPr lang="ru-RU" sz="2000" b="1" spc="300" dirty="0" smtClean="0"/>
              <a:t>Грамотно составлять документы, необходимые при поиске работы и трудоустройстве </a:t>
            </a:r>
          </a:p>
          <a:p>
            <a:pPr lvl="0"/>
            <a:r>
              <a:rPr lang="ru-RU" sz="2000" b="1" spc="300" dirty="0" smtClean="0"/>
              <a:t>Уметь правильно составить резюме</a:t>
            </a:r>
          </a:p>
          <a:p>
            <a:pPr lvl="0"/>
            <a:r>
              <a:rPr lang="ru-RU" sz="2000" b="1" spc="300" dirty="0" smtClean="0"/>
              <a:t>Зарегистрироваться и разместить своё резюме на ведущих работных сайтах и зарегистрироваться в деловых социальных сетях</a:t>
            </a:r>
          </a:p>
          <a:p>
            <a:pPr lvl="0"/>
            <a:r>
              <a:rPr lang="ru-RU" sz="2000" b="1" spc="300" dirty="0" smtClean="0"/>
              <a:t>Умение построить беседу с потенциальным работодателем </a:t>
            </a:r>
          </a:p>
          <a:p>
            <a:pPr lvl="0"/>
            <a:r>
              <a:rPr lang="ru-RU" sz="2000" b="1" spc="300" dirty="0" smtClean="0"/>
              <a:t> Планировать и реализовывать профессиональную карьеру</a:t>
            </a:r>
          </a:p>
          <a:p>
            <a:pPr lvl="0"/>
            <a:r>
              <a:rPr lang="ru-RU" sz="2000" b="1" spc="300" dirty="0" smtClean="0"/>
              <a:t>Уметь разрешать производственные конфликты</a:t>
            </a:r>
          </a:p>
          <a:p>
            <a:endParaRPr lang="ru-RU" sz="2000" b="1" spc="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28600"/>
            <a:ext cx="8856984" cy="990600"/>
          </a:xfrm>
        </p:spPr>
        <p:txBody>
          <a:bodyPr/>
          <a:lstStyle/>
          <a:p>
            <a:pPr algn="ctr"/>
            <a:r>
              <a:rPr lang="ru-RU" sz="3600" b="1" spc="600" dirty="0" smtClean="0">
                <a:solidFill>
                  <a:schemeClr val="tx1"/>
                </a:solidFill>
              </a:rPr>
              <a:t>ДОЛЖНОСТНАЯ ИНСТРУКЦИЯ</a:t>
            </a:r>
            <a:r>
              <a:rPr lang="ru-RU" sz="3600" spc="600" dirty="0" smtClean="0">
                <a:solidFill>
                  <a:schemeClr val="tx1"/>
                </a:solidFill>
              </a:rPr>
              <a:t>- это</a:t>
            </a:r>
            <a:endParaRPr lang="ru-RU" sz="3600" spc="6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556792"/>
            <a:ext cx="9144000" cy="530120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000" spc="600" dirty="0" smtClean="0"/>
              <a:t>Локальный правовой акт, издаваемый работодателем в целях регламентации организационно-правового положения работника, определяемый конкретную трудовую функцию, обеспечивающий условия для эффективной работы в организации</a:t>
            </a:r>
            <a:r>
              <a:rPr lang="ru-RU" sz="2000" u="sng" spc="600" dirty="0" smtClean="0"/>
              <a:t> </a:t>
            </a:r>
          </a:p>
          <a:p>
            <a:r>
              <a:rPr lang="ru-RU" sz="2000" u="sng" spc="600" dirty="0" smtClean="0"/>
              <a:t>Преимущества наличия должностной инструкции:</a:t>
            </a:r>
            <a:r>
              <a:rPr lang="ru-RU" sz="2000" spc="600" dirty="0" smtClean="0"/>
              <a:t> раскрывается понятие конкретной трудовой функции; появляется возможность законного отказа претенденту на должность, т.к. четко определены квалификационные требования; становится более конкретизированной процедура предложения работнику другой работы при увольнении по ряду оснований, например в связи с сокращением численности или штата работников; </a:t>
            </a:r>
            <a:endParaRPr lang="ru-RU" sz="2000" spc="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28600"/>
            <a:ext cx="8928992" cy="990600"/>
          </a:xfrm>
        </p:spPr>
        <p:txBody>
          <a:bodyPr/>
          <a:lstStyle/>
          <a:p>
            <a:pPr algn="ctr"/>
            <a:r>
              <a:rPr lang="ru-RU" sz="3200" b="1" spc="600" dirty="0" smtClean="0">
                <a:solidFill>
                  <a:schemeClr val="tx1"/>
                </a:solidFill>
              </a:rPr>
              <a:t>Текст должностной инструкции </a:t>
            </a:r>
            <a:br>
              <a:rPr lang="ru-RU" sz="3200" b="1" spc="600" dirty="0" smtClean="0">
                <a:solidFill>
                  <a:schemeClr val="tx1"/>
                </a:solidFill>
              </a:rPr>
            </a:br>
            <a:r>
              <a:rPr lang="ru-RU" sz="3200" b="1" spc="600" dirty="0" smtClean="0">
                <a:solidFill>
                  <a:schemeClr val="tx1"/>
                </a:solidFill>
              </a:rPr>
              <a:t>делится на разделы</a:t>
            </a:r>
            <a:endParaRPr lang="ru-RU" sz="3200" b="1" spc="6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600200"/>
            <a:ext cx="8856984" cy="492514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600" b="1" dirty="0" smtClean="0"/>
              <a:t>Раздел "Общие положения"</a:t>
            </a:r>
          </a:p>
          <a:p>
            <a:r>
              <a:rPr lang="ru-RU" sz="3600" b="1" dirty="0" smtClean="0"/>
              <a:t>Раздел "Функции "</a:t>
            </a:r>
          </a:p>
          <a:p>
            <a:r>
              <a:rPr lang="ru-RU" sz="3600" b="1" dirty="0" smtClean="0"/>
              <a:t>Раздел "</a:t>
            </a:r>
            <a:r>
              <a:rPr lang="ru-RU" sz="3200" b="1" dirty="0" smtClean="0"/>
              <a:t>Квалификационные требования "</a:t>
            </a:r>
          </a:p>
          <a:p>
            <a:r>
              <a:rPr lang="ru-RU" sz="3600" b="1" dirty="0" smtClean="0"/>
              <a:t>Раздел "Должностные обязанности"</a:t>
            </a:r>
          </a:p>
          <a:p>
            <a:r>
              <a:rPr lang="ru-RU" sz="3600" b="1" dirty="0" smtClean="0"/>
              <a:t>Раздел "Права "</a:t>
            </a:r>
          </a:p>
          <a:p>
            <a:r>
              <a:rPr lang="ru-RU" sz="3600" b="1" dirty="0" smtClean="0"/>
              <a:t>Раздел "Ответственность"</a:t>
            </a:r>
            <a:endParaRPr lang="ru-RU" sz="3600" dirty="0" smtClean="0"/>
          </a:p>
          <a:p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elcometogeorgia.ru/pic/large-42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59" y="188640"/>
            <a:ext cx="6023687" cy="64807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Александра\Изображения\Поиск работы\Анкета Кофе Хауз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" y="52388"/>
            <a:ext cx="8058150" cy="67532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pc="600" dirty="0" smtClean="0"/>
              <a:t>ПАСПОРТ</a:t>
            </a:r>
            <a:r>
              <a:rPr lang="ru-RU" b="1" dirty="0" smtClean="0"/>
              <a:t> (копия)</a:t>
            </a:r>
            <a:endParaRPr lang="ru-RU" dirty="0"/>
          </a:p>
        </p:txBody>
      </p:sp>
      <p:pic>
        <p:nvPicPr>
          <p:cNvPr id="3074" name="Picture 2" descr="D:\Александра\Изображения\Поиск работы\Паспорт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47143" y="1700808"/>
            <a:ext cx="6432715" cy="4824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pc="600" dirty="0" smtClean="0"/>
              <a:t> </a:t>
            </a:r>
            <a:r>
              <a:rPr lang="ru-RU" sz="4000" b="1" spc="600" dirty="0" smtClean="0"/>
              <a:t>ТРУДОВАЯ КНИЖКА </a:t>
            </a:r>
            <a:r>
              <a:rPr lang="ru-RU" sz="3200" b="1" spc="600" dirty="0" smtClean="0"/>
              <a:t>(копия)</a:t>
            </a:r>
            <a:endParaRPr lang="ru-RU" sz="3200" spc="600" dirty="0"/>
          </a:p>
        </p:txBody>
      </p:sp>
      <p:pic>
        <p:nvPicPr>
          <p:cNvPr id="2050" name="Picture 2" descr="D:\Александра\Изображения\Поиск работы\Изображение (15)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1911366"/>
            <a:ext cx="6400800" cy="41020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spc="600" dirty="0" smtClean="0"/>
              <a:t>ДИПЛОМ ОБ ОБРАЗОВАНИИ </a:t>
            </a:r>
            <a:r>
              <a:rPr lang="ru-RU" sz="2400" b="1" dirty="0" smtClean="0"/>
              <a:t>(копия)</a:t>
            </a:r>
            <a:endParaRPr lang="ru-RU" sz="2400" dirty="0"/>
          </a:p>
        </p:txBody>
      </p:sp>
      <p:pic>
        <p:nvPicPr>
          <p:cNvPr id="4098" name="Picture 2" descr="D:\Александра\Изображения\Поиск работы\Диплом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1" y="1786352"/>
            <a:ext cx="6549094" cy="45229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spc="600" dirty="0" smtClean="0"/>
              <a:t>ИНН – идентификационный номер налогоплательщика</a:t>
            </a:r>
            <a:endParaRPr lang="ru-RU" sz="3200" spc="600" dirty="0"/>
          </a:p>
        </p:txBody>
      </p:sp>
      <p:pic>
        <p:nvPicPr>
          <p:cNvPr id="5122" name="Picture 2" descr="D:\Александра\Изображения\Поиск работы\ИНН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4384" y="1887711"/>
            <a:ext cx="6600104" cy="4397494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spc="600" dirty="0" smtClean="0"/>
              <a:t>СТРАХОВОЕ СВИДЕТЕЛЬСТВО 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Государственного Пенсионного Страхования</a:t>
            </a:r>
            <a:endParaRPr lang="ru-RU" sz="2800" dirty="0"/>
          </a:p>
        </p:txBody>
      </p:sp>
      <p:pic>
        <p:nvPicPr>
          <p:cNvPr id="1026" name="Picture 2" descr="D:\Александра\Изображения\Поиск работы\Страховое свидетельство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47087" y="1844824"/>
            <a:ext cx="6462511" cy="4392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Книга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 Книга</Template>
  <TotalTime>226</TotalTime>
  <Words>778</Words>
  <PresentationFormat>Экран (4:3)</PresentationFormat>
  <Paragraphs>88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Книга</vt:lpstr>
      <vt:lpstr>Перечень документов  для трудоустройства</vt:lpstr>
      <vt:lpstr> В результате освоения дисциплины обучающийся должен уметь: </vt:lpstr>
      <vt:lpstr>Слайд 3</vt:lpstr>
      <vt:lpstr>Слайд 4</vt:lpstr>
      <vt:lpstr>ПАСПОРТ (копия)</vt:lpstr>
      <vt:lpstr> ТРУДОВАЯ КНИЖКА (копия)</vt:lpstr>
      <vt:lpstr>ДИПЛОМ ОБ ОБРАЗОВАНИИ (копия)</vt:lpstr>
      <vt:lpstr>ИНН – идентификационный номер налогоплательщика</vt:lpstr>
      <vt:lpstr>СТРАХОВОЕ СВИДЕТЕЛЬСТВО  Государственного Пенсионного Страхования</vt:lpstr>
      <vt:lpstr>ДОКУМЕНТЫ ВОИНСКОГО УЧЁТА</vt:lpstr>
      <vt:lpstr>РЕГИСТРАЦИЯ ПО МЕСТУ ПРЕБЫВАНИЯ</vt:lpstr>
      <vt:lpstr>ВОДИТЕЛЬСКИЕ ПРАВА</vt:lpstr>
      <vt:lpstr>СЕРТИФИКАТЫ О КОМПЬЮТЕРНЫХ КУРСАХ</vt:lpstr>
      <vt:lpstr>Слайд 14</vt:lpstr>
      <vt:lpstr>Слайд 15</vt:lpstr>
      <vt:lpstr>ЛОКАЛЬНЫЙ НОРМАТИВНЫЙ АКТ (ЛНА)</vt:lpstr>
      <vt:lpstr>ТРИ ГРУППЫ ЛОКАЛЬНЫХ НОРМАТИВНЫХ АКТОВ</vt:lpstr>
      <vt:lpstr>Локальные нормативные акты,  наличие которых обязательно для работодателей при существовании определенных условий</vt:lpstr>
      <vt:lpstr>ЛОКАЛЬНЫЕ НОРМАТИВНЫЕ АКТЫ</vt:lpstr>
      <vt:lpstr>ДОЛЖНОСТНАЯ ИНСТРУКЦИЯ- это</vt:lpstr>
      <vt:lpstr>Текст должностной инструкции  делится на разделы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2015-07-13T17:11:09Z</dcterms:created>
  <dcterms:modified xsi:type="dcterms:W3CDTF">2015-08-16T17:55:28Z</dcterms:modified>
</cp:coreProperties>
</file>