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6" r:id="rId4"/>
    <p:sldId id="258" r:id="rId5"/>
    <p:sldId id="271" r:id="rId6"/>
    <p:sldId id="261" r:id="rId7"/>
    <p:sldId id="262" r:id="rId8"/>
    <p:sldId id="265" r:id="rId9"/>
    <p:sldId id="267" r:id="rId10"/>
    <p:sldId id="268" r:id="rId11"/>
    <p:sldId id="26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net-law.ru/gosts/gost/54760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ase.consultant.ru/cons/cgi/online.cgi?req=doc;base=LAW;n=135474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ase.consultant.ru/cons/cgi/online.cgi?req=doc;base=EXP;n=381656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725144"/>
            <a:ext cx="6570722" cy="457200"/>
          </a:xfrm>
          <a:ln>
            <a:solidFill>
              <a:schemeClr val="bg2">
                <a:lumMod val="90000"/>
              </a:schemeClr>
            </a:solidFill>
          </a:ln>
        </p:spPr>
        <p:txBody>
          <a:bodyPr/>
          <a:lstStyle/>
          <a:p>
            <a:r>
              <a:rPr lang="ru-RU" b="1" spc="600" dirty="0" smtClean="0"/>
              <a:t>ОРГАНИЗАЦИЯ ПРОИЗВОДСТВА ПОП</a:t>
            </a:r>
            <a:endParaRPr lang="ru-RU" b="1" spc="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132856"/>
            <a:ext cx="6553200" cy="2294384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b="1" spc="600" dirty="0" smtClean="0"/>
              <a:t>НОРМАТИВНЫЕ ДОКУМЕНТЫ ОБЩЕСТВЕННОГО ПИТАНИЯ</a:t>
            </a:r>
            <a:endParaRPr lang="ru-RU" b="1" spc="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35696" y="5805264"/>
            <a:ext cx="6570722" cy="45720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ru-RU" sz="2000" b="1" spc="600" dirty="0" smtClean="0">
                <a:solidFill>
                  <a:schemeClr val="tx1">
                    <a:alpha val="50000"/>
                  </a:schemeClr>
                </a:solidFill>
              </a:rPr>
              <a:t>Преподаватель – Москвитина </a:t>
            </a:r>
            <a:r>
              <a:rPr lang="ru-RU" sz="2000" b="1" spc="600" dirty="0" smtClean="0">
                <a:solidFill>
                  <a:schemeClr val="tx1">
                    <a:alpha val="50000"/>
                  </a:schemeClr>
                </a:solidFill>
              </a:rPr>
              <a:t>А.С.</a:t>
            </a:r>
            <a:endParaRPr kumimoji="0" lang="ru-RU" sz="2000" b="1" u="none" strike="noStrike" kern="1200" cap="none" spc="60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835696" y="0"/>
            <a:ext cx="7308304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САНКТ </a:t>
            </a: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ПЕТЕРБУРГСКОЕ ГОСУДАРСТВЕННОЕ БЮДЖЕТНОЕ </a:t>
            </a:r>
            <a:endParaRPr kumimoji="0" lang="ru-RU" sz="800" b="0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ПРОФЕССИОНАЛЬНОЕ ОБРАЗОВАТЕЛЬНОЕ УЧРЕЖДЕНИЕ </a:t>
            </a:r>
            <a:endParaRPr kumimoji="0" lang="ru-RU" sz="800" b="0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КОЛЛЕДЖ КУЛИНАРНОГО МАСТЕРСТВА</a:t>
            </a:r>
            <a:r>
              <a:rPr kumimoji="0" lang="ru-RU" sz="800" b="1" i="0" u="none" strike="noStrike" cap="none" spc="6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800" b="0" i="0" u="none" strike="noStrike" cap="none" spc="6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600" dirty="0" smtClean="0"/>
              <a:t>Варианты практических работ</a:t>
            </a:r>
            <a:endParaRPr lang="ru-RU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79712" y="1988840"/>
            <a:ext cx="3312368" cy="46085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 </a:t>
            </a:r>
            <a:r>
              <a:rPr lang="ru-RU" sz="3200" b="1" dirty="0" smtClean="0"/>
              <a:t>1 – 7 -13- 19 -25</a:t>
            </a:r>
          </a:p>
          <a:p>
            <a:r>
              <a:rPr lang="ru-RU" sz="3200" b="1" dirty="0" smtClean="0"/>
              <a:t> 2 -8 -14 -20 -26</a:t>
            </a:r>
          </a:p>
          <a:p>
            <a:r>
              <a:rPr lang="ru-RU" sz="3200" b="1" dirty="0" smtClean="0"/>
              <a:t> 3 -9 -15 -21- 27</a:t>
            </a:r>
          </a:p>
          <a:p>
            <a:r>
              <a:rPr lang="ru-RU" sz="3200" b="1" dirty="0" smtClean="0"/>
              <a:t> 4 -10 -16- 22 -28</a:t>
            </a:r>
          </a:p>
          <a:p>
            <a:r>
              <a:rPr lang="ru-RU" sz="3200" b="1" dirty="0" smtClean="0"/>
              <a:t> 5 -11 -17 -23 -29</a:t>
            </a:r>
          </a:p>
          <a:p>
            <a:r>
              <a:rPr lang="ru-RU" sz="3200" b="1" dirty="0" smtClean="0"/>
              <a:t> 6 -12 -18 -24 -30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4088" y="1988840"/>
            <a:ext cx="3672408" cy="4608512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2800" b="1" spc="600" dirty="0" smtClean="0"/>
              <a:t> Повар</a:t>
            </a:r>
          </a:p>
          <a:p>
            <a:r>
              <a:rPr lang="ru-RU" sz="2800" b="1" spc="600" dirty="0" smtClean="0"/>
              <a:t> Су –шеф</a:t>
            </a:r>
          </a:p>
          <a:p>
            <a:r>
              <a:rPr lang="ru-RU" sz="2800" b="1" spc="600" dirty="0" smtClean="0"/>
              <a:t> Шеф –повар</a:t>
            </a:r>
          </a:p>
          <a:p>
            <a:r>
              <a:rPr lang="ru-RU" sz="2800" b="1" spc="600" dirty="0" smtClean="0"/>
              <a:t> Кондитер</a:t>
            </a:r>
          </a:p>
          <a:p>
            <a:r>
              <a:rPr lang="ru-RU" sz="2800" b="1" spc="600" dirty="0" smtClean="0"/>
              <a:t> Начальник цеха</a:t>
            </a:r>
          </a:p>
          <a:p>
            <a:r>
              <a:rPr lang="ru-RU" sz="2800" b="1" spc="600" dirty="0" smtClean="0"/>
              <a:t>Управляющий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28600"/>
            <a:ext cx="6851104" cy="1143000"/>
          </a:xfrm>
        </p:spPr>
        <p:txBody>
          <a:bodyPr>
            <a:normAutofit/>
          </a:bodyPr>
          <a:lstStyle/>
          <a:p>
            <a:r>
              <a:rPr lang="ru-RU" b="1" spc="600" dirty="0" smtClean="0">
                <a:hlinkClick r:id="rId2"/>
              </a:rPr>
              <a:t>ГОСТ 31986-2012</a:t>
            </a:r>
            <a:r>
              <a:rPr lang="ru-RU" b="1" spc="600" dirty="0" smtClean="0"/>
              <a:t> </a:t>
            </a:r>
            <a:endParaRPr lang="ru-RU" b="1" spc="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88840"/>
            <a:ext cx="871296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/>
              <a:t>ГОСТ 31986-2012 Услуги общественного питания. Метод органолептической оценки качества продукции общественного питания</a:t>
            </a:r>
          </a:p>
          <a:p>
            <a:pPr algn="ctr" fontAlgn="base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algn="ctr" fontAlgn="base"/>
            <a:r>
              <a:rPr lang="ru-RU" sz="2000" dirty="0" smtClean="0"/>
              <a:t>       </a:t>
            </a:r>
            <a:br>
              <a:rPr lang="ru-RU" sz="2000" dirty="0" smtClean="0"/>
            </a:br>
            <a:r>
              <a:rPr lang="ru-RU" sz="2000" dirty="0" smtClean="0"/>
              <a:t>НАЦИОНАЛЬНЫЙ СТАНДАРТ РОССИЙСКОЙ ФЕДЕРАЦИИ</a:t>
            </a:r>
            <a:br>
              <a:rPr lang="ru-RU" sz="2000" dirty="0" smtClean="0"/>
            </a:br>
            <a:endParaRPr lang="ru-RU" sz="2000" dirty="0" smtClean="0"/>
          </a:p>
          <a:p>
            <a:pPr algn="ctr" fontAlgn="base"/>
            <a:r>
              <a:rPr lang="ru-RU" sz="2000" dirty="0" smtClean="0"/>
              <a:t>Услуги общественного питания</a:t>
            </a:r>
          </a:p>
          <a:p>
            <a:pPr algn="ctr" fontAlgn="base"/>
            <a:r>
              <a:rPr lang="ru-RU" sz="2000" dirty="0" smtClean="0"/>
              <a:t>МЕТОД ОРГАНОЛЕПТИЧЕСКОЙ ОЦЕНКИ КАЧЕСТВА ПРОДУКЦИИ ОБЩЕСТВЕННОГО ПИТАНИЯ</a:t>
            </a:r>
          </a:p>
          <a:p>
            <a:pPr algn="r" fontAlgn="base"/>
            <a:r>
              <a:rPr lang="ru-RU" dirty="0" err="1" smtClean="0"/>
              <a:t>Public</a:t>
            </a:r>
            <a:r>
              <a:rPr lang="ru-RU" dirty="0" smtClean="0"/>
              <a:t> </a:t>
            </a:r>
            <a:r>
              <a:rPr lang="ru-RU" dirty="0" err="1" smtClean="0"/>
              <a:t>catering</a:t>
            </a:r>
            <a:r>
              <a:rPr lang="ru-RU" dirty="0" smtClean="0"/>
              <a:t> </a:t>
            </a:r>
            <a:r>
              <a:rPr lang="ru-RU" dirty="0" err="1" smtClean="0"/>
              <a:t>service</a:t>
            </a:r>
            <a:r>
              <a:rPr lang="ru-RU" dirty="0" smtClean="0"/>
              <a:t>. </a:t>
            </a:r>
            <a:r>
              <a:rPr lang="ru-RU" dirty="0" err="1" smtClean="0"/>
              <a:t>Method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sensory</a:t>
            </a:r>
            <a:r>
              <a:rPr lang="ru-RU" dirty="0" smtClean="0"/>
              <a:t> </a:t>
            </a:r>
            <a:r>
              <a:rPr lang="ru-RU" dirty="0" err="1" smtClean="0"/>
              <a:t>evaluation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catering</a:t>
            </a:r>
            <a:r>
              <a:rPr lang="ru-RU" dirty="0" smtClean="0"/>
              <a:t> </a:t>
            </a:r>
            <a:r>
              <a:rPr lang="ru-RU" dirty="0" err="1" smtClean="0"/>
              <a:t>products</a:t>
            </a:r>
            <a:r>
              <a:rPr lang="ru-RU" dirty="0" smtClean="0"/>
              <a:t> </a:t>
            </a:r>
            <a:r>
              <a:rPr lang="ru-RU" dirty="0" err="1" smtClean="0"/>
              <a:t>quality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r" fontAlgn="base"/>
            <a:endParaRPr lang="ru-RU" dirty="0" smtClean="0"/>
          </a:p>
          <a:p>
            <a:pPr algn="r" fontAlgn="base"/>
            <a:r>
              <a:rPr lang="ru-RU" dirty="0" smtClean="0"/>
              <a:t>Дата введения 01.01.2015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600" dirty="0" smtClean="0"/>
              <a:t>ПРАКТИЧЕСКАЯ РАБОТА</a:t>
            </a:r>
            <a:endParaRPr lang="ru-RU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772816"/>
            <a:ext cx="7200800" cy="508518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Calibri Light" pitchFamily="34" charset="0"/>
              </a:rPr>
              <a:t>1.</a:t>
            </a:r>
            <a:r>
              <a:rPr lang="ru-RU" sz="1800" dirty="0" smtClean="0">
                <a:latin typeface="Calibri Light" pitchFamily="34" charset="0"/>
              </a:rPr>
              <a:t>  </a:t>
            </a:r>
            <a:r>
              <a:rPr lang="ru-RU" sz="2400" dirty="0" smtClean="0"/>
              <a:t>Ознакомиться с настоящим стандартом</a:t>
            </a:r>
            <a:r>
              <a:rPr lang="ru-RU" sz="2400" b="1" spc="600" dirty="0" smtClean="0"/>
              <a:t> </a:t>
            </a:r>
            <a:r>
              <a:rPr lang="ru-RU" sz="2400" b="1" spc="300" dirty="0" smtClean="0"/>
              <a:t>ГОСТ </a:t>
            </a:r>
            <a:r>
              <a:rPr lang="ru-RU" sz="2400" b="1" dirty="0" smtClean="0"/>
              <a:t>31986-2012</a:t>
            </a:r>
            <a:r>
              <a:rPr lang="ru-RU" sz="2400" spc="300" dirty="0" smtClean="0"/>
              <a:t>, особенностями проведения органолептической оценки качества отдельных видов продукции общественного питания массового изготовления</a:t>
            </a:r>
            <a:endParaRPr lang="ru-RU" sz="2400" b="1" spc="300" dirty="0" smtClean="0"/>
          </a:p>
          <a:p>
            <a:pPr>
              <a:lnSpc>
                <a:spcPct val="120000"/>
              </a:lnSpc>
            </a:pPr>
            <a:r>
              <a:rPr lang="ru-RU" sz="1600" b="1" dirty="0" smtClean="0">
                <a:latin typeface="Calibri Light" pitchFamily="34" charset="0"/>
              </a:rPr>
              <a:t>2. </a:t>
            </a:r>
            <a:r>
              <a:rPr lang="ru-RU" sz="2000" b="1" dirty="0" smtClean="0">
                <a:latin typeface="Calibri Light" pitchFamily="34" charset="0"/>
              </a:rPr>
              <a:t>Самостоятельно проработать </a:t>
            </a:r>
            <a:r>
              <a:rPr lang="ru-RU" sz="2000" b="1" dirty="0" smtClean="0">
                <a:latin typeface="Calibri Light" pitchFamily="34" charset="0"/>
              </a:rPr>
              <a:t>материал</a:t>
            </a:r>
            <a:endParaRPr lang="ru-RU" sz="2000" b="1" dirty="0" smtClean="0">
              <a:latin typeface="Calibri Ligh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549894" cy="5040560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r>
              <a:rPr lang="ru-RU" sz="2000" b="1" dirty="0" smtClean="0">
                <a:latin typeface="Calibri Light" pitchFamily="34" charset="0"/>
              </a:rPr>
              <a:t>ЗАДАНИЕ №3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12768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Перечень нормативной документации для предприятий общественного питания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8784976" cy="48320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ГОСТ Р 53523-2009. Услуги общественного питания. Общие требования к заготовочным предприятиям общественного питания.</a:t>
            </a:r>
          </a:p>
          <a:p>
            <a:r>
              <a:rPr lang="ru-RU" sz="1400" dirty="0" smtClean="0"/>
              <a:t>ГОСТ Р 50762-2007. Услуги общественного питания. Классификация предприятий.</a:t>
            </a:r>
          </a:p>
          <a:p>
            <a:r>
              <a:rPr lang="ru-RU" sz="1400" dirty="0" smtClean="0"/>
              <a:t>ГОСТ Р 50763-2007. Услуги общественного питания. Продукция общественного питания, реализуемая населению. Общие технические условия.</a:t>
            </a:r>
          </a:p>
          <a:p>
            <a:r>
              <a:rPr lang="ru-RU" sz="1400" dirty="0" smtClean="0"/>
              <a:t>ГОСТ Р 50764-2009. Услуги общественного питания. Общие требования.</a:t>
            </a:r>
          </a:p>
          <a:p>
            <a:r>
              <a:rPr lang="ru-RU" sz="1400" dirty="0" smtClean="0"/>
              <a:t>ГОСТ Р 50935-2007. Услуги общественного питания. Требования к персоналу.</a:t>
            </a:r>
          </a:p>
          <a:p>
            <a:r>
              <a:rPr lang="ru-RU" sz="1400" dirty="0" smtClean="0"/>
              <a:t>ГОСТ Р 30494-96. Здания жилые и общественные. Параметры микроклимата в помещениях.</a:t>
            </a:r>
          </a:p>
          <a:p>
            <a:r>
              <a:rPr lang="ru-RU" sz="1400" dirty="0" smtClean="0"/>
              <a:t>ГОСТ Р 53104-2008. Услуги общественного питания. Метод органолептической оценки качества продукции общественного питания.</a:t>
            </a:r>
          </a:p>
          <a:p>
            <a:r>
              <a:rPr lang="ru-RU" sz="1400" dirty="0" smtClean="0"/>
              <a:t>ГОСТ Р 53105-2008. Услуги общественного питания. Технологические документы на продукцию общественного питания. Общие требования к оформлению, построению и содержанию.</a:t>
            </a:r>
          </a:p>
          <a:p>
            <a:r>
              <a:rPr lang="ru-RU" sz="1400" dirty="0" smtClean="0"/>
              <a:t>ГОСТ Р 53106-2008. Услуги общественного питания. Метод расчета отходов и потерь сырья и пищевых продуктов при производстве продукции общественного питания.</a:t>
            </a:r>
          </a:p>
          <a:p>
            <a:r>
              <a:rPr lang="ru-RU" sz="1400" dirty="0" smtClean="0"/>
              <a:t>Постановление Правительства РФ от 15.08.97 г. №1036 "Правила оказания услуг общественного питания".</a:t>
            </a:r>
          </a:p>
          <a:p>
            <a:r>
              <a:rPr lang="ru-RU" sz="1400" dirty="0" smtClean="0"/>
              <a:t>СанПиН 2.3.2.1324-03. Гигиенические требования к срокам годности и условиям хранения продуктов.</a:t>
            </a:r>
          </a:p>
          <a:p>
            <a:r>
              <a:rPr lang="ru-RU" sz="1400" dirty="0" smtClean="0"/>
              <a:t>СанПиН 2.3.6.1066-01. Санитарно-эпидемиологические требования к организациям торговли и обороту в них продовольственного сырья и пищевых продуктов.</a:t>
            </a:r>
          </a:p>
          <a:p>
            <a:r>
              <a:rPr lang="ru-RU" sz="1400" dirty="0" smtClean="0"/>
              <a:t>СанПиН 2.3.2.1078-01. Гигиенические требования безопасности и пищевой ценности пищевых продуктов.</a:t>
            </a:r>
          </a:p>
          <a:p>
            <a:r>
              <a:rPr lang="ru-RU" sz="1400" dirty="0" smtClean="0"/>
              <a:t>СанПиН 2.3.2.1940-05. Организация детского питания.</a:t>
            </a:r>
          </a:p>
          <a:p>
            <a:r>
              <a:rPr lang="ru-RU" sz="1400" dirty="0" smtClean="0"/>
              <a:t>СП 2.3.6.1079-01. Санитарно-эпидемиологические требования к организациям общественного питания, изготовлению и </a:t>
            </a:r>
            <a:r>
              <a:rPr lang="ru-RU" sz="1400" dirty="0" err="1" smtClean="0"/>
              <a:t>оборотоспособности</a:t>
            </a:r>
            <a:r>
              <a:rPr lang="ru-RU" sz="1400" dirty="0" smtClean="0"/>
              <a:t> в них пищевых продуктов и продовольственного сырья.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7128792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cap="none" spc="600" dirty="0" smtClean="0">
                <a:latin typeface="Verdana" pitchFamily="34" charset="0"/>
                <a:cs typeface="Arial" pitchFamily="34" charset="0"/>
              </a:rPr>
              <a:t/>
            </a:r>
            <a:br>
              <a:rPr lang="ru-RU" b="1" cap="none" spc="600" dirty="0" smtClean="0">
                <a:latin typeface="Verdana" pitchFamily="34" charset="0"/>
                <a:cs typeface="Arial" pitchFamily="34" charset="0"/>
              </a:rPr>
            </a:br>
            <a:r>
              <a:rPr lang="ru-RU" sz="4000" b="1" cap="none" spc="600" dirty="0" smtClean="0">
                <a:latin typeface="Verdana" pitchFamily="34" charset="0"/>
                <a:cs typeface="Arial" pitchFamily="34" charset="0"/>
                <a:hlinkClick r:id="rId2"/>
              </a:rPr>
              <a:t>ГОСТ Р 50762-2007</a:t>
            </a:r>
            <a:r>
              <a:rPr lang="ru-RU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cap="none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 rot="10800000" flipV="1">
            <a:off x="107504" y="1949057"/>
            <a:ext cx="8856984" cy="48320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Утвержден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Приказом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Федерального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агентства по техническому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регулированию и метрологии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от 27 декабря 2007 г. N 475-ст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Дата введения 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1 января 2009 года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НАЦИОНАЛЬНЫЙ СТАНДАРТ РОССИЙСКОЙ ФЕДЕРАЦИИ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УСЛУГИ ОБЩЕСТВЕННОГО ПИТАНИЯ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КЛАССИФИКАЦИЯ ПРЕДПРИЯТИЙ ОБЩЕСТВЕННОГО ПИТАНИЯ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PUBLIC CATERING. CLASSIFICATION OF CATERING ENTERPRISES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>ГОСТ Р 50762-2007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12768" cy="1143000"/>
          </a:xfrm>
        </p:spPr>
        <p:txBody>
          <a:bodyPr>
            <a:normAutofit/>
          </a:bodyPr>
          <a:lstStyle/>
          <a:p>
            <a:r>
              <a:rPr lang="ru-RU" b="1" spc="600" dirty="0" smtClean="0"/>
              <a:t>ГОСТ Р </a:t>
            </a:r>
            <a:r>
              <a:rPr lang="ru-RU" b="1" spc="600" dirty="0" smtClean="0"/>
              <a:t>50762-2007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916832"/>
            <a:ext cx="7200800" cy="4680520"/>
          </a:xfrm>
        </p:spPr>
        <p:txBody>
          <a:bodyPr>
            <a:normAutofit lnSpcReduction="10000"/>
          </a:bodyPr>
          <a:lstStyle/>
          <a:p>
            <a:r>
              <a:rPr lang="ru-RU" b="1" spc="600" dirty="0" smtClean="0"/>
              <a:t>В настоящем стандарте использованы ссылки на следующие стандарты:</a:t>
            </a:r>
          </a:p>
          <a:p>
            <a:r>
              <a:rPr lang="ru-RU" b="1" u="sng" spc="600" dirty="0" smtClean="0"/>
              <a:t>ГОСТ 30494-96</a:t>
            </a:r>
            <a:r>
              <a:rPr lang="ru-RU" b="1" spc="600" dirty="0" smtClean="0"/>
              <a:t>. Здания жилые и общественные. Параметры микроклимата в помещениях</a:t>
            </a:r>
          </a:p>
          <a:p>
            <a:r>
              <a:rPr lang="ru-RU" b="1" spc="600" dirty="0" smtClean="0"/>
              <a:t>ГОСТ 30523-97/</a:t>
            </a:r>
            <a:r>
              <a:rPr lang="ru-RU" b="1" u="sng" spc="600" dirty="0" smtClean="0"/>
              <a:t>ГОСТ Р 50764-95</a:t>
            </a:r>
            <a:r>
              <a:rPr lang="ru-RU" b="1" spc="600" dirty="0" smtClean="0"/>
              <a:t>. Услуги общественного питания. Общие требования</a:t>
            </a:r>
          </a:p>
          <a:p>
            <a:r>
              <a:rPr lang="ru-RU" b="1" spc="600" dirty="0" smtClean="0"/>
              <a:t>ГОСТ 30602-97/</a:t>
            </a:r>
            <a:r>
              <a:rPr lang="ru-RU" b="1" u="sng" spc="600" dirty="0" smtClean="0"/>
              <a:t>ГОСТ Р 50647-94</a:t>
            </a:r>
            <a:r>
              <a:rPr lang="ru-RU" b="1" spc="600" dirty="0" smtClean="0"/>
              <a:t>. Общественное питание. Термины и определения.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600" dirty="0" smtClean="0"/>
              <a:t>ТРЕБОВАНИЯ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44824"/>
            <a:ext cx="7308304" cy="501317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dirty="0" smtClean="0"/>
              <a:t>К РЕСТОРАНАМ И БАРАМ </a:t>
            </a:r>
            <a:r>
              <a:rPr lang="ru-RU" sz="2400" dirty="0" smtClean="0"/>
              <a:t>-КЛАССОВ "ЛЮКС","ВЫСШИЙ","ПЕРВЫЙ" 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b="1" dirty="0" smtClean="0"/>
              <a:t>КАФЕ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 К СТОЛОВЫМ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 ЗАКУСОЧНЫМ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ПРЕДПРИЯТИЯМБЫСТРОГООБСЛУЖИВАНИЯ </a:t>
            </a:r>
            <a:endParaRPr lang="ru-RU" sz="2400" b="1" spc="600" dirty="0" smtClean="0"/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 БУФЕТАМ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 КАФЕТЕРИЯМ 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 КОФЕЙНЯМ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b="1" spc="600" dirty="0" smtClean="0"/>
              <a:t> МАГАЗИНАМ КУЛИНАРИИ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600" dirty="0" smtClean="0"/>
              <a:t>ПРАКТИЧЕСКАЯ РАБОТА</a:t>
            </a:r>
            <a:endParaRPr lang="ru-RU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772816"/>
            <a:ext cx="7200800" cy="50851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000" b="1" dirty="0" smtClean="0">
                <a:latin typeface="Calibri Light" pitchFamily="34" charset="0"/>
              </a:rPr>
              <a:t>1.</a:t>
            </a:r>
            <a:r>
              <a:rPr lang="ru-RU" sz="2000" dirty="0" smtClean="0">
                <a:latin typeface="Calibri Light" pitchFamily="34" charset="0"/>
              </a:rPr>
              <a:t>  Дать определение </a:t>
            </a:r>
            <a:r>
              <a:rPr lang="ru-RU" sz="2000" b="1" dirty="0" smtClean="0">
                <a:latin typeface="Calibri Light" pitchFamily="34" charset="0"/>
              </a:rPr>
              <a:t>классификационных признаков  </a:t>
            </a:r>
            <a:r>
              <a:rPr lang="ru-RU" sz="2000" dirty="0" smtClean="0">
                <a:latin typeface="Calibri Light" pitchFamily="34" charset="0"/>
              </a:rPr>
              <a:t>предприятия общественного питания в зависимости от характера и деятельности  производства по </a:t>
            </a:r>
            <a:r>
              <a:rPr lang="ru-RU" sz="2000" dirty="0" smtClean="0"/>
              <a:t>ГОСТ 30602</a:t>
            </a:r>
            <a:endParaRPr lang="ru-RU" sz="2000" dirty="0" smtClean="0">
              <a:latin typeface="Calibri Light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000" b="1" dirty="0" smtClean="0">
                <a:latin typeface="Calibri Light" pitchFamily="34" charset="0"/>
              </a:rPr>
              <a:t>2. В соответствии с Национальным Стандартом                             Услуги общественного питания                                            Классификация предприятий общественного питания   - </a:t>
            </a:r>
            <a:r>
              <a:rPr lang="ru-RU" sz="2000" dirty="0" smtClean="0">
                <a:latin typeface="Calibri Light" pitchFamily="34" charset="0"/>
              </a:rPr>
              <a:t>оформить нормативный документ с минимальными требованиями  к предприятиям общественного питания различных типов и классов в </a:t>
            </a:r>
            <a:r>
              <a:rPr lang="ru-RU" sz="2000" b="1" dirty="0" smtClean="0">
                <a:latin typeface="Calibri Light" pitchFamily="34" charset="0"/>
              </a:rPr>
              <a:t>виде таблицы </a:t>
            </a:r>
            <a:r>
              <a:rPr lang="ru-RU" sz="2000" dirty="0" smtClean="0">
                <a:latin typeface="Calibri Light" pitchFamily="34" charset="0"/>
              </a:rPr>
              <a:t>пользуясь </a:t>
            </a:r>
            <a:r>
              <a:rPr lang="ru-RU" sz="2000" b="1" dirty="0" smtClean="0">
                <a:latin typeface="Calibri Light" pitchFamily="34" charset="0"/>
              </a:rPr>
              <a:t>ГОСТ Р 50762-2007</a:t>
            </a:r>
          </a:p>
          <a:p>
            <a:pPr>
              <a:lnSpc>
                <a:spcPct val="120000"/>
              </a:lnSpc>
            </a:pPr>
            <a:r>
              <a:rPr lang="ru-RU" sz="2000" b="1" dirty="0" smtClean="0">
                <a:latin typeface="Calibri Light" pitchFamily="34" charset="0"/>
              </a:rPr>
              <a:t>3. Оформить работу в электронной версии  и после проверки в бумажном </a:t>
            </a:r>
            <a:r>
              <a:rPr lang="ru-RU" sz="2000" b="1" dirty="0" smtClean="0">
                <a:latin typeface="Calibri Light" pitchFamily="34" charset="0"/>
              </a:rPr>
              <a:t>варианте</a:t>
            </a:r>
            <a:endParaRPr lang="ru-RU" sz="2000" b="1" dirty="0" smtClean="0">
              <a:latin typeface="Calibri Ligh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549894" cy="5040560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r>
              <a:rPr lang="ru-RU" sz="2000" b="1" dirty="0" smtClean="0">
                <a:latin typeface="Calibri Light" pitchFamily="34" charset="0"/>
              </a:rPr>
              <a:t>ЗАДАНИЕ № 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600" dirty="0" smtClean="0"/>
              <a:t>Варианты практических работ</a:t>
            </a:r>
            <a:endParaRPr lang="ru-RU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79712" y="1988840"/>
            <a:ext cx="3312368" cy="46085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 </a:t>
            </a:r>
            <a:r>
              <a:rPr lang="ru-RU" sz="3200" b="1" dirty="0" smtClean="0"/>
              <a:t>1 – 7 -13- 19 -25</a:t>
            </a:r>
          </a:p>
          <a:p>
            <a:r>
              <a:rPr lang="ru-RU" sz="3200" b="1" dirty="0" smtClean="0"/>
              <a:t> 2 -8 -14 -20 -26</a:t>
            </a:r>
          </a:p>
          <a:p>
            <a:r>
              <a:rPr lang="ru-RU" sz="3200" b="1" dirty="0" smtClean="0"/>
              <a:t> 3 -9 -15 -21- 27</a:t>
            </a:r>
          </a:p>
          <a:p>
            <a:r>
              <a:rPr lang="ru-RU" sz="3200" b="1" dirty="0" smtClean="0"/>
              <a:t> 4 -10 -16- 22 -28</a:t>
            </a:r>
          </a:p>
          <a:p>
            <a:r>
              <a:rPr lang="ru-RU" sz="3200" b="1" dirty="0" smtClean="0"/>
              <a:t> 5 -11 -17 -23 -29</a:t>
            </a:r>
          </a:p>
          <a:p>
            <a:r>
              <a:rPr lang="ru-RU" sz="3200" b="1" dirty="0" smtClean="0"/>
              <a:t> 6 -12 -18 -24 -30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4088" y="1988840"/>
            <a:ext cx="3672408" cy="4608512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3200" b="1" spc="600" dirty="0" smtClean="0"/>
              <a:t>РЕСТОРАН</a:t>
            </a:r>
          </a:p>
          <a:p>
            <a:r>
              <a:rPr lang="ru-RU" sz="3200" b="1" spc="600" dirty="0" smtClean="0"/>
              <a:t>БАР</a:t>
            </a:r>
          </a:p>
          <a:p>
            <a:r>
              <a:rPr lang="ru-RU" sz="3200" b="1" spc="600" dirty="0" smtClean="0"/>
              <a:t>СТОЛОВАЯ</a:t>
            </a:r>
          </a:p>
          <a:p>
            <a:r>
              <a:rPr lang="ru-RU" sz="3200" b="1" spc="600" dirty="0" smtClean="0"/>
              <a:t>КОФЕЙНЯ</a:t>
            </a:r>
          </a:p>
          <a:p>
            <a:r>
              <a:rPr lang="ru-RU" sz="3200" b="1" spc="600" dirty="0" smtClean="0"/>
              <a:t>ЗАКУСОЧНАЯ</a:t>
            </a:r>
          </a:p>
          <a:p>
            <a:r>
              <a:rPr lang="ru-RU" sz="3200" b="1" spc="600" dirty="0" smtClean="0"/>
              <a:t>КАФЕ</a:t>
            </a:r>
            <a:endParaRPr lang="ru-RU" sz="3200" b="1" spc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600" dirty="0" smtClean="0">
                <a:hlinkClick r:id="rId2"/>
              </a:rPr>
              <a:t>ГОСТ Р 50935-2007</a:t>
            </a:r>
            <a:endParaRPr lang="ru-RU" spc="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 smtClean="0"/>
              <a:t>ГОСТ Р 50935-2007 Услуги общественного питания. Требования к персоналу</a:t>
            </a:r>
          </a:p>
          <a:p>
            <a:pPr algn="ct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Группа Т58</a:t>
            </a:r>
            <a:br>
              <a:rPr lang="ru-RU" dirty="0" smtClean="0"/>
            </a:br>
            <a:endParaRPr lang="ru-RU" dirty="0" smtClean="0"/>
          </a:p>
          <a:p>
            <a:pPr algn="ctr" fontAlgn="base"/>
            <a:r>
              <a:rPr lang="ru-RU" dirty="0" smtClean="0"/>
              <a:t>НАЦИОНАЛЬНЫЙ СТАНДАРТ РОССИЙСКОЙ ФЕДЕРАЦИИ</a:t>
            </a:r>
            <a:br>
              <a:rPr lang="ru-RU" dirty="0" smtClean="0"/>
            </a:br>
            <a:r>
              <a:rPr lang="ru-RU" dirty="0" smtClean="0"/>
              <a:t>    </a:t>
            </a:r>
            <a:br>
              <a:rPr lang="ru-RU" dirty="0" smtClean="0"/>
            </a:br>
            <a:r>
              <a:rPr lang="ru-RU" dirty="0" smtClean="0"/>
              <a:t>Услуги общественного питания </a:t>
            </a:r>
            <a:br>
              <a:rPr lang="ru-RU" dirty="0" smtClean="0"/>
            </a:br>
            <a:endParaRPr lang="ru-RU" dirty="0" smtClean="0"/>
          </a:p>
          <a:p>
            <a:pPr algn="ctr" fontAlgn="base"/>
            <a:r>
              <a:rPr lang="ru-RU" dirty="0" smtClean="0"/>
              <a:t>ТРЕБОВАНИЯ К ПЕРСОНАЛУ</a:t>
            </a:r>
            <a:br>
              <a:rPr lang="ru-RU" dirty="0" smtClean="0"/>
            </a:br>
            <a:endParaRPr lang="ru-RU" dirty="0" smtClean="0"/>
          </a:p>
          <a:p>
            <a:pPr algn="ctr" fontAlgn="base"/>
            <a:r>
              <a:rPr lang="ru-RU" dirty="0" err="1" smtClean="0"/>
              <a:t>Public</a:t>
            </a:r>
            <a:r>
              <a:rPr lang="ru-RU" dirty="0" smtClean="0"/>
              <a:t> </a:t>
            </a:r>
            <a:r>
              <a:rPr lang="ru-RU" dirty="0" err="1" smtClean="0"/>
              <a:t>catering</a:t>
            </a:r>
            <a:r>
              <a:rPr lang="ru-RU" dirty="0" smtClean="0"/>
              <a:t>. </a:t>
            </a:r>
            <a:r>
              <a:rPr lang="ru-RU" dirty="0" err="1" smtClean="0"/>
              <a:t>Requirements</a:t>
            </a:r>
            <a:r>
              <a:rPr lang="ru-RU" dirty="0" smtClean="0"/>
              <a:t>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personnel</a:t>
            </a:r>
            <a:endParaRPr lang="ru-RU" dirty="0" smtClean="0"/>
          </a:p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ОКС 55.200</a:t>
            </a:r>
            <a:br>
              <a:rPr lang="ru-RU" dirty="0" smtClean="0"/>
            </a:br>
            <a:r>
              <a:rPr lang="ru-RU" dirty="0" smtClean="0"/>
              <a:t>ОКСТУ 0131</a:t>
            </a:r>
          </a:p>
          <a:p>
            <a:pPr algn="r" fontAlgn="base"/>
            <a:r>
              <a:rPr lang="ru-RU" dirty="0" smtClean="0"/>
              <a:t>Дата введения 2010-01-01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600" dirty="0" smtClean="0"/>
              <a:t>ПРАКТИЧЕСКАЯ РАБОТА</a:t>
            </a:r>
            <a:endParaRPr lang="ru-RU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772816"/>
            <a:ext cx="7200800" cy="50851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000" b="1" dirty="0" smtClean="0">
                <a:latin typeface="Calibri Light" pitchFamily="34" charset="0"/>
              </a:rPr>
              <a:t>1.</a:t>
            </a:r>
            <a:r>
              <a:rPr lang="ru-RU" sz="2000" dirty="0" smtClean="0">
                <a:latin typeface="Calibri Light" pitchFamily="34" charset="0"/>
              </a:rPr>
              <a:t>  </a:t>
            </a:r>
            <a:r>
              <a:rPr lang="ru-RU" sz="2000" b="1" dirty="0" smtClean="0">
                <a:latin typeface="Calibri Light" pitchFamily="34" charset="0"/>
              </a:rPr>
              <a:t>Дать определение  должностям и конкретным профессиям работников ПОП </a:t>
            </a:r>
            <a:r>
              <a:rPr lang="ru-RU" sz="2000" dirty="0" smtClean="0">
                <a:latin typeface="Calibri Light" pitchFamily="34" charset="0"/>
              </a:rPr>
              <a:t>государственных и муниципальных форм собственности в соответствии с </a:t>
            </a:r>
            <a:r>
              <a:rPr lang="ru-RU" sz="2000" dirty="0" smtClean="0"/>
              <a:t>Настоящим стандартом </a:t>
            </a:r>
            <a:r>
              <a:rPr lang="ru-RU" sz="2000" b="1" dirty="0" smtClean="0"/>
              <a:t>ГОСТ Р 50935-2007  - </a:t>
            </a:r>
            <a:r>
              <a:rPr lang="ru-RU" sz="2000" dirty="0" smtClean="0"/>
              <a:t>который устанавливает общие минимальные требования к обслуживающему, производственному и административному персоналу предприятий общественного питания различных типов и классов , где могут устанавливаться тарифные разряды, характеризующие уровень квалификации работника и степень сложности выполняемых работ </a:t>
            </a:r>
            <a:endParaRPr lang="ru-RU" sz="2000" dirty="0" smtClean="0">
              <a:latin typeface="Calibri Light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000" b="1" dirty="0" smtClean="0">
                <a:latin typeface="Calibri Light" pitchFamily="34" charset="0"/>
              </a:rPr>
              <a:t>2. Оформить работу в электронной версии  и после проверки в бумажном </a:t>
            </a:r>
            <a:r>
              <a:rPr lang="ru-RU" sz="2000" b="1" dirty="0" smtClean="0">
                <a:latin typeface="Calibri Light" pitchFamily="34" charset="0"/>
              </a:rPr>
              <a:t>варианте</a:t>
            </a:r>
            <a:endParaRPr lang="ru-RU" sz="2000" b="1" dirty="0" smtClean="0">
              <a:latin typeface="Calibri Ligh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549894" cy="5040560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r>
              <a:rPr lang="ru-RU" sz="2000" b="1" dirty="0" smtClean="0">
                <a:latin typeface="Calibri Light" pitchFamily="34" charset="0"/>
              </a:rPr>
              <a:t>ЗАДАНИЕ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Стильная</Template>
  <TotalTime>168</TotalTime>
  <Words>699</Words>
  <PresentationFormat>Экран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Mod</vt:lpstr>
      <vt:lpstr>НОРМАТИВНЫЕ ДОКУМЕНТЫ ОБЩЕСТВЕННОГО ПИТАНИЯ</vt:lpstr>
      <vt:lpstr>Перечень нормативной документации для предприятий общественного питания: </vt:lpstr>
      <vt:lpstr> ГОСТ Р 50762-2007 </vt:lpstr>
      <vt:lpstr>ГОСТ Р 50762-2007</vt:lpstr>
      <vt:lpstr>ТРЕБОВАНИЯ</vt:lpstr>
      <vt:lpstr>ПРАКТИЧЕСКАЯ РАБОТА</vt:lpstr>
      <vt:lpstr>Варианты практических работ</vt:lpstr>
      <vt:lpstr>ГОСТ Р 50935-2007</vt:lpstr>
      <vt:lpstr>ПРАКТИЧЕСКАЯ РАБОТА</vt:lpstr>
      <vt:lpstr>Варианты практических работ</vt:lpstr>
      <vt:lpstr>ГОСТ 31986-2012 </vt:lpstr>
      <vt:lpstr>ПРАКТИЧЕСКАЯ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2015-08-16T14:49:58Z</dcterms:created>
  <dcterms:modified xsi:type="dcterms:W3CDTF">2015-08-16T17:41:11Z</dcterms:modified>
</cp:coreProperties>
</file>