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2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21" autoAdjust="0"/>
    <p:restoredTop sz="94660"/>
  </p:normalViewPr>
  <p:slideViewPr>
    <p:cSldViewPr>
      <p:cViewPr varScale="1">
        <p:scale>
          <a:sx n="86" d="100"/>
          <a:sy n="86" d="100"/>
        </p:scale>
        <p:origin x="-96" y="-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1C0091-E0D7-4718-86D4-4F2F8315EB82}" type="datetimeFigureOut">
              <a:rPr lang="ru-RU"/>
              <a:pPr>
                <a:defRPr/>
              </a:pPr>
              <a:t>13.01.2014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EBE996-DA8C-4844-B284-D199AEB38E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3BDB7-3DF9-4220-B367-DC0C83979CAB}" type="datetimeFigureOut">
              <a:rPr lang="ru-RU"/>
              <a:pPr>
                <a:defRPr/>
              </a:pPr>
              <a:t>13.01.2014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F8773-B2C2-4B9F-B8CF-5DD2B90985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425CC-9629-425C-8427-DB3CB5500F21}" type="datetimeFigureOut">
              <a:rPr lang="ru-RU"/>
              <a:pPr>
                <a:defRPr/>
              </a:pPr>
              <a:t>13.01.2014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FB3BA-47EA-462F-B32B-7B70E27160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3C5B6-539D-4B46-AD9A-DD484CBCDCD1}" type="datetimeFigureOut">
              <a:rPr lang="ru-RU"/>
              <a:pPr>
                <a:defRPr/>
              </a:pPr>
              <a:t>13.01.2014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B5269B-BA2C-4992-9DD8-EA1748D0A8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27E51-DEB3-41B5-B631-9C151D23F424}" type="datetimeFigureOut">
              <a:rPr lang="ru-RU"/>
              <a:pPr>
                <a:defRPr/>
              </a:pPr>
              <a:t>13.01.2014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90BC9-449F-4BD3-B603-E5B7583D80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EA63D-64DC-4064-AB7D-391FEDFB5CC0}" type="datetimeFigureOut">
              <a:rPr lang="ru-RU"/>
              <a:pPr>
                <a:defRPr/>
              </a:pPr>
              <a:t>13.01.2014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814FCF-B7F3-4E86-95D6-0D247A3ECD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053EE-F582-4765-BF04-4B70344A754E}" type="datetimeFigureOut">
              <a:rPr lang="ru-RU"/>
              <a:pPr>
                <a:defRPr/>
              </a:pPr>
              <a:t>13.01.2014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367690-D8C6-4C53-9378-F0671136F6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C5B70-E6AB-4719-B42C-5E917DA879FF}" type="datetimeFigureOut">
              <a:rPr lang="ru-RU"/>
              <a:pPr>
                <a:defRPr/>
              </a:pPr>
              <a:t>13.01.2014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C3669-CE79-491D-B174-F1209145EC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920B9-D1B1-49D8-B406-75AE84DD97C2}" type="datetimeFigureOut">
              <a:rPr lang="ru-RU"/>
              <a:pPr>
                <a:defRPr/>
              </a:pPr>
              <a:t>13.01.2014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E285C-5D46-4E0D-AD8B-A321FE02DF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F50F0C-ADAC-4BE7-A2A7-369031601997}" type="datetimeFigureOut">
              <a:rPr lang="ru-RU"/>
              <a:pPr>
                <a:defRPr/>
              </a:pPr>
              <a:t>13.01.2014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FD1DE-38B6-4BB1-9155-567344587C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8AF8D1-27A3-4B48-9DAA-C314A94A2E21}" type="datetimeFigureOut">
              <a:rPr lang="ru-RU"/>
              <a:pPr>
                <a:defRPr/>
              </a:pPr>
              <a:t>13.01.2014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C51489-EC46-43EB-87A1-032A141C5F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BC8B5B4-33EB-4C3B-AF5C-A3555EE90EF5}" type="datetimeFigureOut">
              <a:rPr lang="ru-RU"/>
              <a:pPr>
                <a:defRPr/>
              </a:pPr>
              <a:t>13.01.2014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CB01BFA-A83A-49D8-848F-0C79EF3CBF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1" r:id="rId4"/>
    <p:sldLayoutId id="2147483675" r:id="rId5"/>
    <p:sldLayoutId id="2147483670" r:id="rId6"/>
    <p:sldLayoutId id="2147483676" r:id="rId7"/>
    <p:sldLayoutId id="2147483677" r:id="rId8"/>
    <p:sldLayoutId id="2147483678" r:id="rId9"/>
    <p:sldLayoutId id="2147483669" r:id="rId10"/>
    <p:sldLayoutId id="214748367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wmf"/><Relationship Id="rId4" Type="http://schemas.openxmlformats.org/officeDocument/2006/relationships/image" Target="../media/image32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wmf"/><Relationship Id="rId3" Type="http://schemas.openxmlformats.org/officeDocument/2006/relationships/image" Target="../media/image35.wmf"/><Relationship Id="rId7" Type="http://schemas.openxmlformats.org/officeDocument/2006/relationships/image" Target="../media/image39.wmf"/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wmf"/><Relationship Id="rId5" Type="http://schemas.openxmlformats.org/officeDocument/2006/relationships/image" Target="../media/image37.wmf"/><Relationship Id="rId4" Type="http://schemas.openxmlformats.org/officeDocument/2006/relationships/image" Target="../media/image36.wmf"/><Relationship Id="rId9" Type="http://schemas.openxmlformats.org/officeDocument/2006/relationships/image" Target="../media/image23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wmf"/><Relationship Id="rId4" Type="http://schemas.openxmlformats.org/officeDocument/2006/relationships/image" Target="../media/image43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image" Target="../media/image45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wmf"/><Relationship Id="rId4" Type="http://schemas.openxmlformats.org/officeDocument/2006/relationships/image" Target="../media/image47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image" Target="../media/image49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wmf"/><Relationship Id="rId4" Type="http://schemas.openxmlformats.org/officeDocument/2006/relationships/image" Target="../media/image51.w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wmf"/><Relationship Id="rId3" Type="http://schemas.openxmlformats.org/officeDocument/2006/relationships/image" Target="../media/image54.wmf"/><Relationship Id="rId7" Type="http://schemas.openxmlformats.org/officeDocument/2006/relationships/image" Target="../media/image58.wmf"/><Relationship Id="rId12" Type="http://schemas.openxmlformats.org/officeDocument/2006/relationships/image" Target="../media/image23.wmf"/><Relationship Id="rId2" Type="http://schemas.openxmlformats.org/officeDocument/2006/relationships/image" Target="../media/image53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wmf"/><Relationship Id="rId11" Type="http://schemas.openxmlformats.org/officeDocument/2006/relationships/image" Target="../media/image61.wmf"/><Relationship Id="rId5" Type="http://schemas.openxmlformats.org/officeDocument/2006/relationships/image" Target="../media/image56.wmf"/><Relationship Id="rId10" Type="http://schemas.openxmlformats.org/officeDocument/2006/relationships/image" Target="../media/image21.wmf"/><Relationship Id="rId4" Type="http://schemas.openxmlformats.org/officeDocument/2006/relationships/image" Target="../media/image55.wmf"/><Relationship Id="rId9" Type="http://schemas.openxmlformats.org/officeDocument/2006/relationships/image" Target="../media/image60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wmf"/><Relationship Id="rId3" Type="http://schemas.openxmlformats.org/officeDocument/2006/relationships/image" Target="../media/image63.wmf"/><Relationship Id="rId7" Type="http://schemas.openxmlformats.org/officeDocument/2006/relationships/image" Target="../media/image67.wmf"/><Relationship Id="rId2" Type="http://schemas.openxmlformats.org/officeDocument/2006/relationships/image" Target="../media/image62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.wmf"/><Relationship Id="rId5" Type="http://schemas.openxmlformats.org/officeDocument/2006/relationships/image" Target="../media/image65.wmf"/><Relationship Id="rId4" Type="http://schemas.openxmlformats.org/officeDocument/2006/relationships/image" Target="../media/image64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image" Target="../media/image70.wmf"/><Relationship Id="rId7" Type="http://schemas.openxmlformats.org/officeDocument/2006/relationships/image" Target="../media/image73.wmf"/><Relationship Id="rId2" Type="http://schemas.openxmlformats.org/officeDocument/2006/relationships/image" Target="../media/image69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wmf"/><Relationship Id="rId5" Type="http://schemas.openxmlformats.org/officeDocument/2006/relationships/image" Target="../media/image72.wmf"/><Relationship Id="rId4" Type="http://schemas.openxmlformats.org/officeDocument/2006/relationships/image" Target="../media/image71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wmf"/><Relationship Id="rId13" Type="http://schemas.openxmlformats.org/officeDocument/2006/relationships/image" Target="../media/image23.wmf"/><Relationship Id="rId3" Type="http://schemas.openxmlformats.org/officeDocument/2006/relationships/image" Target="../media/image75.wmf"/><Relationship Id="rId7" Type="http://schemas.openxmlformats.org/officeDocument/2006/relationships/image" Target="../media/image79.wmf"/><Relationship Id="rId12" Type="http://schemas.openxmlformats.org/officeDocument/2006/relationships/image" Target="../media/image82.wmf"/><Relationship Id="rId2" Type="http://schemas.openxmlformats.org/officeDocument/2006/relationships/image" Target="../media/image74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8.wmf"/><Relationship Id="rId11" Type="http://schemas.openxmlformats.org/officeDocument/2006/relationships/image" Target="../media/image21.wmf"/><Relationship Id="rId5" Type="http://schemas.openxmlformats.org/officeDocument/2006/relationships/image" Target="../media/image77.wmf"/><Relationship Id="rId10" Type="http://schemas.openxmlformats.org/officeDocument/2006/relationships/image" Target="../media/image60.wmf"/><Relationship Id="rId4" Type="http://schemas.openxmlformats.org/officeDocument/2006/relationships/image" Target="../media/image76.wmf"/><Relationship Id="rId9" Type="http://schemas.openxmlformats.org/officeDocument/2006/relationships/image" Target="../media/image81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wmf"/><Relationship Id="rId2" Type="http://schemas.openxmlformats.org/officeDocument/2006/relationships/image" Target="../media/image83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7.wmf"/><Relationship Id="rId5" Type="http://schemas.openxmlformats.org/officeDocument/2006/relationships/image" Target="../media/image86.wmf"/><Relationship Id="rId4" Type="http://schemas.openxmlformats.org/officeDocument/2006/relationships/image" Target="../media/image85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wmf"/><Relationship Id="rId7" Type="http://schemas.openxmlformats.org/officeDocument/2006/relationships/image" Target="../media/image93.wmf"/><Relationship Id="rId2" Type="http://schemas.openxmlformats.org/officeDocument/2006/relationships/image" Target="../media/image88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2.wmf"/><Relationship Id="rId5" Type="http://schemas.openxmlformats.org/officeDocument/2006/relationships/image" Target="../media/image91.wmf"/><Relationship Id="rId4" Type="http://schemas.openxmlformats.org/officeDocument/2006/relationships/image" Target="../media/image90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wmf"/><Relationship Id="rId7" Type="http://schemas.openxmlformats.org/officeDocument/2006/relationships/image" Target="../media/image99.wmf"/><Relationship Id="rId2" Type="http://schemas.openxmlformats.org/officeDocument/2006/relationships/image" Target="../media/image94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8.wmf"/><Relationship Id="rId5" Type="http://schemas.openxmlformats.org/officeDocument/2006/relationships/image" Target="../media/image97.wmf"/><Relationship Id="rId4" Type="http://schemas.openxmlformats.org/officeDocument/2006/relationships/image" Target="../media/image96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wmf"/><Relationship Id="rId2" Type="http://schemas.openxmlformats.org/officeDocument/2006/relationships/image" Target="../media/image100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4.wmf"/><Relationship Id="rId5" Type="http://schemas.openxmlformats.org/officeDocument/2006/relationships/image" Target="../media/image103.wmf"/><Relationship Id="rId4" Type="http://schemas.openxmlformats.org/officeDocument/2006/relationships/image" Target="../media/image102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wmf"/><Relationship Id="rId2" Type="http://schemas.openxmlformats.org/officeDocument/2006/relationships/image" Target="../media/image105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8.wmf"/><Relationship Id="rId4" Type="http://schemas.openxmlformats.org/officeDocument/2006/relationships/image" Target="../media/image107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wmf"/><Relationship Id="rId2" Type="http://schemas.openxmlformats.org/officeDocument/2006/relationships/image" Target="../media/image109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2.wmf"/><Relationship Id="rId4" Type="http://schemas.openxmlformats.org/officeDocument/2006/relationships/image" Target="../media/image111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wmf"/><Relationship Id="rId2" Type="http://schemas.openxmlformats.org/officeDocument/2006/relationships/image" Target="../media/image113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5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image" Target="../media/image16.wmf"/><Relationship Id="rId7" Type="http://schemas.openxmlformats.org/officeDocument/2006/relationships/image" Target="../media/image20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10" Type="http://schemas.openxmlformats.org/officeDocument/2006/relationships/image" Target="../media/image23.wmf"/><Relationship Id="rId4" Type="http://schemas.openxmlformats.org/officeDocument/2006/relationships/image" Target="../media/image17.wmf"/><Relationship Id="rId9" Type="http://schemas.openxmlformats.org/officeDocument/2006/relationships/image" Target="../media/image22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7" Type="http://schemas.openxmlformats.org/officeDocument/2006/relationships/image" Target="../media/image29.wmf"/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wmf"/><Relationship Id="rId5" Type="http://schemas.openxmlformats.org/officeDocument/2006/relationships/image" Target="../media/image27.wmf"/><Relationship Id="rId4" Type="http://schemas.openxmlformats.org/officeDocument/2006/relationships/image" Target="../media/image2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b="1" cap="none" smtClean="0">
                <a:effectLst/>
                <a:latin typeface="Arial" charset="0"/>
              </a:rPr>
              <a:t>Педагогическая мозаика</a:t>
            </a:r>
          </a:p>
        </p:txBody>
      </p:sp>
      <p:sp>
        <p:nvSpPr>
          <p:cNvPr id="13314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Попченко Светлана Николаевна</a:t>
            </a:r>
          </a:p>
          <a:p>
            <a:r>
              <a:rPr lang="ru-RU" smtClean="0">
                <a:latin typeface="Arial" charset="0"/>
              </a:rPr>
              <a:t>МБОУ СОШ №3 г. Клинцы, Брянской области</a:t>
            </a:r>
          </a:p>
          <a:p>
            <a:r>
              <a:rPr lang="ru-RU" smtClean="0">
                <a:latin typeface="Arial" charset="0"/>
              </a:rPr>
              <a:t>Учитель  математики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Рисунок 3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88" y="428625"/>
            <a:ext cx="1687512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Рисунок 3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50" y="2428875"/>
            <a:ext cx="51784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Рисунок 3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88" y="3500438"/>
            <a:ext cx="3725862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Рисунок 3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25" y="5000625"/>
            <a:ext cx="121443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Rectangle 6"/>
          <p:cNvSpPr>
            <a:spLocks noChangeArrowheads="1"/>
          </p:cNvSpPr>
          <p:nvPr/>
        </p:nvSpPr>
        <p:spPr bwMode="auto">
          <a:xfrm>
            <a:off x="214313" y="428625"/>
            <a:ext cx="7858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 b="1">
                <a:cs typeface="Times New Roman" pitchFamily="18" charset="0"/>
              </a:rPr>
              <a:t>2</a:t>
            </a:r>
            <a:r>
              <a:rPr lang="ru-RU" sz="2000">
                <a:cs typeface="Times New Roman" pitchFamily="18" charset="0"/>
              </a:rPr>
              <a:t>. </a:t>
            </a:r>
            <a:endParaRPr lang="ru-RU" sz="2000"/>
          </a:p>
        </p:txBody>
      </p:sp>
      <p:sp>
        <p:nvSpPr>
          <p:cNvPr id="22534" name="Rectangle 7"/>
          <p:cNvSpPr>
            <a:spLocks noChangeArrowheads="1"/>
          </p:cNvSpPr>
          <p:nvPr/>
        </p:nvSpPr>
        <p:spPr bwMode="auto">
          <a:xfrm>
            <a:off x="928688" y="1428750"/>
            <a:ext cx="7500937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200">
                <a:cs typeface="Times New Roman" pitchFamily="18" charset="0"/>
              </a:rPr>
              <a:t>  </a:t>
            </a:r>
            <a:endParaRPr lang="ru-RU" sz="1100"/>
          </a:p>
          <a:p>
            <a:pPr algn="ctr" eaLnBrk="0" hangingPunct="0"/>
            <a:r>
              <a:rPr lang="ru-RU" sz="2000" b="1">
                <a:solidFill>
                  <a:srgbClr val="7030A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Решение</a:t>
            </a:r>
            <a:endParaRPr lang="ru-RU" sz="2000">
              <a:solidFill>
                <a:srgbClr val="7030A0"/>
              </a:solidFill>
            </a:endParaRPr>
          </a:p>
          <a:p>
            <a:pPr eaLnBrk="0" hangingPunct="0"/>
            <a:r>
              <a:rPr lang="ru-RU" sz="2000">
                <a:cs typeface="Times New Roman" pitchFamily="18" charset="0"/>
              </a:rPr>
              <a:t>Найдем главный и оба вспомогательных определителя системы:</a:t>
            </a:r>
            <a:endParaRPr lang="ru-RU" sz="2000"/>
          </a:p>
          <a:p>
            <a:pPr eaLnBrk="0" hangingPunct="0"/>
            <a:endParaRPr lang="ru-RU" sz="2000"/>
          </a:p>
        </p:txBody>
      </p:sp>
      <p:sp>
        <p:nvSpPr>
          <p:cNvPr id="22535" name="Rectangle 8"/>
          <p:cNvSpPr>
            <a:spLocks noChangeArrowheads="1"/>
          </p:cNvSpPr>
          <p:nvPr/>
        </p:nvSpPr>
        <p:spPr bwMode="auto">
          <a:xfrm>
            <a:off x="928688" y="1928813"/>
            <a:ext cx="7215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sp>
        <p:nvSpPr>
          <p:cNvPr id="22536" name="Rectangle 9"/>
          <p:cNvSpPr>
            <a:spLocks noChangeArrowheads="1"/>
          </p:cNvSpPr>
          <p:nvPr/>
        </p:nvSpPr>
        <p:spPr bwMode="auto">
          <a:xfrm>
            <a:off x="0" y="2314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200">
                <a:cs typeface="Times New Roman" pitchFamily="18" charset="0"/>
              </a:rPr>
              <a:t> </a:t>
            </a:r>
            <a:endParaRPr lang="ru-RU" sz="1100"/>
          </a:p>
          <a:p>
            <a:pPr eaLnBrk="0" hangingPunct="0"/>
            <a:endParaRPr lang="ru-RU"/>
          </a:p>
        </p:txBody>
      </p:sp>
      <p:sp>
        <p:nvSpPr>
          <p:cNvPr id="22537" name="Rectangle 10"/>
          <p:cNvSpPr>
            <a:spLocks noChangeArrowheads="1"/>
          </p:cNvSpPr>
          <p:nvPr/>
        </p:nvSpPr>
        <p:spPr bwMode="auto">
          <a:xfrm>
            <a:off x="571500" y="4643438"/>
            <a:ext cx="80724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>
                <a:cs typeface="Times New Roman" pitchFamily="18" charset="0"/>
              </a:rPr>
              <a:t>Главный определитель системы равен нулю, а один из вспомогательных не равен нулю </a:t>
            </a:r>
            <a:endParaRPr lang="ru-RU" sz="2000"/>
          </a:p>
        </p:txBody>
      </p:sp>
      <p:sp>
        <p:nvSpPr>
          <p:cNvPr id="22538" name="Rectangle 11"/>
          <p:cNvSpPr>
            <a:spLocks noChangeArrowheads="1"/>
          </p:cNvSpPr>
          <p:nvPr/>
        </p:nvSpPr>
        <p:spPr bwMode="auto">
          <a:xfrm>
            <a:off x="1857375" y="5715000"/>
            <a:ext cx="5143500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200">
                <a:cs typeface="Times New Roman" pitchFamily="18" charset="0"/>
              </a:rPr>
              <a:t> </a:t>
            </a:r>
            <a:endParaRPr lang="ru-RU" sz="1100"/>
          </a:p>
          <a:p>
            <a:pPr eaLnBrk="0" hangingPunct="0"/>
            <a:r>
              <a:rPr lang="ru-RU" sz="2000" b="1">
                <a:cs typeface="Times New Roman" pitchFamily="18" charset="0"/>
              </a:rPr>
              <a:t>Ответ</a:t>
            </a:r>
            <a:r>
              <a:rPr lang="ru-RU" sz="2000">
                <a:cs typeface="Times New Roman" pitchFamily="18" charset="0"/>
              </a:rPr>
              <a:t>:        система несовместна.</a:t>
            </a:r>
            <a:endParaRPr lang="ru-RU" sz="2000"/>
          </a:p>
          <a:p>
            <a:pPr eaLnBrk="0" hangingPunct="0"/>
            <a:endParaRPr lang="ru-RU"/>
          </a:p>
        </p:txBody>
      </p:sp>
      <p:grpSp>
        <p:nvGrpSpPr>
          <p:cNvPr id="22539" name="Group 20"/>
          <p:cNvGrpSpPr>
            <a:grpSpLocks noChangeAspect="1"/>
          </p:cNvGrpSpPr>
          <p:nvPr/>
        </p:nvGrpSpPr>
        <p:grpSpPr bwMode="auto">
          <a:xfrm>
            <a:off x="755650" y="3500438"/>
            <a:ext cx="4224338" cy="857250"/>
            <a:chOff x="476" y="2205"/>
            <a:chExt cx="2661" cy="540"/>
          </a:xfrm>
        </p:grpSpPr>
        <p:sp>
          <p:nvSpPr>
            <p:cNvPr id="22540" name="AutoShape 19"/>
            <p:cNvSpPr>
              <a:spLocks noChangeAspect="1" noChangeArrowheads="1" noTextEdit="1"/>
            </p:cNvSpPr>
            <p:nvPr/>
          </p:nvSpPr>
          <p:spPr bwMode="auto">
            <a:xfrm>
              <a:off x="476" y="2205"/>
              <a:ext cx="2585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1" name="Line 21"/>
            <p:cNvSpPr>
              <a:spLocks noChangeShapeType="1"/>
            </p:cNvSpPr>
            <p:nvPr/>
          </p:nvSpPr>
          <p:spPr bwMode="auto">
            <a:xfrm>
              <a:off x="826" y="2247"/>
              <a:ext cx="0" cy="46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2" name="Line 22"/>
            <p:cNvSpPr>
              <a:spLocks noChangeShapeType="1"/>
            </p:cNvSpPr>
            <p:nvPr/>
          </p:nvSpPr>
          <p:spPr bwMode="auto">
            <a:xfrm>
              <a:off x="1224" y="2247"/>
              <a:ext cx="0" cy="46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3" name="Rectangle 23"/>
            <p:cNvSpPr>
              <a:spLocks noChangeArrowheads="1"/>
            </p:cNvSpPr>
            <p:nvPr/>
          </p:nvSpPr>
          <p:spPr bwMode="auto">
            <a:xfrm>
              <a:off x="499" y="2365"/>
              <a:ext cx="173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2200">
                  <a:solidFill>
                    <a:srgbClr val="000000"/>
                  </a:solidFill>
                  <a:latin typeface="Symbol" pitchFamily="18" charset="2"/>
                </a:rPr>
                <a:t>D</a:t>
              </a:r>
              <a:endParaRPr lang="ru-RU"/>
            </a:p>
          </p:txBody>
        </p:sp>
        <p:sp>
          <p:nvSpPr>
            <p:cNvPr id="22544" name="Rectangle 24"/>
            <p:cNvSpPr>
              <a:spLocks noChangeArrowheads="1"/>
            </p:cNvSpPr>
            <p:nvPr/>
          </p:nvSpPr>
          <p:spPr bwMode="auto">
            <a:xfrm>
              <a:off x="605" y="2493"/>
              <a:ext cx="72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300" i="1">
                  <a:solidFill>
                    <a:srgbClr val="000000"/>
                  </a:solidFill>
                  <a:latin typeface="Times New Roman" pitchFamily="18" charset="0"/>
                </a:rPr>
                <a:t>x</a:t>
              </a:r>
              <a:endParaRPr lang="ru-RU"/>
            </a:p>
          </p:txBody>
        </p:sp>
        <p:sp>
          <p:nvSpPr>
            <p:cNvPr id="22545" name="Rectangle 25"/>
            <p:cNvSpPr>
              <a:spLocks noChangeArrowheads="1"/>
            </p:cNvSpPr>
            <p:nvPr/>
          </p:nvSpPr>
          <p:spPr bwMode="auto">
            <a:xfrm>
              <a:off x="707" y="2365"/>
              <a:ext cx="165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2200">
                  <a:solidFill>
                    <a:srgbClr val="000000"/>
                  </a:solidFill>
                  <a:latin typeface="Symbol" pitchFamily="18" charset="2"/>
                </a:rPr>
                <a:t>=</a:t>
              </a:r>
              <a:endParaRPr lang="ru-RU"/>
            </a:p>
          </p:txBody>
        </p:sp>
        <p:sp>
          <p:nvSpPr>
            <p:cNvPr id="22546" name="Rectangle 26"/>
            <p:cNvSpPr>
              <a:spLocks noChangeArrowheads="1"/>
            </p:cNvSpPr>
            <p:nvPr/>
          </p:nvSpPr>
          <p:spPr bwMode="auto">
            <a:xfrm>
              <a:off x="1040" y="2222"/>
              <a:ext cx="165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2200">
                  <a:solidFill>
                    <a:srgbClr val="000000"/>
                  </a:solidFill>
                  <a:latin typeface="Symbol" pitchFamily="18" charset="2"/>
                </a:rPr>
                <a:t>-</a:t>
              </a:r>
              <a:endParaRPr lang="ru-RU"/>
            </a:p>
          </p:txBody>
        </p:sp>
        <p:sp>
          <p:nvSpPr>
            <p:cNvPr id="22547" name="Rectangle 27"/>
            <p:cNvSpPr>
              <a:spLocks noChangeArrowheads="1"/>
            </p:cNvSpPr>
            <p:nvPr/>
          </p:nvSpPr>
          <p:spPr bwMode="auto">
            <a:xfrm>
              <a:off x="1040" y="2485"/>
              <a:ext cx="165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2200">
                  <a:solidFill>
                    <a:srgbClr val="000000"/>
                  </a:solidFill>
                  <a:latin typeface="Symbol" pitchFamily="18" charset="2"/>
                </a:rPr>
                <a:t>-</a:t>
              </a:r>
              <a:endParaRPr lang="ru-RU"/>
            </a:p>
          </p:txBody>
        </p:sp>
        <p:sp>
          <p:nvSpPr>
            <p:cNvPr id="22548" name="Rectangle 28"/>
            <p:cNvSpPr>
              <a:spLocks noChangeArrowheads="1"/>
            </p:cNvSpPr>
            <p:nvPr/>
          </p:nvSpPr>
          <p:spPr bwMode="auto">
            <a:xfrm>
              <a:off x="1270" y="2365"/>
              <a:ext cx="165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2200">
                  <a:solidFill>
                    <a:srgbClr val="000000"/>
                  </a:solidFill>
                  <a:latin typeface="Symbol" pitchFamily="18" charset="2"/>
                </a:rPr>
                <a:t>=</a:t>
              </a:r>
              <a:endParaRPr lang="ru-RU"/>
            </a:p>
          </p:txBody>
        </p:sp>
        <p:sp>
          <p:nvSpPr>
            <p:cNvPr id="22549" name="Rectangle 29"/>
            <p:cNvSpPr>
              <a:spLocks noChangeArrowheads="1"/>
            </p:cNvSpPr>
            <p:nvPr/>
          </p:nvSpPr>
          <p:spPr bwMode="auto">
            <a:xfrm>
              <a:off x="1471" y="2365"/>
              <a:ext cx="122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2200">
                  <a:solidFill>
                    <a:srgbClr val="000000"/>
                  </a:solidFill>
                  <a:latin typeface="Symbol" pitchFamily="18" charset="2"/>
                </a:rPr>
                <a:t>×</a:t>
              </a:r>
              <a:endParaRPr lang="ru-RU"/>
            </a:p>
          </p:txBody>
        </p:sp>
        <p:sp>
          <p:nvSpPr>
            <p:cNvPr id="22550" name="Rectangle 30"/>
            <p:cNvSpPr>
              <a:spLocks noChangeArrowheads="1"/>
            </p:cNvSpPr>
            <p:nvPr/>
          </p:nvSpPr>
          <p:spPr bwMode="auto">
            <a:xfrm>
              <a:off x="1579" y="2365"/>
              <a:ext cx="165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2200">
                  <a:solidFill>
                    <a:srgbClr val="000000"/>
                  </a:solidFill>
                  <a:latin typeface="Symbol" pitchFamily="18" charset="2"/>
                </a:rPr>
                <a:t>-</a:t>
              </a:r>
              <a:endParaRPr lang="ru-RU"/>
            </a:p>
          </p:txBody>
        </p:sp>
        <p:sp>
          <p:nvSpPr>
            <p:cNvPr id="22551" name="Rectangle 31"/>
            <p:cNvSpPr>
              <a:spLocks noChangeArrowheads="1"/>
            </p:cNvSpPr>
            <p:nvPr/>
          </p:nvSpPr>
          <p:spPr bwMode="auto">
            <a:xfrm>
              <a:off x="1801" y="2365"/>
              <a:ext cx="165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2200">
                  <a:solidFill>
                    <a:srgbClr val="000000"/>
                  </a:solidFill>
                  <a:latin typeface="Symbol" pitchFamily="18" charset="2"/>
                </a:rPr>
                <a:t>-</a:t>
              </a:r>
              <a:endParaRPr lang="ru-RU"/>
            </a:p>
          </p:txBody>
        </p:sp>
        <p:sp>
          <p:nvSpPr>
            <p:cNvPr id="22552" name="Rectangle 32"/>
            <p:cNvSpPr>
              <a:spLocks noChangeArrowheads="1"/>
            </p:cNvSpPr>
            <p:nvPr/>
          </p:nvSpPr>
          <p:spPr bwMode="auto">
            <a:xfrm>
              <a:off x="2002" y="2365"/>
              <a:ext cx="122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2200">
                  <a:solidFill>
                    <a:srgbClr val="000000"/>
                  </a:solidFill>
                  <a:latin typeface="Symbol" pitchFamily="18" charset="2"/>
                </a:rPr>
                <a:t>×</a:t>
              </a:r>
              <a:endParaRPr lang="ru-RU"/>
            </a:p>
          </p:txBody>
        </p:sp>
        <p:sp>
          <p:nvSpPr>
            <p:cNvPr id="22553" name="Rectangle 33"/>
            <p:cNvSpPr>
              <a:spLocks noChangeArrowheads="1"/>
            </p:cNvSpPr>
            <p:nvPr/>
          </p:nvSpPr>
          <p:spPr bwMode="auto">
            <a:xfrm>
              <a:off x="2110" y="2365"/>
              <a:ext cx="165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2200">
                  <a:solidFill>
                    <a:srgbClr val="000000"/>
                  </a:solidFill>
                  <a:latin typeface="Symbol" pitchFamily="18" charset="2"/>
                </a:rPr>
                <a:t>-</a:t>
              </a:r>
              <a:endParaRPr lang="ru-RU"/>
            </a:p>
          </p:txBody>
        </p:sp>
        <p:sp>
          <p:nvSpPr>
            <p:cNvPr id="22554" name="Rectangle 34"/>
            <p:cNvSpPr>
              <a:spLocks noChangeArrowheads="1"/>
            </p:cNvSpPr>
            <p:nvPr/>
          </p:nvSpPr>
          <p:spPr bwMode="auto">
            <a:xfrm>
              <a:off x="2332" y="2365"/>
              <a:ext cx="165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2200">
                  <a:solidFill>
                    <a:srgbClr val="000000"/>
                  </a:solidFill>
                  <a:latin typeface="Symbol" pitchFamily="18" charset="2"/>
                </a:rPr>
                <a:t>=</a:t>
              </a:r>
              <a:endParaRPr lang="ru-RU"/>
            </a:p>
          </p:txBody>
        </p:sp>
        <p:sp>
          <p:nvSpPr>
            <p:cNvPr id="22555" name="Rectangle 35"/>
            <p:cNvSpPr>
              <a:spLocks noChangeArrowheads="1"/>
            </p:cNvSpPr>
            <p:nvPr/>
          </p:nvSpPr>
          <p:spPr bwMode="auto">
            <a:xfrm>
              <a:off x="2447" y="2365"/>
              <a:ext cx="165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2200">
                  <a:solidFill>
                    <a:srgbClr val="000000"/>
                  </a:solidFill>
                  <a:latin typeface="Symbol" pitchFamily="18" charset="2"/>
                </a:rPr>
                <a:t>-</a:t>
              </a:r>
              <a:endParaRPr lang="ru-RU"/>
            </a:p>
          </p:txBody>
        </p:sp>
        <p:sp>
          <p:nvSpPr>
            <p:cNvPr id="22556" name="Rectangle 36"/>
            <p:cNvSpPr>
              <a:spLocks noChangeArrowheads="1"/>
            </p:cNvSpPr>
            <p:nvPr/>
          </p:nvSpPr>
          <p:spPr bwMode="auto">
            <a:xfrm>
              <a:off x="2623" y="2365"/>
              <a:ext cx="165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2200">
                  <a:solidFill>
                    <a:srgbClr val="000000"/>
                  </a:solidFill>
                  <a:latin typeface="Symbol" pitchFamily="18" charset="2"/>
                </a:rPr>
                <a:t>+</a:t>
              </a:r>
              <a:endParaRPr lang="ru-RU"/>
            </a:p>
          </p:txBody>
        </p:sp>
        <p:sp>
          <p:nvSpPr>
            <p:cNvPr id="22557" name="Rectangle 37"/>
            <p:cNvSpPr>
              <a:spLocks noChangeArrowheads="1"/>
            </p:cNvSpPr>
            <p:nvPr/>
          </p:nvSpPr>
          <p:spPr bwMode="auto">
            <a:xfrm>
              <a:off x="2833" y="2365"/>
              <a:ext cx="165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2200">
                  <a:solidFill>
                    <a:srgbClr val="000000"/>
                  </a:solidFill>
                  <a:latin typeface="Symbol" pitchFamily="18" charset="2"/>
                </a:rPr>
                <a:t>=</a:t>
              </a:r>
              <a:endParaRPr lang="ru-RU"/>
            </a:p>
          </p:txBody>
        </p:sp>
        <p:sp>
          <p:nvSpPr>
            <p:cNvPr id="22558" name="Rectangle 38"/>
            <p:cNvSpPr>
              <a:spLocks noChangeArrowheads="1"/>
            </p:cNvSpPr>
            <p:nvPr/>
          </p:nvSpPr>
          <p:spPr bwMode="auto">
            <a:xfrm>
              <a:off x="840" y="2242"/>
              <a:ext cx="12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2200">
                  <a:solidFill>
                    <a:srgbClr val="000000"/>
                  </a:solidFill>
                  <a:latin typeface="Times New Roman" pitchFamily="18" charset="0"/>
                </a:rPr>
                <a:t>3</a:t>
              </a:r>
              <a:endParaRPr lang="ru-RU"/>
            </a:p>
          </p:txBody>
        </p:sp>
        <p:sp>
          <p:nvSpPr>
            <p:cNvPr id="22559" name="Rectangle 39"/>
            <p:cNvSpPr>
              <a:spLocks noChangeArrowheads="1"/>
            </p:cNvSpPr>
            <p:nvPr/>
          </p:nvSpPr>
          <p:spPr bwMode="auto">
            <a:xfrm>
              <a:off x="1151" y="2242"/>
              <a:ext cx="12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2200">
                  <a:solidFill>
                    <a:srgbClr val="000000"/>
                  </a:solidFill>
                  <a:latin typeface="Times New Roman" pitchFamily="18" charset="0"/>
                </a:rPr>
                <a:t>6</a:t>
              </a:r>
              <a:endParaRPr lang="ru-RU"/>
            </a:p>
          </p:txBody>
        </p:sp>
        <p:sp>
          <p:nvSpPr>
            <p:cNvPr id="22560" name="Rectangle 40"/>
            <p:cNvSpPr>
              <a:spLocks noChangeArrowheads="1"/>
            </p:cNvSpPr>
            <p:nvPr/>
          </p:nvSpPr>
          <p:spPr bwMode="auto">
            <a:xfrm>
              <a:off x="840" y="2505"/>
              <a:ext cx="12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2200">
                  <a:solidFill>
                    <a:srgbClr val="000000"/>
                  </a:solidFill>
                  <a:latin typeface="Times New Roman" pitchFamily="18" charset="0"/>
                </a:rPr>
                <a:t>2</a:t>
              </a:r>
              <a:endParaRPr lang="ru-RU"/>
            </a:p>
          </p:txBody>
        </p:sp>
        <p:sp>
          <p:nvSpPr>
            <p:cNvPr id="22561" name="Rectangle 41"/>
            <p:cNvSpPr>
              <a:spLocks noChangeArrowheads="1"/>
            </p:cNvSpPr>
            <p:nvPr/>
          </p:nvSpPr>
          <p:spPr bwMode="auto">
            <a:xfrm>
              <a:off x="1151" y="2505"/>
              <a:ext cx="12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2200">
                  <a:solidFill>
                    <a:srgbClr val="000000"/>
                  </a:solidFill>
                  <a:latin typeface="Times New Roman" pitchFamily="18" charset="0"/>
                </a:rPr>
                <a:t>2</a:t>
              </a:r>
              <a:endParaRPr lang="ru-RU"/>
            </a:p>
          </p:txBody>
        </p:sp>
        <p:sp>
          <p:nvSpPr>
            <p:cNvPr id="22562" name="Rectangle 42"/>
            <p:cNvSpPr>
              <a:spLocks noChangeArrowheads="1"/>
            </p:cNvSpPr>
            <p:nvPr/>
          </p:nvSpPr>
          <p:spPr bwMode="auto">
            <a:xfrm>
              <a:off x="1381" y="2385"/>
              <a:ext cx="12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2200">
                  <a:solidFill>
                    <a:srgbClr val="000000"/>
                  </a:solidFill>
                  <a:latin typeface="Times New Roman" pitchFamily="18" charset="0"/>
                </a:rPr>
                <a:t>3</a:t>
              </a:r>
              <a:endParaRPr lang="ru-RU"/>
            </a:p>
          </p:txBody>
        </p:sp>
        <p:sp>
          <p:nvSpPr>
            <p:cNvPr id="22563" name="Rectangle 43"/>
            <p:cNvSpPr>
              <a:spLocks noChangeArrowheads="1"/>
            </p:cNvSpPr>
            <p:nvPr/>
          </p:nvSpPr>
          <p:spPr bwMode="auto">
            <a:xfrm>
              <a:off x="1657" y="2385"/>
              <a:ext cx="12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2200">
                  <a:solidFill>
                    <a:srgbClr val="000000"/>
                  </a:solidFill>
                  <a:latin typeface="Times New Roman" pitchFamily="18" charset="0"/>
                </a:rPr>
                <a:t>2</a:t>
              </a:r>
              <a:endParaRPr lang="ru-RU"/>
            </a:p>
          </p:txBody>
        </p:sp>
        <p:sp>
          <p:nvSpPr>
            <p:cNvPr id="22564" name="Rectangle 44"/>
            <p:cNvSpPr>
              <a:spLocks noChangeArrowheads="1"/>
            </p:cNvSpPr>
            <p:nvPr/>
          </p:nvSpPr>
          <p:spPr bwMode="auto">
            <a:xfrm>
              <a:off x="1912" y="2385"/>
              <a:ext cx="12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2200">
                  <a:solidFill>
                    <a:srgbClr val="000000"/>
                  </a:solidFill>
                  <a:latin typeface="Times New Roman" pitchFamily="18" charset="0"/>
                </a:rPr>
                <a:t>2</a:t>
              </a:r>
              <a:endParaRPr lang="ru-RU"/>
            </a:p>
          </p:txBody>
        </p:sp>
        <p:sp>
          <p:nvSpPr>
            <p:cNvPr id="22565" name="Rectangle 45"/>
            <p:cNvSpPr>
              <a:spLocks noChangeArrowheads="1"/>
            </p:cNvSpPr>
            <p:nvPr/>
          </p:nvSpPr>
          <p:spPr bwMode="auto">
            <a:xfrm>
              <a:off x="2188" y="2385"/>
              <a:ext cx="12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2200">
                  <a:solidFill>
                    <a:srgbClr val="000000"/>
                  </a:solidFill>
                  <a:latin typeface="Times New Roman" pitchFamily="18" charset="0"/>
                </a:rPr>
                <a:t>6</a:t>
              </a:r>
              <a:endParaRPr lang="ru-RU"/>
            </a:p>
          </p:txBody>
        </p:sp>
        <p:sp>
          <p:nvSpPr>
            <p:cNvPr id="22566" name="Rectangle 46"/>
            <p:cNvSpPr>
              <a:spLocks noChangeArrowheads="1"/>
            </p:cNvSpPr>
            <p:nvPr/>
          </p:nvSpPr>
          <p:spPr bwMode="auto">
            <a:xfrm>
              <a:off x="2525" y="2385"/>
              <a:ext cx="12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2200">
                  <a:solidFill>
                    <a:srgbClr val="000000"/>
                  </a:solidFill>
                  <a:latin typeface="Times New Roman" pitchFamily="18" charset="0"/>
                </a:rPr>
                <a:t>6</a:t>
              </a:r>
              <a:endParaRPr lang="ru-RU"/>
            </a:p>
          </p:txBody>
        </p:sp>
        <p:sp>
          <p:nvSpPr>
            <p:cNvPr id="22567" name="Rectangle 47"/>
            <p:cNvSpPr>
              <a:spLocks noChangeArrowheads="1"/>
            </p:cNvSpPr>
            <p:nvPr/>
          </p:nvSpPr>
          <p:spPr bwMode="auto">
            <a:xfrm>
              <a:off x="2735" y="2385"/>
              <a:ext cx="16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/>
                <a:t>12</a:t>
              </a:r>
            </a:p>
          </p:txBody>
        </p:sp>
        <p:sp>
          <p:nvSpPr>
            <p:cNvPr id="22568" name="Rectangle 48"/>
            <p:cNvSpPr>
              <a:spLocks noChangeArrowheads="1"/>
            </p:cNvSpPr>
            <p:nvPr/>
          </p:nvSpPr>
          <p:spPr bwMode="auto">
            <a:xfrm>
              <a:off x="2944" y="2385"/>
              <a:ext cx="12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2200">
                  <a:solidFill>
                    <a:srgbClr val="000000"/>
                  </a:solidFill>
                  <a:latin typeface="Times New Roman" pitchFamily="18" charset="0"/>
                </a:rPr>
                <a:t>0</a:t>
              </a:r>
              <a:endParaRPr lang="ru-RU"/>
            </a:p>
          </p:txBody>
        </p:sp>
        <p:sp>
          <p:nvSpPr>
            <p:cNvPr id="22569" name="Rectangle 49"/>
            <p:cNvSpPr>
              <a:spLocks noChangeArrowheads="1"/>
            </p:cNvSpPr>
            <p:nvPr/>
          </p:nvSpPr>
          <p:spPr bwMode="auto">
            <a:xfrm>
              <a:off x="1530" y="2385"/>
              <a:ext cx="10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2200">
                  <a:solidFill>
                    <a:srgbClr val="000000"/>
                  </a:solidFill>
                  <a:latin typeface="Times New Roman" pitchFamily="18" charset="0"/>
                </a:rPr>
                <a:t>(</a:t>
              </a:r>
              <a:endParaRPr lang="ru-RU"/>
            </a:p>
          </p:txBody>
        </p:sp>
        <p:sp>
          <p:nvSpPr>
            <p:cNvPr id="22570" name="Rectangle 50"/>
            <p:cNvSpPr>
              <a:spLocks noChangeArrowheads="1"/>
            </p:cNvSpPr>
            <p:nvPr/>
          </p:nvSpPr>
          <p:spPr bwMode="auto">
            <a:xfrm>
              <a:off x="1723" y="2385"/>
              <a:ext cx="10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2200">
                  <a:solidFill>
                    <a:srgbClr val="000000"/>
                  </a:solidFill>
                  <a:latin typeface="Times New Roman" pitchFamily="18" charset="0"/>
                </a:rPr>
                <a:t>)</a:t>
              </a:r>
              <a:endParaRPr lang="ru-RU"/>
            </a:p>
          </p:txBody>
        </p:sp>
        <p:sp>
          <p:nvSpPr>
            <p:cNvPr id="22571" name="Rectangle 51"/>
            <p:cNvSpPr>
              <a:spLocks noChangeArrowheads="1"/>
            </p:cNvSpPr>
            <p:nvPr/>
          </p:nvSpPr>
          <p:spPr bwMode="auto">
            <a:xfrm>
              <a:off x="2061" y="2385"/>
              <a:ext cx="10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2200">
                  <a:solidFill>
                    <a:srgbClr val="000000"/>
                  </a:solidFill>
                  <a:latin typeface="Times New Roman" pitchFamily="18" charset="0"/>
                </a:rPr>
                <a:t>(</a:t>
              </a:r>
              <a:endParaRPr lang="ru-RU"/>
            </a:p>
          </p:txBody>
        </p:sp>
        <p:sp>
          <p:nvSpPr>
            <p:cNvPr id="22572" name="Rectangle 52"/>
            <p:cNvSpPr>
              <a:spLocks noChangeArrowheads="1"/>
            </p:cNvSpPr>
            <p:nvPr/>
          </p:nvSpPr>
          <p:spPr bwMode="auto">
            <a:xfrm>
              <a:off x="2254" y="2385"/>
              <a:ext cx="10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2200">
                  <a:solidFill>
                    <a:srgbClr val="000000"/>
                  </a:solidFill>
                  <a:latin typeface="Times New Roman" pitchFamily="18" charset="0"/>
                </a:rPr>
                <a:t>)</a:t>
              </a:r>
              <a:endParaRPr lang="ru-RU"/>
            </a:p>
          </p:txBody>
        </p:sp>
        <p:sp>
          <p:nvSpPr>
            <p:cNvPr id="22573" name="Rectangle 53"/>
            <p:cNvSpPr>
              <a:spLocks noChangeArrowheads="1"/>
            </p:cNvSpPr>
            <p:nvPr/>
          </p:nvSpPr>
          <p:spPr bwMode="auto">
            <a:xfrm>
              <a:off x="3005" y="2385"/>
              <a:ext cx="132" cy="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2200">
                  <a:solidFill>
                    <a:srgbClr val="000000"/>
                  </a:solidFill>
                  <a:latin typeface="Times New Roman" pitchFamily="18" charset="0"/>
                </a:rPr>
                <a:t>,6</a:t>
              </a:r>
              <a:endParaRPr lang="ru-RU"/>
            </a:p>
          </p:txBody>
        </p:sp>
      </p:grp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Рисунок 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0" y="428625"/>
            <a:ext cx="1662113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Рисунок 4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63" y="1785938"/>
            <a:ext cx="3643312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Рисунок 4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75" y="2786063"/>
            <a:ext cx="3000375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Рисунок 4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86375" y="2786063"/>
            <a:ext cx="3143250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Рисунок 4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14688" y="4786313"/>
            <a:ext cx="601662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Рисунок 4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43625" y="4786313"/>
            <a:ext cx="1092200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Рисунок 4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786313" y="5929313"/>
            <a:ext cx="18573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Рисунок 46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286625" y="6072188"/>
            <a:ext cx="71437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357188" y="357188"/>
            <a:ext cx="7143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 b="1">
                <a:cs typeface="Times New Roman" pitchFamily="18" charset="0"/>
              </a:rPr>
              <a:t>3</a:t>
            </a:r>
            <a:r>
              <a:rPr lang="ru-RU" sz="2000">
                <a:cs typeface="Times New Roman" pitchFamily="18" charset="0"/>
              </a:rPr>
              <a:t>. </a:t>
            </a:r>
            <a:endParaRPr lang="ru-RU" sz="2000"/>
          </a:p>
        </p:txBody>
      </p:sp>
      <p:sp>
        <p:nvSpPr>
          <p:cNvPr id="23562" name="Rectangle 10"/>
          <p:cNvSpPr>
            <a:spLocks noChangeArrowheads="1"/>
          </p:cNvSpPr>
          <p:nvPr/>
        </p:nvSpPr>
        <p:spPr bwMode="auto">
          <a:xfrm>
            <a:off x="785813" y="1428750"/>
            <a:ext cx="80010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>
                <a:cs typeface="Times New Roman" pitchFamily="18" charset="0"/>
              </a:rPr>
              <a:t>Найдем главный и оба вспомогательных определителя системы:</a:t>
            </a:r>
            <a:endParaRPr lang="ru-RU" sz="2000"/>
          </a:p>
          <a:p>
            <a:pPr eaLnBrk="0" hangingPunct="0"/>
            <a:endParaRPr lang="ru-RU"/>
          </a:p>
        </p:txBody>
      </p:sp>
      <p:sp>
        <p:nvSpPr>
          <p:cNvPr id="23563" name="Rectangle 11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1200">
                <a:cs typeface="Times New Roman" pitchFamily="18" charset="0"/>
              </a:rPr>
              <a:t> </a:t>
            </a:r>
            <a:endParaRPr lang="ru-RU"/>
          </a:p>
        </p:txBody>
      </p:sp>
      <p:sp>
        <p:nvSpPr>
          <p:cNvPr id="23564" name="Rectangle 12"/>
          <p:cNvSpPr>
            <a:spLocks noChangeArrowheads="1"/>
          </p:cNvSpPr>
          <p:nvPr/>
        </p:nvSpPr>
        <p:spPr bwMode="auto">
          <a:xfrm>
            <a:off x="0" y="2314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1200">
                <a:cs typeface="Times New Roman" pitchFamily="18" charset="0"/>
              </a:rPr>
              <a:t> </a:t>
            </a:r>
            <a:endParaRPr lang="ru-RU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57188" y="3643313"/>
            <a:ext cx="857250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>
                <a:cs typeface="Times New Roman" pitchFamily="18" charset="0"/>
              </a:rPr>
              <a:t>Главный и оба вспомогательных определителя равны нулю, значит система совместна и имеет бесконечное множество решений. Чтобы найти все пары решений системы, достаточно взять любое из уравнений системы и, придавая переменной </a:t>
            </a:r>
            <a:r>
              <a:rPr lang="en-US">
                <a:cs typeface="Times New Roman" pitchFamily="18" charset="0"/>
              </a:rPr>
              <a:t>x </a:t>
            </a:r>
            <a:r>
              <a:rPr lang="ru-RU">
                <a:cs typeface="Times New Roman" pitchFamily="18" charset="0"/>
              </a:rPr>
              <a:t>произвольные значения из множества действительных чисел </a:t>
            </a:r>
            <a:r>
              <a:rPr lang="en-US">
                <a:cs typeface="Times New Roman" pitchFamily="18" charset="0"/>
              </a:rPr>
              <a:t>x</a:t>
            </a:r>
            <a:r>
              <a:rPr lang="ru-RU">
                <a:cs typeface="Times New Roman" pitchFamily="18" charset="0"/>
              </a:rPr>
              <a:t> = </a:t>
            </a:r>
            <a:endParaRPr lang="ru-RU"/>
          </a:p>
        </p:txBody>
      </p:sp>
      <p:sp>
        <p:nvSpPr>
          <p:cNvPr id="23566" name="Rectangle 14"/>
          <p:cNvSpPr>
            <a:spLocks noChangeArrowheads="1"/>
          </p:cNvSpPr>
          <p:nvPr/>
        </p:nvSpPr>
        <p:spPr bwMode="auto">
          <a:xfrm>
            <a:off x="3786188" y="4714875"/>
            <a:ext cx="2286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1200">
                <a:cs typeface="Times New Roman" pitchFamily="18" charset="0"/>
              </a:rPr>
              <a:t> </a:t>
            </a:r>
            <a:r>
              <a:rPr lang="ru-RU">
                <a:cs typeface="Times New Roman" pitchFamily="18" charset="0"/>
              </a:rPr>
              <a:t>найти значения </a:t>
            </a:r>
            <a:r>
              <a:rPr lang="en-US">
                <a:cs typeface="Times New Roman" pitchFamily="18" charset="0"/>
              </a:rPr>
              <a:t>y</a:t>
            </a:r>
            <a:r>
              <a:rPr lang="ru-RU">
                <a:cs typeface="Times New Roman" pitchFamily="18" charset="0"/>
              </a:rPr>
              <a:t>: </a:t>
            </a:r>
            <a:endParaRPr lang="ru-RU"/>
          </a:p>
        </p:txBody>
      </p:sp>
      <p:sp>
        <p:nvSpPr>
          <p:cNvPr id="23567" name="Rectangle 15"/>
          <p:cNvSpPr>
            <a:spLocks noChangeArrowheads="1"/>
          </p:cNvSpPr>
          <p:nvPr/>
        </p:nvSpPr>
        <p:spPr bwMode="auto">
          <a:xfrm>
            <a:off x="357188" y="6000750"/>
            <a:ext cx="56435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 b="1">
                <a:cs typeface="Times New Roman" pitchFamily="18" charset="0"/>
              </a:rPr>
              <a:t>Ответ</a:t>
            </a:r>
            <a:r>
              <a:rPr lang="ru-RU" sz="2000">
                <a:cs typeface="Times New Roman" pitchFamily="18" charset="0"/>
              </a:rPr>
              <a:t>: система имеет б/м решений, </a:t>
            </a:r>
            <a:endParaRPr lang="ru-RU" sz="2000"/>
          </a:p>
        </p:txBody>
      </p:sp>
      <p:sp>
        <p:nvSpPr>
          <p:cNvPr id="23568" name="Rectangle 16"/>
          <p:cNvSpPr>
            <a:spLocks noChangeArrowheads="1"/>
          </p:cNvSpPr>
          <p:nvPr/>
        </p:nvSpPr>
        <p:spPr bwMode="auto">
          <a:xfrm>
            <a:off x="6643688" y="6000750"/>
            <a:ext cx="6429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>
                <a:cs typeface="Times New Roman" pitchFamily="18" charset="0"/>
              </a:rPr>
              <a:t> где </a:t>
            </a:r>
            <a:endParaRPr lang="ru-RU"/>
          </a:p>
        </p:txBody>
      </p:sp>
      <p:sp>
        <p:nvSpPr>
          <p:cNvPr id="23569" name="Прямоугольник 17"/>
          <p:cNvSpPr>
            <a:spLocks noChangeArrowheads="1"/>
          </p:cNvSpPr>
          <p:nvPr/>
        </p:nvSpPr>
        <p:spPr bwMode="auto">
          <a:xfrm>
            <a:off x="3429000" y="1143000"/>
            <a:ext cx="1095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7030A0"/>
                </a:solidFill>
                <a:latin typeface="Franklin Gothic Book" pitchFamily="34" charset="0"/>
              </a:rPr>
              <a:t>Решение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Рисунок 4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88" y="428625"/>
            <a:ext cx="168275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Рисунок 4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88" y="2428875"/>
            <a:ext cx="34290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Рисунок 4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75" y="3429000"/>
            <a:ext cx="600075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Рисунок 5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85875" y="5072063"/>
            <a:ext cx="5284788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357188" y="428625"/>
            <a:ext cx="5000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 b="1">
                <a:cs typeface="Times New Roman" pitchFamily="18" charset="0"/>
              </a:rPr>
              <a:t>4</a:t>
            </a:r>
            <a:r>
              <a:rPr lang="ru-RU" sz="2000">
                <a:cs typeface="Times New Roman" pitchFamily="18" charset="0"/>
              </a:rPr>
              <a:t>.</a:t>
            </a:r>
            <a:r>
              <a:rPr lang="ru-RU" sz="1200">
                <a:cs typeface="Times New Roman" pitchFamily="18" charset="0"/>
              </a:rPr>
              <a:t> </a:t>
            </a:r>
            <a:endParaRPr lang="ru-RU"/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428625" y="1285875"/>
            <a:ext cx="7858125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200">
                <a:cs typeface="Times New Roman" pitchFamily="18" charset="0"/>
              </a:rPr>
              <a:t>								</a:t>
            </a:r>
            <a:endParaRPr lang="ru-RU" sz="1100"/>
          </a:p>
          <a:p>
            <a:pPr algn="ctr" eaLnBrk="0" hangingPunct="0"/>
            <a:r>
              <a:rPr lang="ru-RU" sz="2000" b="1">
                <a:solidFill>
                  <a:srgbClr val="7030A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Решение</a:t>
            </a:r>
            <a:endParaRPr lang="ru-RU" sz="2000">
              <a:solidFill>
                <a:srgbClr val="7030A0"/>
              </a:solidFill>
            </a:endParaRPr>
          </a:p>
          <a:p>
            <a:pPr algn="ctr" eaLnBrk="0" hangingPunct="0"/>
            <a:r>
              <a:rPr lang="ru-RU" sz="2000">
                <a:cs typeface="Times New Roman" pitchFamily="18" charset="0"/>
              </a:rPr>
              <a:t>Найдем главный и оба вспомогательных определителя системы:</a:t>
            </a:r>
            <a:endParaRPr lang="ru-RU" sz="2000"/>
          </a:p>
          <a:p>
            <a:pPr eaLnBrk="0" hangingPunct="0"/>
            <a:endParaRPr lang="ru-RU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571500" y="4500563"/>
            <a:ext cx="77152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>
                <a:cs typeface="Times New Roman" pitchFamily="18" charset="0"/>
              </a:rPr>
              <a:t> значит, система имеет единственное решение.</a:t>
            </a:r>
            <a:endParaRPr lang="ru-RU" sz="2000"/>
          </a:p>
          <a:p>
            <a:pPr eaLnBrk="0" hangingPunct="0"/>
            <a:endParaRPr lang="ru-RU" sz="2000"/>
          </a:p>
        </p:txBody>
      </p:sp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0" y="1828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200">
                <a:cs typeface="Times New Roman" pitchFamily="18" charset="0"/>
              </a:rPr>
              <a:t>.</a:t>
            </a:r>
            <a:endParaRPr lang="ru-RU" sz="1100"/>
          </a:p>
          <a:p>
            <a:pPr eaLnBrk="0" hangingPunct="0"/>
            <a:endParaRPr lang="ru-RU"/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7000875" y="5857875"/>
            <a:ext cx="18573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200">
                <a:cs typeface="Times New Roman" pitchFamily="18" charset="0"/>
              </a:rPr>
              <a:t>.</a:t>
            </a:r>
            <a:endParaRPr lang="ru-RU" sz="1100"/>
          </a:p>
          <a:p>
            <a:pPr eaLnBrk="0" hangingPunct="0"/>
            <a:r>
              <a:rPr lang="ru-RU" sz="2000" b="1">
                <a:cs typeface="Times New Roman" pitchFamily="18" charset="0"/>
              </a:rPr>
              <a:t>Ответ</a:t>
            </a:r>
            <a:r>
              <a:rPr lang="ru-RU" sz="2000">
                <a:cs typeface="Times New Roman" pitchFamily="18" charset="0"/>
              </a:rPr>
              <a:t>: (3; -1).</a:t>
            </a:r>
            <a:endParaRPr lang="ru-RU" sz="200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Рисунок 5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88" y="428625"/>
            <a:ext cx="1731962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Рисунок 5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25" y="2357438"/>
            <a:ext cx="3589338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Рисунок 5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63" y="3571875"/>
            <a:ext cx="7294562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Рисунок 5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71688" y="5286375"/>
            <a:ext cx="434022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500063" y="428625"/>
            <a:ext cx="571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 b="1">
                <a:cs typeface="Times New Roman" pitchFamily="18" charset="0"/>
              </a:rPr>
              <a:t>5</a:t>
            </a:r>
            <a:r>
              <a:rPr lang="ru-RU" sz="2000">
                <a:cs typeface="Times New Roman" pitchFamily="18" charset="0"/>
              </a:rPr>
              <a:t>. </a:t>
            </a:r>
            <a:endParaRPr lang="ru-RU" sz="2000"/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428625" y="1428750"/>
            <a:ext cx="7929563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b="1">
                <a:solidFill>
                  <a:srgbClr val="7030A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Решение</a:t>
            </a:r>
            <a:endParaRPr lang="ru-RU" sz="2000">
              <a:solidFill>
                <a:srgbClr val="7030A0"/>
              </a:solidFill>
              <a:ea typeface="Times New Roman" pitchFamily="18" charset="0"/>
              <a:cs typeface="Courier New" pitchFamily="49" charset="0"/>
            </a:endParaRPr>
          </a:p>
          <a:p>
            <a:pPr algn="ctr" eaLnBrk="0" hangingPunct="0"/>
            <a:r>
              <a:rPr lang="ru-RU" sz="2000">
                <a:ea typeface="Times New Roman" pitchFamily="18" charset="0"/>
                <a:cs typeface="Courier New" pitchFamily="49" charset="0"/>
              </a:rPr>
              <a:t>Найдем главный и оба вспомогательных определителя системы:</a:t>
            </a:r>
          </a:p>
          <a:p>
            <a:pPr algn="ctr" eaLnBrk="0" hangingPunct="0"/>
            <a:endParaRPr lang="ru-RU">
              <a:ea typeface="Times New Roman" pitchFamily="18" charset="0"/>
              <a:cs typeface="Courier New" pitchFamily="49" charset="0"/>
            </a:endParaRPr>
          </a:p>
        </p:txBody>
      </p:sp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642938" y="4714875"/>
            <a:ext cx="7358062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200">
                <a:cs typeface="Times New Roman" pitchFamily="18" charset="0"/>
              </a:rPr>
              <a:t> </a:t>
            </a:r>
            <a:r>
              <a:rPr lang="ru-RU" sz="2000">
                <a:cs typeface="Times New Roman" pitchFamily="18" charset="0"/>
              </a:rPr>
              <a:t>значит, система имеет единственное решение.</a:t>
            </a:r>
            <a:endParaRPr lang="ru-RU" sz="2000"/>
          </a:p>
          <a:p>
            <a:pPr eaLnBrk="0" hangingPunct="0"/>
            <a:endParaRPr lang="ru-RU"/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0" y="2286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200">
                <a:cs typeface="Times New Roman" pitchFamily="18" charset="0"/>
              </a:rPr>
              <a:t>.</a:t>
            </a:r>
            <a:endParaRPr lang="ru-RU" sz="1100"/>
          </a:p>
          <a:p>
            <a:pPr eaLnBrk="0" hangingPunct="0"/>
            <a:endParaRPr lang="ru-RU"/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6858000" y="5786438"/>
            <a:ext cx="2286000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200">
                <a:cs typeface="Times New Roman" pitchFamily="18" charset="0"/>
              </a:rPr>
              <a:t>.</a:t>
            </a:r>
            <a:endParaRPr lang="ru-RU" sz="1100"/>
          </a:p>
          <a:p>
            <a:pPr eaLnBrk="0" hangingPunct="0"/>
            <a:r>
              <a:rPr lang="ru-RU" sz="2000" b="1">
                <a:cs typeface="Times New Roman" pitchFamily="18" charset="0"/>
              </a:rPr>
              <a:t>Ответ</a:t>
            </a:r>
            <a:r>
              <a:rPr lang="ru-RU" sz="2000">
                <a:cs typeface="Times New Roman" pitchFamily="18" charset="0"/>
              </a:rPr>
              <a:t>: (-1; 1)</a:t>
            </a:r>
            <a:endParaRPr lang="ru-RU" sz="2000"/>
          </a:p>
          <a:p>
            <a:pPr eaLnBrk="0" hangingPunct="0"/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Рисунок 5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285750"/>
            <a:ext cx="200025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Рисунок 5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75" y="2357438"/>
            <a:ext cx="3411538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Рисунок 5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3000" y="3429000"/>
            <a:ext cx="6429375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Рисунок 5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14563" y="4857750"/>
            <a:ext cx="4406900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214313" y="357188"/>
            <a:ext cx="571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 b="1">
                <a:cs typeface="Times New Roman" pitchFamily="18" charset="0"/>
              </a:rPr>
              <a:t>6</a:t>
            </a:r>
            <a:r>
              <a:rPr lang="ru-RU" sz="2000">
                <a:cs typeface="Times New Roman" pitchFamily="18" charset="0"/>
              </a:rPr>
              <a:t>.</a:t>
            </a:r>
            <a:endParaRPr lang="ru-RU" sz="2000"/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571500" y="1500188"/>
            <a:ext cx="8072438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 b="1">
                <a:solidFill>
                  <a:srgbClr val="7030A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Решение</a:t>
            </a:r>
            <a:endParaRPr lang="ru-RU" sz="2000">
              <a:solidFill>
                <a:srgbClr val="7030A0"/>
              </a:solidFill>
              <a:ea typeface="Times New Roman" pitchFamily="18" charset="0"/>
              <a:cs typeface="Courier New" pitchFamily="49" charset="0"/>
            </a:endParaRPr>
          </a:p>
          <a:p>
            <a:pPr eaLnBrk="0" hangingPunct="0"/>
            <a:r>
              <a:rPr lang="ru-RU" sz="2000">
                <a:ea typeface="Times New Roman" pitchFamily="18" charset="0"/>
                <a:cs typeface="Courier New" pitchFamily="49" charset="0"/>
              </a:rPr>
              <a:t>Найдем главный и оба вспомогательных определителя системы:</a:t>
            </a:r>
          </a:p>
          <a:p>
            <a:pPr eaLnBrk="0" hangingPunct="0"/>
            <a:endParaRPr lang="ru-RU">
              <a:ea typeface="Times New Roman" pitchFamily="18" charset="0"/>
              <a:cs typeface="Courier New" pitchFamily="49" charset="0"/>
            </a:endParaRPr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857250" y="4357688"/>
            <a:ext cx="7572375" cy="67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>
                <a:cs typeface="Times New Roman" pitchFamily="18" charset="0"/>
              </a:rPr>
              <a:t>значит, система имеет единственное решение.</a:t>
            </a:r>
            <a:endParaRPr lang="ru-RU" sz="2000"/>
          </a:p>
          <a:p>
            <a:pPr eaLnBrk="0" hangingPunct="0"/>
            <a:endParaRPr lang="ru-RU"/>
          </a:p>
        </p:txBody>
      </p:sp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0" y="2286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200">
                <a:cs typeface="Times New Roman" pitchFamily="18" charset="0"/>
              </a:rPr>
              <a:t>.</a:t>
            </a:r>
            <a:endParaRPr lang="ru-RU" sz="1100"/>
          </a:p>
          <a:p>
            <a:pPr eaLnBrk="0" hangingPunct="0"/>
            <a:endParaRPr lang="ru-RU"/>
          </a:p>
        </p:txBody>
      </p:sp>
      <p:sp>
        <p:nvSpPr>
          <p:cNvPr id="26633" name="Rectangle 9"/>
          <p:cNvSpPr>
            <a:spLocks noChangeArrowheads="1"/>
          </p:cNvSpPr>
          <p:nvPr/>
        </p:nvSpPr>
        <p:spPr bwMode="auto">
          <a:xfrm>
            <a:off x="6357938" y="5929313"/>
            <a:ext cx="2571750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200">
                <a:cs typeface="Times New Roman" pitchFamily="18" charset="0"/>
              </a:rPr>
              <a:t>.</a:t>
            </a:r>
            <a:endParaRPr lang="ru-RU" sz="1100"/>
          </a:p>
          <a:p>
            <a:pPr eaLnBrk="0" hangingPunct="0"/>
            <a:r>
              <a:rPr lang="ru-RU" sz="2000" b="1">
                <a:cs typeface="Times New Roman" pitchFamily="18" charset="0"/>
              </a:rPr>
              <a:t>Ответ</a:t>
            </a:r>
            <a:r>
              <a:rPr lang="ru-RU" sz="2000">
                <a:cs typeface="Times New Roman" pitchFamily="18" charset="0"/>
              </a:rPr>
              <a:t>: (3; -1).</a:t>
            </a:r>
            <a:endParaRPr lang="ru-RU" sz="2000"/>
          </a:p>
          <a:p>
            <a:pPr eaLnBrk="0" hangingPunct="0"/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428625" y="1071563"/>
            <a:ext cx="8358188" cy="355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800">
                <a:cs typeface="Times New Roman" pitchFamily="18" charset="0"/>
              </a:rPr>
              <a:t>С помощью правила Крамера легко проводить исследование систем уравнений </a:t>
            </a:r>
            <a:r>
              <a:rPr lang="ru-RU" sz="2800">
                <a:solidFill>
                  <a:srgbClr val="FF0000"/>
                </a:solidFill>
                <a:cs typeface="Times New Roman" pitchFamily="18" charset="0"/>
              </a:rPr>
              <a:t>с параметрами</a:t>
            </a:r>
            <a:r>
              <a:rPr lang="ru-RU" sz="2800">
                <a:cs typeface="Times New Roman" pitchFamily="18" charset="0"/>
              </a:rPr>
              <a:t>.</a:t>
            </a:r>
          </a:p>
          <a:p>
            <a:pPr algn="ctr"/>
            <a:endParaRPr lang="ru-RU" sz="2800">
              <a:cs typeface="Times New Roman" pitchFamily="18" charset="0"/>
            </a:endParaRPr>
          </a:p>
          <a:p>
            <a:pPr algn="ctr"/>
            <a:endParaRPr lang="ru-RU" sz="2800">
              <a:cs typeface="Times New Roman" pitchFamily="18" charset="0"/>
            </a:endParaRPr>
          </a:p>
          <a:p>
            <a:endParaRPr lang="ru-RU" sz="1100"/>
          </a:p>
          <a:p>
            <a:pPr algn="ctr" eaLnBrk="0" hangingPunct="0"/>
            <a:r>
              <a:rPr lang="ru-RU" sz="2400" b="1">
                <a:solidFill>
                  <a:srgbClr val="FF0000"/>
                </a:solidFill>
                <a:cs typeface="Times New Roman" pitchFamily="18" charset="0"/>
              </a:rPr>
              <a:t>Исследовать систему уравнений - это значит решить вопрос о ее совместности или несовместности, и если она совместна, то найти все ее решения.</a:t>
            </a:r>
          </a:p>
          <a:p>
            <a:pPr eaLnBrk="0" hangingPunct="0"/>
            <a:r>
              <a:rPr lang="ru-RU" sz="1200" b="1">
                <a:cs typeface="Times New Roman" pitchFamily="18" charset="0"/>
              </a:rPr>
              <a:t/>
            </a:r>
            <a:br>
              <a:rPr lang="ru-RU" sz="1200" b="1">
                <a:cs typeface="Times New Roman" pitchFamily="18" charset="0"/>
              </a:rPr>
            </a:br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Рисунок 5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357188"/>
            <a:ext cx="1928813" cy="113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Рисунок 6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38" y="1857375"/>
            <a:ext cx="257175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Рисунок 6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" y="2714625"/>
            <a:ext cx="3224213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Рисунок 6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9188" y="2571750"/>
            <a:ext cx="367347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Рисунок 6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15188" y="3429000"/>
            <a:ext cx="1614487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Рисунок 6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0063" y="4143375"/>
            <a:ext cx="3082925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9" name="Рисунок 6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572125" y="4143375"/>
            <a:ext cx="283210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0" name="Рисунок 66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071938" y="4714875"/>
            <a:ext cx="197167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1" name="Рисунок 67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357313" y="5786438"/>
            <a:ext cx="655637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2" name="Рисунок 68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143750" y="5786438"/>
            <a:ext cx="1089025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3" name="Рисунок 69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500938" y="6215063"/>
            <a:ext cx="71437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4" name="Рисунок 7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6819900"/>
            <a:ext cx="37147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5" name="Рисунок 73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0" y="6981825"/>
            <a:ext cx="581025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6" name="Рисунок 74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0" y="7172325"/>
            <a:ext cx="3810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7" name="Rectangle 17"/>
          <p:cNvSpPr>
            <a:spLocks noChangeArrowheads="1"/>
          </p:cNvSpPr>
          <p:nvPr/>
        </p:nvSpPr>
        <p:spPr bwMode="auto">
          <a:xfrm>
            <a:off x="0" y="0"/>
            <a:ext cx="914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b="1">
                <a:solidFill>
                  <a:srgbClr val="7030A0"/>
                </a:solidFill>
                <a:cs typeface="Times New Roman" pitchFamily="18" charset="0"/>
              </a:rPr>
              <a:t>7</a:t>
            </a:r>
            <a:r>
              <a:rPr lang="ru-RU" sz="2000">
                <a:solidFill>
                  <a:srgbClr val="7030A0"/>
                </a:solidFill>
                <a:cs typeface="Times New Roman" pitchFamily="18" charset="0"/>
              </a:rPr>
              <a:t>. Исследовать систему уравне</a:t>
            </a:r>
            <a:r>
              <a:rPr lang="ru-RU" sz="2000">
                <a:cs typeface="Times New Roman" pitchFamily="18" charset="0"/>
              </a:rPr>
              <a:t>ний </a:t>
            </a:r>
            <a:endParaRPr lang="ru-RU" sz="2000"/>
          </a:p>
        </p:txBody>
      </p:sp>
      <p:sp>
        <p:nvSpPr>
          <p:cNvPr id="28688" name="Rectangle 18"/>
          <p:cNvSpPr>
            <a:spLocks noChangeArrowheads="1"/>
          </p:cNvSpPr>
          <p:nvPr/>
        </p:nvSpPr>
        <p:spPr bwMode="auto">
          <a:xfrm>
            <a:off x="357188" y="1285875"/>
            <a:ext cx="8215312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b="1">
                <a:solidFill>
                  <a:srgbClr val="7030A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Решение</a:t>
            </a:r>
            <a:endParaRPr lang="ru-RU" sz="2000">
              <a:solidFill>
                <a:srgbClr val="7030A0"/>
              </a:solidFill>
              <a:ea typeface="Times New Roman" pitchFamily="18" charset="0"/>
              <a:cs typeface="Courier New" pitchFamily="49" charset="0"/>
            </a:endParaRPr>
          </a:p>
          <a:p>
            <a:pPr algn="ctr" eaLnBrk="0" hangingPunct="0"/>
            <a:r>
              <a:rPr lang="ru-RU" sz="2000">
                <a:ea typeface="Times New Roman" pitchFamily="18" charset="0"/>
                <a:cs typeface="Courier New" pitchFamily="49" charset="0"/>
              </a:rPr>
              <a:t>Найдем главный и оба вспомогательных определителя системы:</a:t>
            </a:r>
          </a:p>
          <a:p>
            <a:pPr eaLnBrk="0" hangingPunct="0"/>
            <a:endParaRPr lang="ru-RU">
              <a:ea typeface="Times New Roman" pitchFamily="18" charset="0"/>
              <a:cs typeface="Courier New" pitchFamily="49" charset="0"/>
            </a:endParaRPr>
          </a:p>
        </p:txBody>
      </p:sp>
      <p:sp>
        <p:nvSpPr>
          <p:cNvPr id="28689" name="Rectangle 19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1200">
                <a:cs typeface="Times New Roman" pitchFamily="18" charset="0"/>
              </a:rPr>
              <a:t> </a:t>
            </a:r>
            <a:endParaRPr lang="ru-RU"/>
          </a:p>
        </p:txBody>
      </p:sp>
      <p:sp>
        <p:nvSpPr>
          <p:cNvPr id="28690" name="Rectangle 20"/>
          <p:cNvSpPr>
            <a:spLocks noChangeArrowheads="1"/>
          </p:cNvSpPr>
          <p:nvPr/>
        </p:nvSpPr>
        <p:spPr bwMode="auto">
          <a:xfrm>
            <a:off x="0" y="2314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1200">
                <a:cs typeface="Times New Roman" pitchFamily="18" charset="0"/>
              </a:rPr>
              <a:t> </a:t>
            </a:r>
            <a:endParaRPr lang="ru-RU"/>
          </a:p>
        </p:txBody>
      </p:sp>
      <p:sp>
        <p:nvSpPr>
          <p:cNvPr id="28691" name="Rectangle 21"/>
          <p:cNvSpPr>
            <a:spLocks noChangeArrowheads="1"/>
          </p:cNvSpPr>
          <p:nvPr/>
        </p:nvSpPr>
        <p:spPr bwMode="auto">
          <a:xfrm>
            <a:off x="357188" y="3429000"/>
            <a:ext cx="80724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>
                <a:cs typeface="Times New Roman" pitchFamily="18" charset="0"/>
              </a:rPr>
              <a:t>1. Главный определитель системы не равен нулю, если </a:t>
            </a:r>
            <a:endParaRPr lang="ru-RU" sz="2000"/>
          </a:p>
        </p:txBody>
      </p:sp>
      <p:sp>
        <p:nvSpPr>
          <p:cNvPr id="28692" name="Rectangle 22"/>
          <p:cNvSpPr>
            <a:spLocks noChangeArrowheads="1"/>
          </p:cNvSpPr>
          <p:nvPr/>
        </p:nvSpPr>
        <p:spPr bwMode="auto">
          <a:xfrm>
            <a:off x="357188" y="3786188"/>
            <a:ext cx="7786687" cy="67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>
                <a:cs typeface="Times New Roman" pitchFamily="18" charset="0"/>
              </a:rPr>
              <a:t> тогда система совместна и имеет единственное решение:</a:t>
            </a:r>
            <a:endParaRPr lang="ru-RU" sz="2000"/>
          </a:p>
          <a:p>
            <a:pPr eaLnBrk="0" hangingPunct="0"/>
            <a:endParaRPr lang="ru-RU"/>
          </a:p>
        </p:txBody>
      </p:sp>
      <p:sp>
        <p:nvSpPr>
          <p:cNvPr id="28693" name="Rectangle 23"/>
          <p:cNvSpPr>
            <a:spLocks noChangeArrowheads="1"/>
          </p:cNvSpPr>
          <p:nvPr/>
        </p:nvSpPr>
        <p:spPr bwMode="auto">
          <a:xfrm>
            <a:off x="0" y="3867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1200">
                <a:cs typeface="Times New Roman" pitchFamily="18" charset="0"/>
              </a:rPr>
              <a:t> </a:t>
            </a:r>
            <a:endParaRPr lang="ru-RU"/>
          </a:p>
        </p:txBody>
      </p:sp>
      <p:sp>
        <p:nvSpPr>
          <p:cNvPr id="28694" name="Rectangle 24"/>
          <p:cNvSpPr>
            <a:spLocks noChangeArrowheads="1"/>
          </p:cNvSpPr>
          <p:nvPr/>
        </p:nvSpPr>
        <p:spPr bwMode="auto">
          <a:xfrm>
            <a:off x="428625" y="4714875"/>
            <a:ext cx="72151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>
                <a:cs typeface="Times New Roman" pitchFamily="18" charset="0"/>
              </a:rPr>
              <a:t>2. Если </a:t>
            </a:r>
            <a:r>
              <a:rPr lang="en-US" sz="2000">
                <a:cs typeface="Times New Roman" pitchFamily="18" charset="0"/>
              </a:rPr>
              <a:t>a </a:t>
            </a:r>
            <a:r>
              <a:rPr lang="ru-RU" sz="2000">
                <a:cs typeface="Times New Roman" pitchFamily="18" charset="0"/>
              </a:rPr>
              <a:t>- 1= 0, </a:t>
            </a:r>
            <a:r>
              <a:rPr lang="en-US" sz="2000">
                <a:cs typeface="Times New Roman" pitchFamily="18" charset="0"/>
              </a:rPr>
              <a:t>a</a:t>
            </a:r>
            <a:r>
              <a:rPr lang="ru-RU" sz="2000">
                <a:cs typeface="Times New Roman" pitchFamily="18" charset="0"/>
              </a:rPr>
              <a:t> = 1, тогда </a:t>
            </a:r>
            <a:endParaRPr lang="ru-RU" sz="2000"/>
          </a:p>
        </p:txBody>
      </p:sp>
      <p:sp>
        <p:nvSpPr>
          <p:cNvPr id="28695" name="Rectangle 25"/>
          <p:cNvSpPr>
            <a:spLocks noChangeArrowheads="1"/>
          </p:cNvSpPr>
          <p:nvPr/>
        </p:nvSpPr>
        <p:spPr bwMode="auto">
          <a:xfrm>
            <a:off x="214313" y="5072063"/>
            <a:ext cx="8358187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>
                <a:cs typeface="Times New Roman" pitchFamily="18" charset="0"/>
              </a:rPr>
              <a:t> значит система совместна и имеет бесконечное множество решений, т. е. является неопределенной. </a:t>
            </a:r>
            <a:endParaRPr lang="ru-RU" sz="2000"/>
          </a:p>
          <a:p>
            <a:pPr algn="just" eaLnBrk="0" hangingPunct="0"/>
            <a:r>
              <a:rPr lang="ru-RU" sz="2000">
                <a:cs typeface="Times New Roman" pitchFamily="18" charset="0"/>
              </a:rPr>
              <a:t>Пусть </a:t>
            </a:r>
            <a:endParaRPr lang="ru-RU" sz="2000"/>
          </a:p>
        </p:txBody>
      </p:sp>
      <p:sp>
        <p:nvSpPr>
          <p:cNvPr id="28696" name="Rectangle 26"/>
          <p:cNvSpPr>
            <a:spLocks noChangeArrowheads="1"/>
          </p:cNvSpPr>
          <p:nvPr/>
        </p:nvSpPr>
        <p:spPr bwMode="auto">
          <a:xfrm>
            <a:off x="2000250" y="5715000"/>
            <a:ext cx="67151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>
                <a:cs typeface="Times New Roman" pitchFamily="18" charset="0"/>
              </a:rPr>
              <a:t> тогда из первого или второго уравнения </a:t>
            </a:r>
            <a:endParaRPr lang="ru-RU" sz="2000"/>
          </a:p>
        </p:txBody>
      </p:sp>
      <p:sp>
        <p:nvSpPr>
          <p:cNvPr id="28697" name="Rectangle 27"/>
          <p:cNvSpPr>
            <a:spLocks noChangeArrowheads="1"/>
          </p:cNvSpPr>
          <p:nvPr/>
        </p:nvSpPr>
        <p:spPr bwMode="auto">
          <a:xfrm>
            <a:off x="6858000" y="6143625"/>
            <a:ext cx="8572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>
                <a:cs typeface="Times New Roman" pitchFamily="18" charset="0"/>
              </a:rPr>
              <a:t> где </a:t>
            </a:r>
            <a:endParaRPr lang="ru-RU" sz="2000"/>
          </a:p>
        </p:txBody>
      </p:sp>
      <p:sp>
        <p:nvSpPr>
          <p:cNvPr id="28698" name="Rectangle 31"/>
          <p:cNvSpPr>
            <a:spLocks noChangeArrowheads="1"/>
          </p:cNvSpPr>
          <p:nvPr/>
        </p:nvSpPr>
        <p:spPr bwMode="auto">
          <a:xfrm>
            <a:off x="0" y="6981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1200">
                <a:cs typeface="Times New Roman" pitchFamily="18" charset="0"/>
              </a:rPr>
              <a:t> </a:t>
            </a:r>
            <a:endParaRPr lang="ru-RU"/>
          </a:p>
        </p:txBody>
      </p:sp>
      <p:sp>
        <p:nvSpPr>
          <p:cNvPr id="28699" name="Rectangle 32"/>
          <p:cNvSpPr>
            <a:spLocks noChangeArrowheads="1"/>
          </p:cNvSpPr>
          <p:nvPr/>
        </p:nvSpPr>
        <p:spPr bwMode="auto">
          <a:xfrm>
            <a:off x="0" y="7172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1200">
                <a:cs typeface="Times New Roman" pitchFamily="18" charset="0"/>
              </a:rPr>
              <a:t> где </a:t>
            </a:r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Рисунок 7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785813"/>
            <a:ext cx="3429000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8" name="Рисунок 7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2357438"/>
            <a:ext cx="56102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Рисунок 7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8" y="3071813"/>
            <a:ext cx="485775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Рисунок 7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3000" y="3500438"/>
            <a:ext cx="6072188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Рисунок 7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29000" y="4357688"/>
            <a:ext cx="442912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Рисунок 8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143000" y="5000625"/>
            <a:ext cx="60007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3" name="Рисунок 8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429000" y="5857875"/>
            <a:ext cx="5286375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4" name="Rectangle 8"/>
          <p:cNvSpPr>
            <a:spLocks noChangeArrowheads="1"/>
          </p:cNvSpPr>
          <p:nvPr/>
        </p:nvSpPr>
        <p:spPr bwMode="auto">
          <a:xfrm>
            <a:off x="857250" y="285750"/>
            <a:ext cx="7429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b="1">
                <a:solidFill>
                  <a:srgbClr val="7030A0"/>
                </a:solidFill>
                <a:cs typeface="Times New Roman" pitchFamily="18" charset="0"/>
              </a:rPr>
              <a:t>8</a:t>
            </a:r>
            <a:r>
              <a:rPr lang="ru-RU" sz="2000">
                <a:solidFill>
                  <a:srgbClr val="7030A0"/>
                </a:solidFill>
                <a:cs typeface="Times New Roman" pitchFamily="18" charset="0"/>
              </a:rPr>
              <a:t>. Исследовать систему уравнений:</a:t>
            </a:r>
            <a:endParaRPr lang="ru-RU" sz="2000">
              <a:solidFill>
                <a:srgbClr val="7030A0"/>
              </a:solidFill>
            </a:endParaRPr>
          </a:p>
          <a:p>
            <a:pPr algn="ctr" eaLnBrk="0" hangingPunct="0"/>
            <a:endParaRPr lang="ru-RU" sz="2000"/>
          </a:p>
        </p:txBody>
      </p:sp>
      <p:sp>
        <p:nvSpPr>
          <p:cNvPr id="29705" name="Rectangle 9"/>
          <p:cNvSpPr>
            <a:spLocks noChangeArrowheads="1"/>
          </p:cNvSpPr>
          <p:nvPr/>
        </p:nvSpPr>
        <p:spPr bwMode="auto">
          <a:xfrm>
            <a:off x="500063" y="1571625"/>
            <a:ext cx="8001000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b="1">
                <a:solidFill>
                  <a:srgbClr val="7030A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Решен</a:t>
            </a:r>
            <a:r>
              <a:rPr lang="ru-RU" sz="2000" b="1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ие</a:t>
            </a:r>
            <a:endParaRPr lang="ru-RU" sz="2000">
              <a:ea typeface="Times New Roman" pitchFamily="18" charset="0"/>
              <a:cs typeface="Courier New" pitchFamily="49" charset="0"/>
            </a:endParaRPr>
          </a:p>
          <a:p>
            <a:pPr algn="ctr" eaLnBrk="0" hangingPunct="0"/>
            <a:r>
              <a:rPr lang="ru-RU" sz="2000">
                <a:ea typeface="Times New Roman" pitchFamily="18" charset="0"/>
                <a:cs typeface="Courier New" pitchFamily="49" charset="0"/>
              </a:rPr>
              <a:t>Найдем главный и оба вспомогательных определителя системы:</a:t>
            </a:r>
          </a:p>
          <a:p>
            <a:pPr algn="ctr" eaLnBrk="0" hangingPunct="0"/>
            <a:endParaRPr lang="ru-RU">
              <a:ea typeface="Times New Roman" pitchFamily="18" charset="0"/>
              <a:cs typeface="Courier New" pitchFamily="49" charset="0"/>
            </a:endParaRPr>
          </a:p>
        </p:txBody>
      </p:sp>
      <p:sp>
        <p:nvSpPr>
          <p:cNvPr id="29706" name="Rectangle 10"/>
          <p:cNvSpPr>
            <a:spLocks noChangeArrowheads="1"/>
          </p:cNvSpPr>
          <p:nvPr/>
        </p:nvSpPr>
        <p:spPr bwMode="auto">
          <a:xfrm>
            <a:off x="0" y="1828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sp>
        <p:nvSpPr>
          <p:cNvPr id="29707" name="Rectangle 11"/>
          <p:cNvSpPr>
            <a:spLocks noChangeArrowheads="1"/>
          </p:cNvSpPr>
          <p:nvPr/>
        </p:nvSpPr>
        <p:spPr bwMode="auto">
          <a:xfrm>
            <a:off x="1785938" y="2571750"/>
            <a:ext cx="56435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29708" name="Rectangle 12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9709" name="Rectangle 13"/>
          <p:cNvSpPr>
            <a:spLocks noChangeArrowheads="1"/>
          </p:cNvSpPr>
          <p:nvPr/>
        </p:nvSpPr>
        <p:spPr bwMode="auto">
          <a:xfrm>
            <a:off x="0" y="36576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9710" name="Rectangle 14"/>
          <p:cNvSpPr>
            <a:spLocks noChangeArrowheads="1"/>
          </p:cNvSpPr>
          <p:nvPr/>
        </p:nvSpPr>
        <p:spPr bwMode="auto">
          <a:xfrm>
            <a:off x="0" y="4572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9711" name="Rectangle 15"/>
          <p:cNvSpPr>
            <a:spLocks noChangeArrowheads="1"/>
          </p:cNvSpPr>
          <p:nvPr/>
        </p:nvSpPr>
        <p:spPr bwMode="auto">
          <a:xfrm>
            <a:off x="0" y="4800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Рисунок 8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313" y="357188"/>
            <a:ext cx="487045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Рисунок 8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1357313"/>
            <a:ext cx="4071938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Рисунок 8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0" y="1285875"/>
            <a:ext cx="4029075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Рисунок 8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14688" y="2714625"/>
            <a:ext cx="3643312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Рисунок 8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00375" y="3857625"/>
            <a:ext cx="2643188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Рисунок 8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143375" y="4786313"/>
            <a:ext cx="1214438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7" name="Рисунок 8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572250" y="5214938"/>
            <a:ext cx="1071563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8" name="Rectangle 13"/>
          <p:cNvSpPr>
            <a:spLocks noChangeArrowheads="1"/>
          </p:cNvSpPr>
          <p:nvPr/>
        </p:nvSpPr>
        <p:spPr bwMode="auto">
          <a:xfrm>
            <a:off x="285750" y="285750"/>
            <a:ext cx="1357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>
                <a:cs typeface="Times New Roman" pitchFamily="18" charset="0"/>
              </a:rPr>
              <a:t>1. Если </a:t>
            </a:r>
            <a:endParaRPr lang="ru-RU" sz="2000"/>
          </a:p>
        </p:txBody>
      </p:sp>
      <p:sp>
        <p:nvSpPr>
          <p:cNvPr id="30729" name="Rectangle 14"/>
          <p:cNvSpPr>
            <a:spLocks noChangeArrowheads="1"/>
          </p:cNvSpPr>
          <p:nvPr/>
        </p:nvSpPr>
        <p:spPr bwMode="auto">
          <a:xfrm>
            <a:off x="500063" y="928688"/>
            <a:ext cx="77152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1200">
                <a:cs typeface="Times New Roman" pitchFamily="18" charset="0"/>
              </a:rPr>
              <a:t> </a:t>
            </a:r>
            <a:r>
              <a:rPr lang="ru-RU" sz="2000">
                <a:cs typeface="Times New Roman" pitchFamily="18" charset="0"/>
              </a:rPr>
              <a:t>тогда система совместна и имеет единственное решение </a:t>
            </a:r>
            <a:endParaRPr lang="ru-RU" sz="2000"/>
          </a:p>
        </p:txBody>
      </p:sp>
      <p:sp>
        <p:nvSpPr>
          <p:cNvPr id="30730" name="Rectangle 15"/>
          <p:cNvSpPr>
            <a:spLocks noChangeArrowheads="1"/>
          </p:cNvSpPr>
          <p:nvPr/>
        </p:nvSpPr>
        <p:spPr bwMode="auto">
          <a:xfrm>
            <a:off x="0" y="1104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1200">
                <a:cs typeface="Times New Roman" pitchFamily="18" charset="0"/>
              </a:rPr>
              <a:t> </a:t>
            </a:r>
            <a:endParaRPr lang="ru-RU"/>
          </a:p>
        </p:txBody>
      </p:sp>
      <p:sp>
        <p:nvSpPr>
          <p:cNvPr id="30731" name="Rectangle 16"/>
          <p:cNvSpPr>
            <a:spLocks noChangeArrowheads="1"/>
          </p:cNvSpPr>
          <p:nvPr/>
        </p:nvSpPr>
        <p:spPr bwMode="auto">
          <a:xfrm>
            <a:off x="500063" y="2786063"/>
            <a:ext cx="41433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>
                <a:cs typeface="Times New Roman" pitchFamily="18" charset="0"/>
              </a:rPr>
              <a:t>2. Если </a:t>
            </a:r>
            <a:r>
              <a:rPr lang="en-US" sz="2000">
                <a:cs typeface="Times New Roman" pitchFamily="18" charset="0"/>
              </a:rPr>
              <a:t>a</a:t>
            </a:r>
            <a:r>
              <a:rPr lang="ru-RU" sz="2000">
                <a:cs typeface="Times New Roman" pitchFamily="18" charset="0"/>
              </a:rPr>
              <a:t> = 2, тогда </a:t>
            </a:r>
            <a:endParaRPr lang="ru-RU" sz="2000"/>
          </a:p>
        </p:txBody>
      </p:sp>
      <p:sp>
        <p:nvSpPr>
          <p:cNvPr id="30732" name="Rectangle 17"/>
          <p:cNvSpPr>
            <a:spLocks noChangeArrowheads="1"/>
          </p:cNvSpPr>
          <p:nvPr/>
        </p:nvSpPr>
        <p:spPr bwMode="auto">
          <a:xfrm>
            <a:off x="428625" y="3357563"/>
            <a:ext cx="635793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>
                <a:cs typeface="Times New Roman" pitchFamily="18" charset="0"/>
              </a:rPr>
              <a:t> значит система несовместна.</a:t>
            </a:r>
          </a:p>
          <a:p>
            <a:pPr algn="just"/>
            <a:endParaRPr lang="ru-RU" sz="2000"/>
          </a:p>
          <a:p>
            <a:pPr algn="just" eaLnBrk="0" hangingPunct="0"/>
            <a:r>
              <a:rPr lang="ru-RU" sz="2000">
                <a:cs typeface="Times New Roman" pitchFamily="18" charset="0"/>
              </a:rPr>
              <a:t>3. Если </a:t>
            </a:r>
            <a:r>
              <a:rPr lang="en-US" sz="2000">
                <a:cs typeface="Times New Roman" pitchFamily="18" charset="0"/>
              </a:rPr>
              <a:t>a</a:t>
            </a:r>
            <a:r>
              <a:rPr lang="ru-RU" sz="2000">
                <a:cs typeface="Times New Roman" pitchFamily="18" charset="0"/>
              </a:rPr>
              <a:t> = 0, тогда </a:t>
            </a:r>
            <a:endParaRPr lang="ru-RU" sz="2000"/>
          </a:p>
        </p:txBody>
      </p:sp>
      <p:sp>
        <p:nvSpPr>
          <p:cNvPr id="30733" name="Rectangle 18"/>
          <p:cNvSpPr>
            <a:spLocks noChangeArrowheads="1"/>
          </p:cNvSpPr>
          <p:nvPr/>
        </p:nvSpPr>
        <p:spPr bwMode="auto">
          <a:xfrm>
            <a:off x="428625" y="4286250"/>
            <a:ext cx="7929563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>
                <a:cs typeface="Times New Roman" pitchFamily="18" charset="0"/>
              </a:rPr>
              <a:t> значит система имеет бесконечное множество решений, т. е. является неопределенной. Положим </a:t>
            </a:r>
            <a:r>
              <a:rPr lang="en-US" sz="2000">
                <a:cs typeface="Times New Roman" pitchFamily="18" charset="0"/>
              </a:rPr>
              <a:t>x</a:t>
            </a:r>
            <a:r>
              <a:rPr lang="ru-RU" sz="2000">
                <a:cs typeface="Times New Roman" pitchFamily="18" charset="0"/>
              </a:rPr>
              <a:t> = </a:t>
            </a:r>
            <a:r>
              <a:rPr lang="en-US" sz="2000">
                <a:cs typeface="Times New Roman" pitchFamily="18" charset="0"/>
              </a:rPr>
              <a:t>t</a:t>
            </a:r>
            <a:r>
              <a:rPr lang="ru-RU" sz="2000">
                <a:cs typeface="Times New Roman" pitchFamily="18" charset="0"/>
              </a:rPr>
              <a:t>, тогда из первого или второго уравнения находим </a:t>
            </a:r>
            <a:endParaRPr lang="ru-RU" sz="2000"/>
          </a:p>
        </p:txBody>
      </p:sp>
      <p:sp>
        <p:nvSpPr>
          <p:cNvPr id="30734" name="Rectangle 22"/>
          <p:cNvSpPr>
            <a:spLocks noChangeArrowheads="1"/>
          </p:cNvSpPr>
          <p:nvPr/>
        </p:nvSpPr>
        <p:spPr bwMode="auto">
          <a:xfrm>
            <a:off x="0" y="4143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1200">
                <a:cs typeface="Times New Roman" pitchFamily="18" charset="0"/>
              </a:rPr>
              <a:t> </a:t>
            </a:r>
            <a:endParaRPr lang="ru-RU"/>
          </a:p>
        </p:txBody>
      </p:sp>
      <p:sp>
        <p:nvSpPr>
          <p:cNvPr id="30735" name="Rectangle 24"/>
          <p:cNvSpPr>
            <a:spLocks noChangeArrowheads="1"/>
          </p:cNvSpPr>
          <p:nvPr/>
        </p:nvSpPr>
        <p:spPr bwMode="auto">
          <a:xfrm>
            <a:off x="5357813" y="5286375"/>
            <a:ext cx="135731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600">
                <a:cs typeface="Times New Roman" pitchFamily="18" charset="0"/>
              </a:rPr>
              <a:t> где </a:t>
            </a:r>
            <a:endParaRPr lang="ru-RU" sz="160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Рисунок 9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571500"/>
            <a:ext cx="1693862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6" name="Рисунок 9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2143125"/>
            <a:ext cx="2239963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Рисунок 9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3" y="3071813"/>
            <a:ext cx="3357562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Рисунок 9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8" y="3000375"/>
            <a:ext cx="3786187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Рисунок 9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00188" y="3929063"/>
            <a:ext cx="1857375" cy="40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Рисунок 9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357563" y="3929063"/>
            <a:ext cx="1071562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1" name="Рисунок 10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71500" y="4572000"/>
            <a:ext cx="3071813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2" name="Рисунок 10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072063" y="4572000"/>
            <a:ext cx="3357562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3" name="Рисунок 10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071813" y="5357813"/>
            <a:ext cx="2300287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4" name="Рисунок 103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857625" y="6072188"/>
            <a:ext cx="819150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5" name="Рисунок 104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572125" y="6000750"/>
            <a:ext cx="1446213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6" name="Рисунок 105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572375" y="6072188"/>
            <a:ext cx="71437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7" name="Рисунок 11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7715250"/>
            <a:ext cx="3810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8" name="Rectangle 20"/>
          <p:cNvSpPr>
            <a:spLocks noChangeArrowheads="1"/>
          </p:cNvSpPr>
          <p:nvPr/>
        </p:nvSpPr>
        <p:spPr bwMode="auto">
          <a:xfrm>
            <a:off x="357188" y="214313"/>
            <a:ext cx="77152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 b="1">
                <a:solidFill>
                  <a:srgbClr val="7030A0"/>
                </a:solidFill>
                <a:cs typeface="Times New Roman" pitchFamily="18" charset="0"/>
              </a:rPr>
              <a:t>9</a:t>
            </a:r>
            <a:r>
              <a:rPr lang="ru-RU" sz="2000">
                <a:solidFill>
                  <a:srgbClr val="7030A0"/>
                </a:solidFill>
                <a:cs typeface="Times New Roman" pitchFamily="18" charset="0"/>
              </a:rPr>
              <a:t>. Исследовать систему уравнений </a:t>
            </a:r>
            <a:endParaRPr lang="ru-RU" sz="2000">
              <a:solidFill>
                <a:srgbClr val="7030A0"/>
              </a:solidFill>
            </a:endParaRPr>
          </a:p>
        </p:txBody>
      </p:sp>
      <p:sp>
        <p:nvSpPr>
          <p:cNvPr id="31759" name="Rectangle 21"/>
          <p:cNvSpPr>
            <a:spLocks noChangeArrowheads="1"/>
          </p:cNvSpPr>
          <p:nvPr/>
        </p:nvSpPr>
        <p:spPr bwMode="auto">
          <a:xfrm>
            <a:off x="357188" y="1428750"/>
            <a:ext cx="792956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b="1">
                <a:solidFill>
                  <a:srgbClr val="7030A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Решение</a:t>
            </a:r>
            <a:endParaRPr lang="ru-RU" sz="2000">
              <a:solidFill>
                <a:srgbClr val="7030A0"/>
              </a:solidFill>
              <a:ea typeface="Times New Roman" pitchFamily="18" charset="0"/>
              <a:cs typeface="Courier New" pitchFamily="49" charset="0"/>
            </a:endParaRPr>
          </a:p>
          <a:p>
            <a:pPr algn="ctr" eaLnBrk="0" hangingPunct="0"/>
            <a:r>
              <a:rPr lang="ru-RU" sz="2000">
                <a:ea typeface="Times New Roman" pitchFamily="18" charset="0"/>
                <a:cs typeface="Courier New" pitchFamily="49" charset="0"/>
              </a:rPr>
              <a:t>Найдем главный и оба вспомогательных определителя системы:</a:t>
            </a:r>
          </a:p>
          <a:p>
            <a:pPr algn="ctr" eaLnBrk="0" hangingPunct="0"/>
            <a:endParaRPr lang="ru-RU" sz="2000">
              <a:ea typeface="Times New Roman" pitchFamily="18" charset="0"/>
              <a:cs typeface="Courier New" pitchFamily="49" charset="0"/>
            </a:endParaRPr>
          </a:p>
        </p:txBody>
      </p:sp>
      <p:sp>
        <p:nvSpPr>
          <p:cNvPr id="31760" name="Rectangle 22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1200">
                <a:cs typeface="Times New Roman" pitchFamily="18" charset="0"/>
              </a:rPr>
              <a:t> </a:t>
            </a:r>
            <a:endParaRPr lang="ru-RU"/>
          </a:p>
        </p:txBody>
      </p:sp>
      <p:sp>
        <p:nvSpPr>
          <p:cNvPr id="31761" name="Rectangle 23"/>
          <p:cNvSpPr>
            <a:spLocks noChangeArrowheads="1"/>
          </p:cNvSpPr>
          <p:nvPr/>
        </p:nvSpPr>
        <p:spPr bwMode="auto">
          <a:xfrm>
            <a:off x="0" y="2314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1200">
                <a:cs typeface="Times New Roman" pitchFamily="18" charset="0"/>
              </a:rPr>
              <a:t> </a:t>
            </a:r>
            <a:endParaRPr lang="ru-RU"/>
          </a:p>
        </p:txBody>
      </p:sp>
      <p:sp>
        <p:nvSpPr>
          <p:cNvPr id="31762" name="Rectangle 24"/>
          <p:cNvSpPr>
            <a:spLocks noChangeArrowheads="1"/>
          </p:cNvSpPr>
          <p:nvPr/>
        </p:nvSpPr>
        <p:spPr bwMode="auto">
          <a:xfrm>
            <a:off x="357188" y="3857625"/>
            <a:ext cx="39290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>
                <a:cs typeface="Times New Roman" pitchFamily="18" charset="0"/>
              </a:rPr>
              <a:t>1. Если </a:t>
            </a:r>
            <a:endParaRPr lang="ru-RU" sz="2000"/>
          </a:p>
        </p:txBody>
      </p:sp>
      <p:sp>
        <p:nvSpPr>
          <p:cNvPr id="31763" name="Rectangle 25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1200">
                <a:cs typeface="Times New Roman" pitchFamily="18" charset="0"/>
              </a:rPr>
              <a:t> </a:t>
            </a:r>
            <a:endParaRPr lang="ru-RU"/>
          </a:p>
        </p:txBody>
      </p:sp>
      <p:sp>
        <p:nvSpPr>
          <p:cNvPr id="31764" name="Rectangle 26"/>
          <p:cNvSpPr>
            <a:spLocks noChangeArrowheads="1"/>
          </p:cNvSpPr>
          <p:nvPr/>
        </p:nvSpPr>
        <p:spPr bwMode="auto">
          <a:xfrm>
            <a:off x="500063" y="4286250"/>
            <a:ext cx="80724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>
                <a:cs typeface="Times New Roman" pitchFamily="18" charset="0"/>
              </a:rPr>
              <a:t> тогда система совместна и имеет единственное решение </a:t>
            </a:r>
            <a:endParaRPr lang="ru-RU" sz="2000"/>
          </a:p>
        </p:txBody>
      </p:sp>
      <p:sp>
        <p:nvSpPr>
          <p:cNvPr id="31765" name="Rectangle 27"/>
          <p:cNvSpPr>
            <a:spLocks noChangeArrowheads="1"/>
          </p:cNvSpPr>
          <p:nvPr/>
        </p:nvSpPr>
        <p:spPr bwMode="auto">
          <a:xfrm>
            <a:off x="0" y="4029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1200">
                <a:cs typeface="Times New Roman" pitchFamily="18" charset="0"/>
              </a:rPr>
              <a:t> </a:t>
            </a:r>
            <a:endParaRPr lang="ru-RU"/>
          </a:p>
        </p:txBody>
      </p:sp>
      <p:sp>
        <p:nvSpPr>
          <p:cNvPr id="31766" name="Rectangle 28"/>
          <p:cNvSpPr>
            <a:spLocks noChangeArrowheads="1"/>
          </p:cNvSpPr>
          <p:nvPr/>
        </p:nvSpPr>
        <p:spPr bwMode="auto">
          <a:xfrm>
            <a:off x="500063" y="5357813"/>
            <a:ext cx="47863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>
                <a:cs typeface="Times New Roman" pitchFamily="18" charset="0"/>
              </a:rPr>
              <a:t>2. Если </a:t>
            </a:r>
            <a:r>
              <a:rPr lang="en-US" sz="2000">
                <a:cs typeface="Times New Roman" pitchFamily="18" charset="0"/>
              </a:rPr>
              <a:t>a</a:t>
            </a:r>
            <a:r>
              <a:rPr lang="ru-RU" sz="2000">
                <a:cs typeface="Times New Roman" pitchFamily="18" charset="0"/>
              </a:rPr>
              <a:t> = -</a:t>
            </a:r>
            <a:r>
              <a:rPr lang="en-US" sz="2000">
                <a:cs typeface="Times New Roman" pitchFamily="18" charset="0"/>
              </a:rPr>
              <a:t>b</a:t>
            </a:r>
            <a:r>
              <a:rPr lang="ru-RU" sz="2000">
                <a:cs typeface="Times New Roman" pitchFamily="18" charset="0"/>
              </a:rPr>
              <a:t>, тогда </a:t>
            </a:r>
            <a:endParaRPr lang="ru-RU" sz="2000"/>
          </a:p>
        </p:txBody>
      </p:sp>
      <p:sp>
        <p:nvSpPr>
          <p:cNvPr id="31767" name="Rectangle 29"/>
          <p:cNvSpPr>
            <a:spLocks noChangeArrowheads="1"/>
          </p:cNvSpPr>
          <p:nvPr/>
        </p:nvSpPr>
        <p:spPr bwMode="auto">
          <a:xfrm>
            <a:off x="428625" y="5715000"/>
            <a:ext cx="83581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>
                <a:cs typeface="Times New Roman" pitchFamily="18" charset="0"/>
              </a:rPr>
              <a:t> система имеет бесконечное множество решений, т. е. является неопределенной. Положим </a:t>
            </a:r>
            <a:endParaRPr lang="ru-RU" sz="2000"/>
          </a:p>
        </p:txBody>
      </p:sp>
      <p:sp>
        <p:nvSpPr>
          <p:cNvPr id="31768" name="Rectangle 30"/>
          <p:cNvSpPr>
            <a:spLocks noChangeArrowheads="1"/>
          </p:cNvSpPr>
          <p:nvPr/>
        </p:nvSpPr>
        <p:spPr bwMode="auto">
          <a:xfrm>
            <a:off x="4786313" y="6000750"/>
            <a:ext cx="15001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>
                <a:cs typeface="Times New Roman" pitchFamily="18" charset="0"/>
              </a:rPr>
              <a:t> тогда </a:t>
            </a:r>
            <a:endParaRPr lang="ru-RU" sz="2000"/>
          </a:p>
        </p:txBody>
      </p:sp>
      <p:sp>
        <p:nvSpPr>
          <p:cNvPr id="31769" name="Rectangle 31"/>
          <p:cNvSpPr>
            <a:spLocks noChangeArrowheads="1"/>
          </p:cNvSpPr>
          <p:nvPr/>
        </p:nvSpPr>
        <p:spPr bwMode="auto">
          <a:xfrm>
            <a:off x="7000875" y="6000750"/>
            <a:ext cx="1285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1200">
                <a:cs typeface="Times New Roman" pitchFamily="18" charset="0"/>
              </a:rPr>
              <a:t> </a:t>
            </a:r>
            <a:r>
              <a:rPr lang="ru-RU" sz="2000">
                <a:cs typeface="Times New Roman" pitchFamily="18" charset="0"/>
              </a:rPr>
              <a:t>где </a:t>
            </a:r>
            <a:endParaRPr lang="ru-RU" sz="2000"/>
          </a:p>
        </p:txBody>
      </p:sp>
      <p:sp>
        <p:nvSpPr>
          <p:cNvPr id="31770" name="Rectangle 34"/>
          <p:cNvSpPr>
            <a:spLocks noChangeArrowheads="1"/>
          </p:cNvSpPr>
          <p:nvPr/>
        </p:nvSpPr>
        <p:spPr bwMode="auto">
          <a:xfrm>
            <a:off x="0" y="6505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1200">
                <a:cs typeface="Times New Roman" pitchFamily="18" charset="0"/>
              </a:rPr>
              <a:t> </a:t>
            </a:r>
            <a:endParaRPr lang="ru-RU"/>
          </a:p>
        </p:txBody>
      </p:sp>
      <p:sp>
        <p:nvSpPr>
          <p:cNvPr id="31771" name="Rectangle 35"/>
          <p:cNvSpPr>
            <a:spLocks noChangeArrowheads="1"/>
          </p:cNvSpPr>
          <p:nvPr/>
        </p:nvSpPr>
        <p:spPr bwMode="auto">
          <a:xfrm>
            <a:off x="0" y="6705600"/>
            <a:ext cx="228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1200">
                <a:cs typeface="Times New Roman" pitchFamily="18" charset="0"/>
              </a:rPr>
              <a:t> </a:t>
            </a:r>
            <a:endParaRPr lang="ru-RU"/>
          </a:p>
        </p:txBody>
      </p:sp>
      <p:sp>
        <p:nvSpPr>
          <p:cNvPr id="31772" name="Rectangle 37"/>
          <p:cNvSpPr>
            <a:spLocks noChangeArrowheads="1"/>
          </p:cNvSpPr>
          <p:nvPr/>
        </p:nvSpPr>
        <p:spPr bwMode="auto">
          <a:xfrm>
            <a:off x="0" y="7515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sp>
        <p:nvSpPr>
          <p:cNvPr id="31773" name="Rectangle 38"/>
          <p:cNvSpPr>
            <a:spLocks noChangeArrowheads="1"/>
          </p:cNvSpPr>
          <p:nvPr/>
        </p:nvSpPr>
        <p:spPr bwMode="auto">
          <a:xfrm>
            <a:off x="0" y="7715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1200">
                <a:cs typeface="Times New Roman" pitchFamily="18" charset="0"/>
              </a:rPr>
              <a:t> где </a:t>
            </a:r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5800" y="2786063"/>
            <a:ext cx="8458200" cy="250031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b="1" dirty="0" smtClean="0"/>
              <a:t> </a:t>
            </a:r>
            <a:r>
              <a:rPr lang="ru-RU" sz="4800" b="1" dirty="0" smtClean="0">
                <a:solidFill>
                  <a:srgbClr val="FF0000"/>
                </a:solidFill>
              </a:rPr>
              <a:t>Правило   </a:t>
            </a:r>
            <a:r>
              <a:rPr lang="ru-RU" sz="4800" b="1" dirty="0" err="1" smtClean="0">
                <a:solidFill>
                  <a:srgbClr val="FF0000"/>
                </a:solidFill>
              </a:rPr>
              <a:t>Крамера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85800" y="642938"/>
            <a:ext cx="8458200" cy="928687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</a:pPr>
            <a:r>
              <a:rPr lang="ru-RU" sz="4800" smtClean="0">
                <a:solidFill>
                  <a:srgbClr val="FF0000"/>
                </a:solidFill>
              </a:rPr>
              <a:t>Система линейных уравнений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Рисунок 1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785813"/>
            <a:ext cx="1620838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0" name="Рисунок 1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13" y="3143250"/>
            <a:ext cx="3470275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Рисунок 1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88" y="4500563"/>
            <a:ext cx="3462337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Рисунок 11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9188" y="4429125"/>
            <a:ext cx="35687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Рисунок 11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71625" y="5500688"/>
            <a:ext cx="201453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4" name="Rectangle 7"/>
          <p:cNvSpPr>
            <a:spLocks noChangeArrowheads="1"/>
          </p:cNvSpPr>
          <p:nvPr/>
        </p:nvSpPr>
        <p:spPr bwMode="auto">
          <a:xfrm>
            <a:off x="571500" y="428625"/>
            <a:ext cx="77152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 b="1">
                <a:solidFill>
                  <a:srgbClr val="7030A0"/>
                </a:solidFill>
                <a:cs typeface="Times New Roman" pitchFamily="18" charset="0"/>
              </a:rPr>
              <a:t>10</a:t>
            </a:r>
            <a:r>
              <a:rPr lang="ru-RU" sz="2000">
                <a:solidFill>
                  <a:srgbClr val="7030A0"/>
                </a:solidFill>
                <a:cs typeface="Times New Roman" pitchFamily="18" charset="0"/>
              </a:rPr>
              <a:t>. Найти все значения а, при которых система уравнений </a:t>
            </a:r>
            <a:endParaRPr lang="ru-RU" sz="2000">
              <a:solidFill>
                <a:srgbClr val="7030A0"/>
              </a:solidFill>
            </a:endParaRPr>
          </a:p>
        </p:txBody>
      </p:sp>
      <p:sp>
        <p:nvSpPr>
          <p:cNvPr id="32775" name="Rectangle 8"/>
          <p:cNvSpPr>
            <a:spLocks noChangeArrowheads="1"/>
          </p:cNvSpPr>
          <p:nvPr/>
        </p:nvSpPr>
        <p:spPr bwMode="auto">
          <a:xfrm>
            <a:off x="714375" y="1785938"/>
            <a:ext cx="7929563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200">
                <a:cs typeface="Times New Roman" pitchFamily="18" charset="0"/>
              </a:rPr>
              <a:t> </a:t>
            </a:r>
            <a:r>
              <a:rPr lang="ru-RU" sz="2000">
                <a:cs typeface="Times New Roman" pitchFamily="18" charset="0"/>
              </a:rPr>
              <a:t>имеет единственное решение.</a:t>
            </a:r>
          </a:p>
          <a:p>
            <a:endParaRPr lang="ru-RU" sz="2000"/>
          </a:p>
          <a:p>
            <a:pPr algn="ctr" eaLnBrk="0" hangingPunct="0"/>
            <a:r>
              <a:rPr lang="ru-RU" sz="2000" b="1">
                <a:solidFill>
                  <a:srgbClr val="7030A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Решение</a:t>
            </a:r>
            <a:endParaRPr lang="ru-RU" sz="2000">
              <a:solidFill>
                <a:srgbClr val="7030A0"/>
              </a:solidFill>
            </a:endParaRPr>
          </a:p>
          <a:p>
            <a:pPr eaLnBrk="0" hangingPunct="0"/>
            <a:r>
              <a:rPr lang="ru-RU" sz="2000">
                <a:cs typeface="Times New Roman" pitchFamily="18" charset="0"/>
              </a:rPr>
              <a:t>Найдем главный и оба вспомогательных определителя системы:</a:t>
            </a:r>
            <a:endParaRPr lang="ru-RU" sz="2000"/>
          </a:p>
          <a:p>
            <a:pPr eaLnBrk="0" hangingPunct="0"/>
            <a:endParaRPr lang="ru-RU" sz="2000"/>
          </a:p>
        </p:txBody>
      </p:sp>
      <p:sp>
        <p:nvSpPr>
          <p:cNvPr id="32776" name="Rectangle 9"/>
          <p:cNvSpPr>
            <a:spLocks noChangeArrowheads="1"/>
          </p:cNvSpPr>
          <p:nvPr/>
        </p:nvSpPr>
        <p:spPr bwMode="auto">
          <a:xfrm>
            <a:off x="0" y="137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1200">
                <a:cs typeface="Times New Roman" pitchFamily="18" charset="0"/>
              </a:rPr>
              <a:t> </a:t>
            </a:r>
            <a:endParaRPr lang="ru-RU"/>
          </a:p>
        </p:txBody>
      </p:sp>
      <p:sp>
        <p:nvSpPr>
          <p:cNvPr id="32777" name="Rectangle 10"/>
          <p:cNvSpPr>
            <a:spLocks noChangeArrowheads="1"/>
          </p:cNvSpPr>
          <p:nvPr/>
        </p:nvSpPr>
        <p:spPr bwMode="auto">
          <a:xfrm>
            <a:off x="0" y="1828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1200">
                <a:cs typeface="Times New Roman" pitchFamily="18" charset="0"/>
              </a:rPr>
              <a:t>  </a:t>
            </a:r>
            <a:endParaRPr lang="ru-RU"/>
          </a:p>
        </p:txBody>
      </p:sp>
      <p:sp>
        <p:nvSpPr>
          <p:cNvPr id="32778" name="Rectangle 11"/>
          <p:cNvSpPr>
            <a:spLocks noChangeArrowheads="1"/>
          </p:cNvSpPr>
          <p:nvPr/>
        </p:nvSpPr>
        <p:spPr bwMode="auto">
          <a:xfrm>
            <a:off x="785813" y="5500688"/>
            <a:ext cx="4714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>
                <a:cs typeface="Times New Roman" pitchFamily="18" charset="0"/>
              </a:rPr>
              <a:t>Если </a:t>
            </a:r>
            <a:endParaRPr lang="ru-RU" sz="2000"/>
          </a:p>
        </p:txBody>
      </p:sp>
      <p:sp>
        <p:nvSpPr>
          <p:cNvPr id="32779" name="Rectangle 12"/>
          <p:cNvSpPr>
            <a:spLocks noChangeArrowheads="1"/>
          </p:cNvSpPr>
          <p:nvPr/>
        </p:nvSpPr>
        <p:spPr bwMode="auto">
          <a:xfrm>
            <a:off x="857250" y="5857875"/>
            <a:ext cx="5929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>
                <a:cs typeface="Times New Roman" pitchFamily="18" charset="0"/>
              </a:rPr>
              <a:t>то система имеет </a:t>
            </a:r>
            <a:r>
              <a:rPr lang="ru-RU" sz="2000" b="1">
                <a:cs typeface="Times New Roman" pitchFamily="18" charset="0"/>
              </a:rPr>
              <a:t>единственное решение</a:t>
            </a:r>
            <a:r>
              <a:rPr lang="ru-RU" sz="2000">
                <a:cs typeface="Times New Roman" pitchFamily="18" charset="0"/>
              </a:rPr>
              <a:t>.  </a:t>
            </a:r>
            <a:endParaRPr lang="ru-RU" sz="200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Рисунок 1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8" y="428625"/>
            <a:ext cx="357187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Рисунок 1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50" y="1000125"/>
            <a:ext cx="32861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Рисунок 1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75" y="2928938"/>
            <a:ext cx="6961188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Рисунок 12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14438" y="3786188"/>
            <a:ext cx="608647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Рисунок 12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85875" y="4572000"/>
            <a:ext cx="6357938" cy="88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Рисунок 12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86563" y="5572125"/>
            <a:ext cx="1928812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785813" y="357188"/>
            <a:ext cx="43576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 b="1">
                <a:solidFill>
                  <a:srgbClr val="7030A0"/>
                </a:solidFill>
                <a:cs typeface="Times New Roman" pitchFamily="18" charset="0"/>
              </a:rPr>
              <a:t>11</a:t>
            </a:r>
            <a:r>
              <a:rPr lang="ru-RU" sz="2000">
                <a:solidFill>
                  <a:srgbClr val="7030A0"/>
                </a:solidFill>
                <a:cs typeface="Times New Roman" pitchFamily="18" charset="0"/>
              </a:rPr>
              <a:t>. Найти все значения </a:t>
            </a:r>
            <a:endParaRPr lang="ru-RU" sz="2000">
              <a:solidFill>
                <a:srgbClr val="7030A0"/>
              </a:solidFill>
            </a:endParaRPr>
          </a:p>
        </p:txBody>
      </p:sp>
      <p:sp>
        <p:nvSpPr>
          <p:cNvPr id="33800" name="Rectangle 8"/>
          <p:cNvSpPr>
            <a:spLocks noChangeArrowheads="1"/>
          </p:cNvSpPr>
          <p:nvPr/>
        </p:nvSpPr>
        <p:spPr bwMode="auto">
          <a:xfrm>
            <a:off x="4143375" y="357188"/>
            <a:ext cx="4786313" cy="67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>
                <a:cs typeface="Times New Roman" pitchFamily="18" charset="0"/>
              </a:rPr>
              <a:t>, </a:t>
            </a:r>
            <a:r>
              <a:rPr lang="ru-RU" sz="2000">
                <a:solidFill>
                  <a:srgbClr val="7030A0"/>
                </a:solidFill>
                <a:cs typeface="Times New Roman" pitchFamily="18" charset="0"/>
              </a:rPr>
              <a:t>при которых система уравнений </a:t>
            </a:r>
            <a:endParaRPr lang="ru-RU" sz="2000">
              <a:solidFill>
                <a:srgbClr val="7030A0"/>
              </a:solidFill>
            </a:endParaRPr>
          </a:p>
          <a:p>
            <a:pPr eaLnBrk="0" hangingPunct="0"/>
            <a:endParaRPr lang="ru-RU"/>
          </a:p>
        </p:txBody>
      </p:sp>
      <p:sp>
        <p:nvSpPr>
          <p:cNvPr id="33801" name="Rectangle 9"/>
          <p:cNvSpPr>
            <a:spLocks noChangeArrowheads="1"/>
          </p:cNvSpPr>
          <p:nvPr/>
        </p:nvSpPr>
        <p:spPr bwMode="auto">
          <a:xfrm>
            <a:off x="857250" y="1785938"/>
            <a:ext cx="7929563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>
                <a:cs typeface="Times New Roman" pitchFamily="18" charset="0"/>
              </a:rPr>
              <a:t> имеет бесконечное множество решений.</a:t>
            </a:r>
            <a:endParaRPr lang="ru-RU" sz="2000"/>
          </a:p>
          <a:p>
            <a:pPr algn="ctr" eaLnBrk="0" hangingPunct="0"/>
            <a:r>
              <a:rPr lang="ru-RU" sz="2000" b="1">
                <a:solidFill>
                  <a:srgbClr val="7030A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Решение</a:t>
            </a:r>
            <a:endParaRPr lang="ru-RU" sz="2000">
              <a:solidFill>
                <a:srgbClr val="7030A0"/>
              </a:solidFill>
            </a:endParaRPr>
          </a:p>
          <a:p>
            <a:pPr eaLnBrk="0" hangingPunct="0"/>
            <a:r>
              <a:rPr lang="ru-RU" sz="2000">
                <a:cs typeface="Times New Roman" pitchFamily="18" charset="0"/>
              </a:rPr>
              <a:t>Найдем главный и оба вспомогательных определителя системы:</a:t>
            </a:r>
            <a:endParaRPr lang="ru-RU" sz="2000"/>
          </a:p>
          <a:p>
            <a:pPr eaLnBrk="0" hangingPunct="0"/>
            <a:endParaRPr lang="ru-RU"/>
          </a:p>
        </p:txBody>
      </p:sp>
      <p:sp>
        <p:nvSpPr>
          <p:cNvPr id="33802" name="Rectangle 10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200">
                <a:cs typeface="Times New Roman" pitchFamily="18" charset="0"/>
              </a:rPr>
              <a:t>,</a:t>
            </a:r>
            <a:endParaRPr lang="ru-RU" sz="1100"/>
          </a:p>
          <a:p>
            <a:pPr eaLnBrk="0" hangingPunct="0"/>
            <a:endParaRPr lang="ru-RU"/>
          </a:p>
        </p:txBody>
      </p:sp>
      <p:sp>
        <p:nvSpPr>
          <p:cNvPr id="33803" name="Rectangle 11"/>
          <p:cNvSpPr>
            <a:spLocks noChangeArrowheads="1"/>
          </p:cNvSpPr>
          <p:nvPr/>
        </p:nvSpPr>
        <p:spPr bwMode="auto">
          <a:xfrm>
            <a:off x="0" y="2057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200">
                <a:cs typeface="Times New Roman" pitchFamily="18" charset="0"/>
              </a:rPr>
              <a:t>  </a:t>
            </a:r>
            <a:endParaRPr lang="ru-RU" sz="1100"/>
          </a:p>
          <a:p>
            <a:pPr eaLnBrk="0" hangingPunct="0"/>
            <a:endParaRPr lang="ru-RU"/>
          </a:p>
        </p:txBody>
      </p:sp>
      <p:sp>
        <p:nvSpPr>
          <p:cNvPr id="33804" name="Rectangle 12"/>
          <p:cNvSpPr>
            <a:spLocks noChangeArrowheads="1"/>
          </p:cNvSpPr>
          <p:nvPr/>
        </p:nvSpPr>
        <p:spPr bwMode="auto">
          <a:xfrm>
            <a:off x="285750" y="5429250"/>
            <a:ext cx="70008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1200">
                <a:cs typeface="Times New Roman" pitchFamily="18" charset="0"/>
              </a:rPr>
              <a:t>.</a:t>
            </a:r>
            <a:endParaRPr lang="ru-RU" sz="1100"/>
          </a:p>
          <a:p>
            <a:pPr algn="just" eaLnBrk="0" hangingPunct="0"/>
            <a:r>
              <a:rPr lang="ru-RU" sz="2000">
                <a:cs typeface="Times New Roman" pitchFamily="18" charset="0"/>
              </a:rPr>
              <a:t>Если </a:t>
            </a:r>
            <a:r>
              <a:rPr lang="en-US" sz="2000">
                <a:cs typeface="Times New Roman" pitchFamily="18" charset="0"/>
              </a:rPr>
              <a:t>m</a:t>
            </a:r>
            <a:r>
              <a:rPr lang="ru-RU" sz="2000">
                <a:cs typeface="Times New Roman" pitchFamily="18" charset="0"/>
              </a:rPr>
              <a:t> = 5, тогда все три определителя равны нулю </a:t>
            </a:r>
            <a:endParaRPr lang="ru-RU" sz="2000"/>
          </a:p>
        </p:txBody>
      </p:sp>
      <p:sp>
        <p:nvSpPr>
          <p:cNvPr id="33805" name="Rectangle 13"/>
          <p:cNvSpPr>
            <a:spLocks noChangeArrowheads="1"/>
          </p:cNvSpPr>
          <p:nvPr/>
        </p:nvSpPr>
        <p:spPr bwMode="auto">
          <a:xfrm>
            <a:off x="357188" y="5929313"/>
            <a:ext cx="8786812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>
                <a:cs typeface="Times New Roman" pitchFamily="18" charset="0"/>
              </a:rPr>
              <a:t> а значит система совместна и имеет бесконечное множество решений.</a:t>
            </a:r>
            <a:endParaRPr lang="ru-RU" sz="2000"/>
          </a:p>
          <a:p>
            <a:pPr eaLnBrk="0" hangingPunct="0"/>
            <a:r>
              <a:rPr lang="ru-RU" sz="2000" b="1">
                <a:cs typeface="Times New Roman" pitchFamily="18" charset="0"/>
              </a:rPr>
              <a:t>Ответ</a:t>
            </a:r>
            <a:r>
              <a:rPr lang="ru-RU" sz="2000">
                <a:cs typeface="Times New Roman" pitchFamily="18" charset="0"/>
              </a:rPr>
              <a:t>: </a:t>
            </a:r>
            <a:r>
              <a:rPr lang="en-US" sz="2000">
                <a:cs typeface="Times New Roman" pitchFamily="18" charset="0"/>
              </a:rPr>
              <a:t>m</a:t>
            </a:r>
            <a:r>
              <a:rPr lang="ru-RU" sz="2000">
                <a:cs typeface="Times New Roman" pitchFamily="18" charset="0"/>
              </a:rPr>
              <a:t> = 5. </a:t>
            </a:r>
            <a:endParaRPr lang="ru-RU" sz="2000"/>
          </a:p>
          <a:p>
            <a:pPr eaLnBrk="0" hangingPunct="0"/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Рисунок 1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642938"/>
            <a:ext cx="1928812" cy="97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8" name="Рисунок 12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0" y="2643188"/>
            <a:ext cx="4929188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Рисунок 12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75" y="3429000"/>
            <a:ext cx="62865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Рисунок 12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14438" y="4214813"/>
            <a:ext cx="6215062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Рисунок 12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57938" y="5214938"/>
            <a:ext cx="857250" cy="41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2" name="Рисунок 13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86438" y="5643563"/>
            <a:ext cx="2020887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3" name="Rectangle 7"/>
          <p:cNvSpPr>
            <a:spLocks noChangeArrowheads="1"/>
          </p:cNvSpPr>
          <p:nvPr/>
        </p:nvSpPr>
        <p:spPr bwMode="auto">
          <a:xfrm>
            <a:off x="714375" y="285750"/>
            <a:ext cx="7239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2000" b="1">
                <a:solidFill>
                  <a:srgbClr val="7030A0"/>
                </a:solidFill>
                <a:cs typeface="Times New Roman" pitchFamily="18" charset="0"/>
              </a:rPr>
              <a:t>12</a:t>
            </a:r>
            <a:r>
              <a:rPr lang="ru-RU" sz="2000">
                <a:solidFill>
                  <a:srgbClr val="7030A0"/>
                </a:solidFill>
                <a:cs typeface="Times New Roman" pitchFamily="18" charset="0"/>
              </a:rPr>
              <a:t>. Найти все значения </a:t>
            </a:r>
            <a:r>
              <a:rPr lang="ru-RU" sz="2000" i="1">
                <a:solidFill>
                  <a:srgbClr val="7030A0"/>
                </a:solidFill>
                <a:cs typeface="Times New Roman" pitchFamily="18" charset="0"/>
              </a:rPr>
              <a:t>а</a:t>
            </a:r>
            <a:r>
              <a:rPr lang="ru-RU" sz="2000">
                <a:solidFill>
                  <a:srgbClr val="7030A0"/>
                </a:solidFill>
                <a:cs typeface="Times New Roman" pitchFamily="18" charset="0"/>
              </a:rPr>
              <a:t>, при которых система уравнений </a:t>
            </a:r>
            <a:endParaRPr lang="ru-RU" sz="2000">
              <a:solidFill>
                <a:srgbClr val="7030A0"/>
              </a:solidFill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214313" y="1571625"/>
            <a:ext cx="8643937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>
                <a:cs typeface="Times New Roman" pitchFamily="18" charset="0"/>
              </a:rPr>
              <a:t> не имеет решений.</a:t>
            </a:r>
            <a:endParaRPr lang="ru-RU" sz="2000"/>
          </a:p>
          <a:p>
            <a:pPr algn="ctr" eaLnBrk="0" hangingPunct="0"/>
            <a:r>
              <a:rPr lang="ru-RU" sz="2000" b="1">
                <a:solidFill>
                  <a:srgbClr val="7030A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Решение</a:t>
            </a:r>
            <a:endParaRPr lang="ru-RU" sz="2000">
              <a:solidFill>
                <a:srgbClr val="7030A0"/>
              </a:solidFill>
            </a:endParaRPr>
          </a:p>
          <a:p>
            <a:pPr eaLnBrk="0" hangingPunct="0"/>
            <a:r>
              <a:rPr lang="ru-RU" sz="2000">
                <a:cs typeface="Times New Roman" pitchFamily="18" charset="0"/>
              </a:rPr>
              <a:t>Найдем главный и оба вспомогательных определителя системы:</a:t>
            </a:r>
            <a:endParaRPr lang="ru-RU" sz="2000"/>
          </a:p>
          <a:p>
            <a:pPr eaLnBrk="0" hangingPunct="0"/>
            <a:endParaRPr lang="ru-RU"/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0" y="137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200">
                <a:cs typeface="Times New Roman" pitchFamily="18" charset="0"/>
              </a:rPr>
              <a:t>.</a:t>
            </a:r>
            <a:endParaRPr lang="ru-RU" sz="1100"/>
          </a:p>
          <a:p>
            <a:pPr eaLnBrk="0" hangingPunct="0"/>
            <a:endParaRPr lang="ru-RU"/>
          </a:p>
        </p:txBody>
      </p:sp>
      <p:sp>
        <p:nvSpPr>
          <p:cNvPr id="34826" name="Rectangle 10"/>
          <p:cNvSpPr>
            <a:spLocks noChangeArrowheads="1"/>
          </p:cNvSpPr>
          <p:nvPr/>
        </p:nvSpPr>
        <p:spPr bwMode="auto">
          <a:xfrm>
            <a:off x="0" y="1828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714375" y="5000625"/>
            <a:ext cx="57864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1200">
                <a:cs typeface="Times New Roman" pitchFamily="18" charset="0"/>
              </a:rPr>
              <a:t>.</a:t>
            </a:r>
            <a:endParaRPr lang="ru-RU" sz="1100"/>
          </a:p>
          <a:p>
            <a:pPr algn="just" eaLnBrk="0" hangingPunct="0"/>
            <a:r>
              <a:rPr lang="ru-RU" sz="2000">
                <a:cs typeface="Times New Roman" pitchFamily="18" charset="0"/>
              </a:rPr>
              <a:t>При </a:t>
            </a:r>
            <a:r>
              <a:rPr lang="en-US" sz="2000">
                <a:cs typeface="Times New Roman" pitchFamily="18" charset="0"/>
              </a:rPr>
              <a:t>a</a:t>
            </a:r>
            <a:r>
              <a:rPr lang="ru-RU" sz="2000">
                <a:cs typeface="Times New Roman" pitchFamily="18" charset="0"/>
              </a:rPr>
              <a:t> = -2 главный определитель равен нулю </a:t>
            </a:r>
            <a:endParaRPr lang="ru-RU" sz="2000"/>
          </a:p>
        </p:txBody>
      </p:sp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857250" y="5643563"/>
            <a:ext cx="52863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>
                <a:cs typeface="Times New Roman" pitchFamily="18" charset="0"/>
              </a:rPr>
              <a:t>а оба вспомогательных не равны нулю </a:t>
            </a:r>
            <a:endParaRPr lang="ru-RU" sz="2000"/>
          </a:p>
        </p:txBody>
      </p:sp>
      <p:sp>
        <p:nvSpPr>
          <p:cNvPr id="34829" name="Rectangle 13"/>
          <p:cNvSpPr>
            <a:spLocks noChangeArrowheads="1"/>
          </p:cNvSpPr>
          <p:nvPr/>
        </p:nvSpPr>
        <p:spPr bwMode="auto">
          <a:xfrm>
            <a:off x="5929313" y="6119813"/>
            <a:ext cx="2928937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200">
                <a:cs typeface="Times New Roman" pitchFamily="18" charset="0"/>
              </a:rPr>
              <a:t>.</a:t>
            </a:r>
            <a:endParaRPr lang="ru-RU" sz="1100"/>
          </a:p>
          <a:p>
            <a:pPr eaLnBrk="0" hangingPunct="0"/>
            <a:r>
              <a:rPr lang="ru-RU" sz="2000" b="1">
                <a:cs typeface="Times New Roman" pitchFamily="18" charset="0"/>
              </a:rPr>
              <a:t>Ответ</a:t>
            </a:r>
            <a:r>
              <a:rPr lang="ru-RU" sz="2000">
                <a:cs typeface="Times New Roman" pitchFamily="18" charset="0"/>
              </a:rPr>
              <a:t>: </a:t>
            </a:r>
            <a:r>
              <a:rPr lang="en-US" sz="2000">
                <a:cs typeface="Times New Roman" pitchFamily="18" charset="0"/>
              </a:rPr>
              <a:t>a </a:t>
            </a:r>
            <a:r>
              <a:rPr lang="ru-RU" sz="2000">
                <a:cs typeface="Times New Roman" pitchFamily="18" charset="0"/>
              </a:rPr>
              <a:t>= -2.</a:t>
            </a:r>
            <a:endParaRPr lang="ru-RU" sz="2000"/>
          </a:p>
          <a:p>
            <a:pPr eaLnBrk="0" hangingPunct="0"/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Рисунок 1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88" y="1214438"/>
            <a:ext cx="1963737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2" name="Рисунок 13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25" y="2357438"/>
            <a:ext cx="185737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Рисунок 13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25" y="4071938"/>
            <a:ext cx="21431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Рисунок 13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14500" y="5286375"/>
            <a:ext cx="557213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Рисунок 13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57563" y="5572125"/>
            <a:ext cx="128587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571500" y="214313"/>
            <a:ext cx="735806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>
                <a:solidFill>
                  <a:srgbClr val="FF0000"/>
                </a:solidFill>
                <a:cs typeface="Times New Roman" pitchFamily="18" charset="0"/>
              </a:rPr>
              <a:t>Дополнительные   задачи</a:t>
            </a:r>
          </a:p>
          <a:p>
            <a:pPr algn="just"/>
            <a:endParaRPr lang="ru-RU" sz="2000">
              <a:cs typeface="Times New Roman" pitchFamily="18" charset="0"/>
            </a:endParaRPr>
          </a:p>
          <a:p>
            <a:pPr algn="just"/>
            <a:r>
              <a:rPr lang="ru-RU" sz="2000">
                <a:solidFill>
                  <a:srgbClr val="7030A0"/>
                </a:solidFill>
                <a:cs typeface="Times New Roman" pitchFamily="18" charset="0"/>
              </a:rPr>
              <a:t>Решить систему уравнений:</a:t>
            </a:r>
            <a:endParaRPr lang="ru-RU" sz="2000">
              <a:solidFill>
                <a:srgbClr val="7030A0"/>
              </a:solidFill>
            </a:endParaRPr>
          </a:p>
          <a:p>
            <a:pPr algn="just" eaLnBrk="0" hangingPunct="0"/>
            <a:r>
              <a:rPr lang="ru-RU" sz="2000">
                <a:cs typeface="Times New Roman" pitchFamily="18" charset="0"/>
              </a:rPr>
              <a:t>1. </a:t>
            </a:r>
            <a:endParaRPr lang="ru-RU" sz="2000"/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642938" y="2071688"/>
            <a:ext cx="79295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1200">
                <a:cs typeface="Times New Roman" pitchFamily="18" charset="0"/>
              </a:rPr>
              <a:t>				</a:t>
            </a:r>
            <a:r>
              <a:rPr lang="ru-RU" sz="2000">
                <a:cs typeface="Times New Roman" pitchFamily="18" charset="0"/>
              </a:rPr>
              <a:t>                   </a:t>
            </a:r>
            <a:r>
              <a:rPr lang="ru-RU" sz="2000" b="1" i="1">
                <a:cs typeface="Times New Roman" pitchFamily="18" charset="0"/>
              </a:rPr>
              <a:t>Ответ</a:t>
            </a:r>
            <a:r>
              <a:rPr lang="ru-RU" sz="2000">
                <a:cs typeface="Times New Roman" pitchFamily="18" charset="0"/>
              </a:rPr>
              <a:t>: (9; 7).</a:t>
            </a:r>
            <a:endParaRPr lang="ru-RU" sz="2000"/>
          </a:p>
          <a:p>
            <a:pPr algn="just" eaLnBrk="0" hangingPunct="0"/>
            <a:r>
              <a:rPr lang="ru-RU" sz="2000">
                <a:cs typeface="Times New Roman" pitchFamily="18" charset="0"/>
              </a:rPr>
              <a:t>2. </a:t>
            </a:r>
            <a:endParaRPr lang="ru-RU" sz="2000"/>
          </a:p>
        </p:txBody>
      </p:sp>
      <p:sp>
        <p:nvSpPr>
          <p:cNvPr id="35848" name="Rectangle 8"/>
          <p:cNvSpPr>
            <a:spLocks noChangeArrowheads="1"/>
          </p:cNvSpPr>
          <p:nvPr/>
        </p:nvSpPr>
        <p:spPr bwMode="auto">
          <a:xfrm>
            <a:off x="500063" y="2928938"/>
            <a:ext cx="8072437" cy="149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1200">
                <a:cs typeface="Times New Roman" pitchFamily="18" charset="0"/>
              </a:rPr>
              <a:t> 					</a:t>
            </a:r>
            <a:r>
              <a:rPr lang="ru-RU" sz="1200" b="1" i="1">
                <a:cs typeface="Times New Roman" pitchFamily="18" charset="0"/>
              </a:rPr>
              <a:t>                </a:t>
            </a:r>
            <a:r>
              <a:rPr lang="ru-RU" sz="2000" b="1" i="1">
                <a:cs typeface="Times New Roman" pitchFamily="18" charset="0"/>
              </a:rPr>
              <a:t>Ответ  </a:t>
            </a:r>
            <a:r>
              <a:rPr lang="ru-RU" sz="2000">
                <a:cs typeface="Times New Roman" pitchFamily="18" charset="0"/>
              </a:rPr>
              <a:t>(1;2)</a:t>
            </a:r>
            <a:endParaRPr lang="ru-RU" sz="2000"/>
          </a:p>
          <a:p>
            <a:pPr algn="just"/>
            <a:endParaRPr lang="ru-RU" sz="1100"/>
          </a:p>
          <a:p>
            <a:pPr algn="just" eaLnBrk="0" hangingPunct="0"/>
            <a:r>
              <a:rPr lang="ru-RU" sz="2000" b="1">
                <a:solidFill>
                  <a:srgbClr val="7030A0"/>
                </a:solidFill>
                <a:cs typeface="Times New Roman" pitchFamily="18" charset="0"/>
              </a:rPr>
              <a:t>Исследовать системы уравнений:</a:t>
            </a:r>
          </a:p>
          <a:p>
            <a:pPr algn="just" eaLnBrk="0" hangingPunct="0"/>
            <a:endParaRPr lang="ru-RU" sz="2000"/>
          </a:p>
          <a:p>
            <a:pPr algn="just" eaLnBrk="0" hangingPunct="0"/>
            <a:r>
              <a:rPr lang="ru-RU" sz="2000">
                <a:cs typeface="Times New Roman" pitchFamily="18" charset="0"/>
              </a:rPr>
              <a:t>  3. </a:t>
            </a:r>
            <a:endParaRPr lang="ru-RU" sz="2000"/>
          </a:p>
        </p:txBody>
      </p:sp>
      <p:sp>
        <p:nvSpPr>
          <p:cNvPr id="35849" name="Rectangle 9"/>
          <p:cNvSpPr>
            <a:spLocks noChangeArrowheads="1"/>
          </p:cNvSpPr>
          <p:nvPr/>
        </p:nvSpPr>
        <p:spPr bwMode="auto">
          <a:xfrm>
            <a:off x="500063" y="4714875"/>
            <a:ext cx="828675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76200" algn="just"/>
            <a:r>
              <a:rPr lang="ru-RU" sz="1200" b="1" i="1">
                <a:cs typeface="Times New Roman" pitchFamily="18" charset="0"/>
              </a:rPr>
              <a:t>								     </a:t>
            </a:r>
            <a:r>
              <a:rPr lang="ru-RU" sz="2000" b="1" i="1">
                <a:cs typeface="Times New Roman" pitchFamily="18" charset="0"/>
              </a:rPr>
              <a:t>Ответ:</a:t>
            </a:r>
            <a:endParaRPr lang="ru-RU" sz="2000"/>
          </a:p>
          <a:p>
            <a:pPr indent="76200" algn="just" eaLnBrk="0" hangingPunct="0"/>
            <a:r>
              <a:rPr lang="ru-RU" sz="2000">
                <a:cs typeface="Times New Roman" pitchFamily="18" charset="0"/>
              </a:rPr>
              <a:t>1. Если </a:t>
            </a:r>
            <a:endParaRPr lang="ru-RU" sz="2000"/>
          </a:p>
        </p:txBody>
      </p:sp>
      <p:sp>
        <p:nvSpPr>
          <p:cNvPr id="35850" name="Rectangle 10"/>
          <p:cNvSpPr>
            <a:spLocks noChangeArrowheads="1"/>
          </p:cNvSpPr>
          <p:nvPr/>
        </p:nvSpPr>
        <p:spPr bwMode="auto">
          <a:xfrm>
            <a:off x="2286000" y="5214938"/>
            <a:ext cx="6286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>
                <a:cs typeface="Times New Roman" pitchFamily="18" charset="0"/>
              </a:rPr>
              <a:t>,то система совместна и имеет единственное решение </a:t>
            </a:r>
            <a:endParaRPr lang="ru-RU" sz="2000"/>
          </a:p>
        </p:txBody>
      </p:sp>
      <p:sp>
        <p:nvSpPr>
          <p:cNvPr id="35851" name="Rectangle 11"/>
          <p:cNvSpPr>
            <a:spLocks noChangeArrowheads="1"/>
          </p:cNvSpPr>
          <p:nvPr/>
        </p:nvSpPr>
        <p:spPr bwMode="auto">
          <a:xfrm>
            <a:off x="642938" y="5786438"/>
            <a:ext cx="7929562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1200">
                <a:cs typeface="Times New Roman" pitchFamily="18" charset="0"/>
              </a:rPr>
              <a:t>.</a:t>
            </a:r>
            <a:endParaRPr lang="ru-RU" sz="1100"/>
          </a:p>
          <a:p>
            <a:pPr algn="just" eaLnBrk="0" hangingPunct="0"/>
            <a:r>
              <a:rPr lang="ru-RU" sz="2000">
                <a:cs typeface="Times New Roman" pitchFamily="18" charset="0"/>
              </a:rPr>
              <a:t>2. Если </a:t>
            </a:r>
            <a:r>
              <a:rPr lang="en-US" sz="2000">
                <a:cs typeface="Times New Roman" pitchFamily="18" charset="0"/>
              </a:rPr>
              <a:t>a</a:t>
            </a:r>
            <a:r>
              <a:rPr lang="ru-RU" sz="2000">
                <a:cs typeface="Times New Roman" pitchFamily="18" charset="0"/>
              </a:rPr>
              <a:t> = 0, то система совместна и имеет бесконечное множество решений</a:t>
            </a:r>
            <a:r>
              <a:rPr lang="ru-RU" sz="1200">
                <a:cs typeface="Times New Roman" pitchFamily="18" charset="0"/>
              </a:rPr>
              <a:t>.</a:t>
            </a:r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Рисунок 13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214313"/>
            <a:ext cx="2995613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6" name="Рисунок 13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0" y="1428750"/>
            <a:ext cx="1928813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Рисунок 13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71688" y="2214563"/>
            <a:ext cx="4143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Рисунок 13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71625" y="3429000"/>
            <a:ext cx="785813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9" name="Rectangle 8"/>
          <p:cNvSpPr>
            <a:spLocks noChangeArrowheads="1"/>
          </p:cNvSpPr>
          <p:nvPr/>
        </p:nvSpPr>
        <p:spPr bwMode="auto">
          <a:xfrm>
            <a:off x="142875" y="214313"/>
            <a:ext cx="571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 b="1">
                <a:cs typeface="Times New Roman" pitchFamily="18" charset="0"/>
              </a:rPr>
              <a:t>4</a:t>
            </a:r>
            <a:r>
              <a:rPr lang="ru-RU" sz="2000">
                <a:cs typeface="Times New Roman" pitchFamily="18" charset="0"/>
              </a:rPr>
              <a:t>. </a:t>
            </a:r>
            <a:endParaRPr lang="ru-RU" sz="2000"/>
          </a:p>
        </p:txBody>
      </p:sp>
      <p:sp>
        <p:nvSpPr>
          <p:cNvPr id="36870" name="Rectangle 9"/>
          <p:cNvSpPr>
            <a:spLocks noChangeArrowheads="1"/>
          </p:cNvSpPr>
          <p:nvPr/>
        </p:nvSpPr>
        <p:spPr bwMode="auto">
          <a:xfrm>
            <a:off x="357188" y="1000125"/>
            <a:ext cx="6929437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1200" b="1" i="1">
                <a:cs typeface="Times New Roman" pitchFamily="18" charset="0"/>
              </a:rPr>
              <a:t>										</a:t>
            </a:r>
            <a:r>
              <a:rPr lang="ru-RU" sz="2000" b="1" i="1">
                <a:cs typeface="Times New Roman" pitchFamily="18" charset="0"/>
              </a:rPr>
              <a:t>Ответ</a:t>
            </a:r>
            <a:r>
              <a:rPr lang="ru-RU" sz="2000">
                <a:cs typeface="Times New Roman" pitchFamily="18" charset="0"/>
              </a:rPr>
              <a:t>:</a:t>
            </a:r>
            <a:endParaRPr lang="ru-RU" sz="2000"/>
          </a:p>
          <a:p>
            <a:pPr algn="just" eaLnBrk="0" hangingPunct="0"/>
            <a:r>
              <a:rPr lang="ru-RU" sz="2000">
                <a:cs typeface="Times New Roman" pitchFamily="18" charset="0"/>
              </a:rPr>
              <a:t>1. Если</a:t>
            </a:r>
            <a:endParaRPr lang="ru-RU" sz="2000"/>
          </a:p>
        </p:txBody>
      </p:sp>
      <p:sp>
        <p:nvSpPr>
          <p:cNvPr id="36871" name="Rectangle 10"/>
          <p:cNvSpPr>
            <a:spLocks noChangeArrowheads="1"/>
          </p:cNvSpPr>
          <p:nvPr/>
        </p:nvSpPr>
        <p:spPr bwMode="auto">
          <a:xfrm>
            <a:off x="428625" y="1857375"/>
            <a:ext cx="8429625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200">
                <a:cs typeface="Times New Roman" pitchFamily="18" charset="0"/>
              </a:rPr>
              <a:t> </a:t>
            </a:r>
            <a:r>
              <a:rPr lang="ru-RU" sz="2000">
                <a:cs typeface="Times New Roman" pitchFamily="18" charset="0"/>
              </a:rPr>
              <a:t>то система совместна и имеет единственное решение:</a:t>
            </a:r>
            <a:endParaRPr lang="ru-RU" sz="2000"/>
          </a:p>
          <a:p>
            <a:pPr eaLnBrk="0" hangingPunct="0"/>
            <a:endParaRPr lang="ru-RU"/>
          </a:p>
        </p:txBody>
      </p:sp>
      <p:sp>
        <p:nvSpPr>
          <p:cNvPr id="36872" name="Rectangle 11"/>
          <p:cNvSpPr>
            <a:spLocks noChangeArrowheads="1"/>
          </p:cNvSpPr>
          <p:nvPr/>
        </p:nvSpPr>
        <p:spPr bwMode="auto">
          <a:xfrm>
            <a:off x="500063" y="2857500"/>
            <a:ext cx="8429625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endParaRPr lang="ru-RU" sz="1100"/>
          </a:p>
          <a:p>
            <a:pPr algn="just" eaLnBrk="0" hangingPunct="0"/>
            <a:r>
              <a:rPr lang="ru-RU" sz="2000">
                <a:cs typeface="Times New Roman" pitchFamily="18" charset="0"/>
              </a:rPr>
              <a:t>2. Если </a:t>
            </a:r>
            <a:r>
              <a:rPr lang="en-US" sz="2000">
                <a:cs typeface="Times New Roman" pitchFamily="18" charset="0"/>
              </a:rPr>
              <a:t>a</a:t>
            </a:r>
            <a:r>
              <a:rPr lang="ru-RU" sz="2000">
                <a:cs typeface="Times New Roman" pitchFamily="18" charset="0"/>
              </a:rPr>
              <a:t> = -1, то система совместна и имеет бесконечное множество решений.</a:t>
            </a:r>
            <a:endParaRPr lang="ru-RU" sz="2000"/>
          </a:p>
          <a:p>
            <a:pPr algn="just" eaLnBrk="0" hangingPunct="0"/>
            <a:r>
              <a:rPr lang="ru-RU" sz="2000">
                <a:cs typeface="Times New Roman" pitchFamily="18" charset="0"/>
              </a:rPr>
              <a:t>3. Если </a:t>
            </a:r>
            <a:endParaRPr lang="ru-RU" sz="2000"/>
          </a:p>
        </p:txBody>
      </p:sp>
      <p:sp>
        <p:nvSpPr>
          <p:cNvPr id="36873" name="Rectangle 12"/>
          <p:cNvSpPr>
            <a:spLocks noChangeArrowheads="1"/>
          </p:cNvSpPr>
          <p:nvPr/>
        </p:nvSpPr>
        <p:spPr bwMode="auto">
          <a:xfrm>
            <a:off x="2286000" y="3643313"/>
            <a:ext cx="75009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1200">
                <a:cs typeface="Times New Roman" pitchFamily="18" charset="0"/>
              </a:rPr>
              <a:t>, </a:t>
            </a:r>
            <a:r>
              <a:rPr lang="ru-RU" sz="2000">
                <a:cs typeface="Times New Roman" pitchFamily="18" charset="0"/>
              </a:rPr>
              <a:t>то система несовместна.</a:t>
            </a:r>
            <a:endParaRPr lang="ru-RU" sz="2000"/>
          </a:p>
          <a:p>
            <a:pPr algn="just" eaLnBrk="0" hangingPunct="0"/>
            <a:r>
              <a:rPr lang="ru-RU" sz="2000">
                <a:cs typeface="Times New Roman" pitchFamily="18" charset="0"/>
              </a:rPr>
              <a:t>.</a:t>
            </a:r>
            <a:endParaRPr lang="ru-RU" sz="200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Рисунок 14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428625"/>
            <a:ext cx="1838325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0" name="Рисунок 14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75" y="1643063"/>
            <a:ext cx="973138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1" name="Рисунок 14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88" y="3714750"/>
            <a:ext cx="2143125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2" name="Рисунок 14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6313" y="5214938"/>
            <a:ext cx="122237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285750" y="285750"/>
            <a:ext cx="468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2000" b="1">
                <a:cs typeface="Times New Roman" pitchFamily="18" charset="0"/>
              </a:rPr>
              <a:t>5</a:t>
            </a:r>
            <a:r>
              <a:rPr lang="ru-RU" sz="2000">
                <a:cs typeface="Times New Roman" pitchFamily="18" charset="0"/>
              </a:rPr>
              <a:t>. </a:t>
            </a:r>
            <a:endParaRPr lang="ru-RU" sz="2000"/>
          </a:p>
        </p:txBody>
      </p:sp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1714500" y="1214438"/>
            <a:ext cx="61436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457700" algn="just"/>
            <a:r>
              <a:rPr lang="ru-RU" sz="2000" b="1" i="1">
                <a:cs typeface="Times New Roman" pitchFamily="18" charset="0"/>
              </a:rPr>
              <a:t>Ответ:</a:t>
            </a:r>
            <a:endParaRPr lang="ru-RU" sz="2000"/>
          </a:p>
        </p:txBody>
      </p:sp>
      <p:sp>
        <p:nvSpPr>
          <p:cNvPr id="37895" name="Rectangle 7"/>
          <p:cNvSpPr>
            <a:spLocks noChangeArrowheads="1"/>
          </p:cNvSpPr>
          <p:nvPr/>
        </p:nvSpPr>
        <p:spPr bwMode="auto">
          <a:xfrm>
            <a:off x="500063" y="1714500"/>
            <a:ext cx="7858125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>
                <a:cs typeface="Times New Roman" pitchFamily="18" charset="0"/>
              </a:rPr>
              <a:t>Если        , то система совместна и имеет единственное решение (</a:t>
            </a:r>
            <a:r>
              <a:rPr lang="en-US" sz="2000">
                <a:cs typeface="Times New Roman" pitchFamily="18" charset="0"/>
              </a:rPr>
              <a:t>a</a:t>
            </a:r>
            <a:r>
              <a:rPr lang="ru-RU" sz="2000">
                <a:cs typeface="Times New Roman" pitchFamily="18" charset="0"/>
              </a:rPr>
              <a:t>; </a:t>
            </a:r>
            <a:r>
              <a:rPr lang="en-US" sz="2000">
                <a:cs typeface="Times New Roman" pitchFamily="18" charset="0"/>
              </a:rPr>
              <a:t>b</a:t>
            </a:r>
            <a:r>
              <a:rPr lang="ru-RU" sz="2000">
                <a:cs typeface="Times New Roman" pitchFamily="18" charset="0"/>
              </a:rPr>
              <a:t>).</a:t>
            </a:r>
            <a:endParaRPr lang="ru-RU" sz="2000"/>
          </a:p>
          <a:p>
            <a:pPr algn="just" eaLnBrk="0" hangingPunct="0"/>
            <a:r>
              <a:rPr lang="ru-RU" sz="2000">
                <a:cs typeface="Times New Roman" pitchFamily="18" charset="0"/>
              </a:rPr>
              <a:t>2. Если </a:t>
            </a:r>
            <a:r>
              <a:rPr lang="en-US" sz="2000">
                <a:cs typeface="Times New Roman" pitchFamily="18" charset="0"/>
              </a:rPr>
              <a:t>a</a:t>
            </a:r>
            <a:r>
              <a:rPr lang="ru-RU" sz="2000">
                <a:cs typeface="Times New Roman" pitchFamily="18" charset="0"/>
              </a:rPr>
              <a:t> = </a:t>
            </a:r>
            <a:r>
              <a:rPr lang="en-US" sz="2000">
                <a:cs typeface="Times New Roman" pitchFamily="18" charset="0"/>
              </a:rPr>
              <a:t>b</a:t>
            </a:r>
            <a:r>
              <a:rPr lang="ru-RU" sz="2000">
                <a:cs typeface="Times New Roman" pitchFamily="18" charset="0"/>
              </a:rPr>
              <a:t>, то система  совместна и имеет б/м решений.</a:t>
            </a:r>
          </a:p>
          <a:p>
            <a:pPr algn="just" eaLnBrk="0" hangingPunct="0"/>
            <a:endParaRPr lang="ru-RU" sz="2000">
              <a:cs typeface="Times New Roman" pitchFamily="18" charset="0"/>
            </a:endParaRPr>
          </a:p>
          <a:p>
            <a:pPr algn="just" eaLnBrk="0" hangingPunct="0"/>
            <a:endParaRPr lang="ru-RU" sz="2000"/>
          </a:p>
          <a:p>
            <a:pPr algn="just" eaLnBrk="0" hangingPunct="0"/>
            <a:r>
              <a:rPr lang="ru-RU" sz="2000" b="1">
                <a:cs typeface="Times New Roman" pitchFamily="18" charset="0"/>
              </a:rPr>
              <a:t>6</a:t>
            </a:r>
            <a:r>
              <a:rPr lang="ru-RU" sz="2000">
                <a:cs typeface="Times New Roman" pitchFamily="18" charset="0"/>
              </a:rPr>
              <a:t>. Найти все значения </a:t>
            </a:r>
            <a:r>
              <a:rPr lang="en-US" sz="2000">
                <a:cs typeface="Times New Roman" pitchFamily="18" charset="0"/>
              </a:rPr>
              <a:t>a</a:t>
            </a:r>
            <a:r>
              <a:rPr lang="ru-RU" sz="2000">
                <a:cs typeface="Times New Roman" pitchFamily="18" charset="0"/>
              </a:rPr>
              <a:t>, при которых система уравнений </a:t>
            </a:r>
            <a:endParaRPr lang="ru-RU" sz="2000"/>
          </a:p>
        </p:txBody>
      </p:sp>
      <p:sp>
        <p:nvSpPr>
          <p:cNvPr id="37896" name="Rectangle 8"/>
          <p:cNvSpPr>
            <a:spLocks noChangeArrowheads="1"/>
          </p:cNvSpPr>
          <p:nvPr/>
        </p:nvSpPr>
        <p:spPr bwMode="auto">
          <a:xfrm>
            <a:off x="571500" y="4714875"/>
            <a:ext cx="721518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>
                <a:cs typeface="Times New Roman" pitchFamily="18" charset="0"/>
              </a:rPr>
              <a:t> имеет единственное решение.</a:t>
            </a:r>
            <a:endParaRPr lang="ru-RU" sz="2000"/>
          </a:p>
          <a:p>
            <a:pPr algn="just" eaLnBrk="0" hangingPunct="0"/>
            <a:r>
              <a:rPr lang="ru-RU" sz="1200" b="1" i="1">
                <a:cs typeface="Times New Roman" pitchFamily="18" charset="0"/>
              </a:rPr>
              <a:t>										</a:t>
            </a:r>
            <a:r>
              <a:rPr lang="ru-RU" sz="2000" b="1" i="1">
                <a:cs typeface="Times New Roman" pitchFamily="18" charset="0"/>
              </a:rPr>
              <a:t>Ответ</a:t>
            </a:r>
            <a:r>
              <a:rPr lang="ru-RU" sz="2000">
                <a:cs typeface="Times New Roman" pitchFamily="18" charset="0"/>
              </a:rPr>
              <a:t>: </a:t>
            </a:r>
            <a:endParaRPr lang="ru-RU" sz="2000"/>
          </a:p>
        </p:txBody>
      </p:sp>
      <p:sp>
        <p:nvSpPr>
          <p:cNvPr id="37897" name="Rectangle 9"/>
          <p:cNvSpPr>
            <a:spLocks noChangeArrowheads="1"/>
          </p:cNvSpPr>
          <p:nvPr/>
        </p:nvSpPr>
        <p:spPr bwMode="auto">
          <a:xfrm>
            <a:off x="0" y="2209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200">
                <a:cs typeface="Times New Roman" pitchFamily="18" charset="0"/>
              </a:rPr>
              <a:t>.</a:t>
            </a:r>
            <a:endParaRPr lang="ru-RU" sz="1100"/>
          </a:p>
          <a:p>
            <a:pPr eaLnBrk="0" hangingPunct="0"/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Рисунок 14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88" y="857250"/>
            <a:ext cx="2327275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4" name="Рисунок 14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88" y="3714750"/>
            <a:ext cx="228600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5" name="Рисунок 14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0" y="5214938"/>
            <a:ext cx="928688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714375" y="357188"/>
            <a:ext cx="77866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 b="1">
                <a:cs typeface="Times New Roman" pitchFamily="18" charset="0"/>
              </a:rPr>
              <a:t>7.</a:t>
            </a:r>
            <a:r>
              <a:rPr lang="ru-RU" sz="2000">
                <a:cs typeface="Times New Roman" pitchFamily="18" charset="0"/>
              </a:rPr>
              <a:t> Найти все значения </a:t>
            </a:r>
            <a:r>
              <a:rPr lang="en-US" sz="2000">
                <a:cs typeface="Times New Roman" pitchFamily="18" charset="0"/>
              </a:rPr>
              <a:t>m</a:t>
            </a:r>
            <a:r>
              <a:rPr lang="ru-RU" sz="2000">
                <a:cs typeface="Times New Roman" pitchFamily="18" charset="0"/>
              </a:rPr>
              <a:t>, при которых система уравнений </a:t>
            </a:r>
            <a:endParaRPr lang="ru-RU" sz="2000"/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785813" y="1785938"/>
            <a:ext cx="7358062" cy="167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1200">
                <a:cs typeface="Times New Roman" pitchFamily="18" charset="0"/>
              </a:rPr>
              <a:t> </a:t>
            </a:r>
            <a:r>
              <a:rPr lang="ru-RU" sz="2000">
                <a:cs typeface="Times New Roman" pitchFamily="18" charset="0"/>
              </a:rPr>
              <a:t>имеет бесконечное множество решений.</a:t>
            </a:r>
            <a:endParaRPr lang="ru-RU" sz="2000"/>
          </a:p>
          <a:p>
            <a:pPr algn="just" eaLnBrk="0" hangingPunct="0"/>
            <a:r>
              <a:rPr lang="ru-RU" sz="2000">
                <a:cs typeface="Times New Roman" pitchFamily="18" charset="0"/>
              </a:rPr>
              <a:t>										</a:t>
            </a:r>
            <a:r>
              <a:rPr lang="ru-RU" sz="2000" b="1" i="1">
                <a:cs typeface="Times New Roman" pitchFamily="18" charset="0"/>
              </a:rPr>
              <a:t>Ответ</a:t>
            </a:r>
            <a:r>
              <a:rPr lang="ru-RU" sz="2000">
                <a:cs typeface="Times New Roman" pitchFamily="18" charset="0"/>
              </a:rPr>
              <a:t>: </a:t>
            </a:r>
            <a:r>
              <a:rPr lang="en-US" sz="2000">
                <a:cs typeface="Times New Roman" pitchFamily="18" charset="0"/>
              </a:rPr>
              <a:t>m</a:t>
            </a:r>
            <a:r>
              <a:rPr lang="ru-RU" sz="2000">
                <a:cs typeface="Times New Roman" pitchFamily="18" charset="0"/>
              </a:rPr>
              <a:t> = -7.</a:t>
            </a:r>
          </a:p>
          <a:p>
            <a:pPr algn="just" eaLnBrk="0" hangingPunct="0"/>
            <a:endParaRPr lang="ru-RU" sz="1200"/>
          </a:p>
          <a:p>
            <a:pPr algn="just" eaLnBrk="0" hangingPunct="0"/>
            <a:endParaRPr lang="ru-RU" sz="1100"/>
          </a:p>
          <a:p>
            <a:pPr algn="just" eaLnBrk="0" hangingPunct="0"/>
            <a:r>
              <a:rPr lang="ru-RU" sz="2000" b="1">
                <a:cs typeface="Times New Roman" pitchFamily="18" charset="0"/>
              </a:rPr>
              <a:t>8</a:t>
            </a:r>
            <a:r>
              <a:rPr lang="ru-RU" sz="2000">
                <a:cs typeface="Times New Roman" pitchFamily="18" charset="0"/>
              </a:rPr>
              <a:t>. Найти все значения </a:t>
            </a:r>
            <a:r>
              <a:rPr lang="en-US" sz="2000">
                <a:cs typeface="Times New Roman" pitchFamily="18" charset="0"/>
              </a:rPr>
              <a:t>a</a:t>
            </a:r>
            <a:r>
              <a:rPr lang="ru-RU" sz="2000">
                <a:cs typeface="Times New Roman" pitchFamily="18" charset="0"/>
              </a:rPr>
              <a:t>, при которых система уравнений</a:t>
            </a:r>
            <a:r>
              <a:rPr lang="ru-RU" sz="1200">
                <a:cs typeface="Times New Roman" pitchFamily="18" charset="0"/>
              </a:rPr>
              <a:t> </a:t>
            </a:r>
            <a:endParaRPr lang="ru-RU"/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857250" y="4786313"/>
            <a:ext cx="6786563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1200">
                <a:cs typeface="Times New Roman" pitchFamily="18" charset="0"/>
              </a:rPr>
              <a:t> </a:t>
            </a:r>
            <a:r>
              <a:rPr lang="ru-RU" sz="2000">
                <a:cs typeface="Times New Roman" pitchFamily="18" charset="0"/>
              </a:rPr>
              <a:t>не имеет решений.</a:t>
            </a:r>
            <a:endParaRPr lang="ru-RU" sz="2000"/>
          </a:p>
          <a:p>
            <a:pPr algn="just" eaLnBrk="0" hangingPunct="0"/>
            <a:r>
              <a:rPr lang="ru-RU" sz="1200">
                <a:cs typeface="Times New Roman" pitchFamily="18" charset="0"/>
              </a:rPr>
              <a:t>										</a:t>
            </a:r>
            <a:r>
              <a:rPr lang="ru-RU" sz="2000" b="1" i="1">
                <a:cs typeface="Times New Roman" pitchFamily="18" charset="0"/>
              </a:rPr>
              <a:t>Ответ</a:t>
            </a:r>
            <a:r>
              <a:rPr lang="ru-RU" sz="2000">
                <a:cs typeface="Times New Roman" pitchFamily="18" charset="0"/>
              </a:rPr>
              <a:t>:  </a:t>
            </a:r>
            <a:endParaRPr lang="ru-RU" sz="2000"/>
          </a:p>
        </p:txBody>
      </p:sp>
      <p:sp>
        <p:nvSpPr>
          <p:cNvPr id="38919" name="Rectangle 7"/>
          <p:cNvSpPr>
            <a:spLocks noChangeArrowheads="1"/>
          </p:cNvSpPr>
          <p:nvPr/>
        </p:nvSpPr>
        <p:spPr bwMode="auto">
          <a:xfrm>
            <a:off x="0" y="1790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1200">
                <a:cs typeface="Times New Roman" pitchFamily="18" charset="0"/>
              </a:rPr>
              <a:t>.</a:t>
            </a:r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75" y="1214438"/>
            <a:ext cx="4429125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Рисунок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50" y="4143375"/>
            <a:ext cx="728662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1428750" y="214313"/>
            <a:ext cx="6500813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800">
                <a:cs typeface="Times New Roman" pitchFamily="18" charset="0"/>
              </a:rPr>
              <a:t>Пусть дана система двух линейных уравнений с двумя переменными</a:t>
            </a:r>
            <a:endParaRPr lang="ru-RU" sz="2800"/>
          </a:p>
          <a:p>
            <a:pPr eaLnBrk="0" hangingPunct="0"/>
            <a:endParaRPr lang="ru-RU" sz="2800"/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1500188" y="3357563"/>
            <a:ext cx="6572250" cy="123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800" b="1" i="1">
                <a:solidFill>
                  <a:srgbClr val="FF0000"/>
                </a:solidFill>
                <a:cs typeface="Times New Roman" pitchFamily="18" charset="0"/>
              </a:rPr>
              <a:t>Главным определителем</a:t>
            </a:r>
            <a:r>
              <a:rPr lang="ru-RU" sz="280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ru-RU" sz="2800">
                <a:cs typeface="Times New Roman" pitchFamily="18" charset="0"/>
              </a:rPr>
              <a:t>системы называется число, которое равно</a:t>
            </a:r>
            <a:endParaRPr lang="ru-RU" sz="2800"/>
          </a:p>
          <a:p>
            <a:pPr eaLnBrk="0" hangingPunct="0"/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813" y="1500188"/>
            <a:ext cx="5429250" cy="2281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Рисунок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4357688"/>
            <a:ext cx="8072437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5"/>
          <p:cNvSpPr>
            <a:spLocks noChangeArrowheads="1"/>
          </p:cNvSpPr>
          <p:nvPr/>
        </p:nvSpPr>
        <p:spPr bwMode="auto">
          <a:xfrm>
            <a:off x="2357438" y="428625"/>
            <a:ext cx="450056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 b="1" i="1">
                <a:cs typeface="Times New Roman" pitchFamily="18" charset="0"/>
              </a:rPr>
              <a:t>Пример</a:t>
            </a:r>
            <a:r>
              <a:rPr lang="ru-RU" sz="3200">
                <a:cs typeface="Times New Roman" pitchFamily="18" charset="0"/>
              </a:rPr>
              <a:t>   </a:t>
            </a:r>
            <a:r>
              <a:rPr lang="ru-RU" sz="2400">
                <a:cs typeface="Times New Roman" pitchFamily="18" charset="0"/>
              </a:rPr>
              <a:t>                          Найти главный определитель системы</a:t>
            </a:r>
            <a:endParaRPr lang="ru-RU" sz="2400"/>
          </a:p>
        </p:txBody>
      </p:sp>
      <p:sp>
        <p:nvSpPr>
          <p:cNvPr id="16388" name="Rectangle 6"/>
          <p:cNvSpPr>
            <a:spLocks noChangeArrowheads="1"/>
          </p:cNvSpPr>
          <p:nvPr/>
        </p:nvSpPr>
        <p:spPr bwMode="auto">
          <a:xfrm>
            <a:off x="0" y="923925"/>
            <a:ext cx="2714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1200">
                <a:cs typeface="Times New Roman" pitchFamily="18" charset="0"/>
              </a:rPr>
              <a:t>  </a:t>
            </a:r>
            <a:endParaRPr lang="ru-RU"/>
          </a:p>
        </p:txBody>
      </p:sp>
      <p:sp>
        <p:nvSpPr>
          <p:cNvPr id="16389" name="Rectangle 7"/>
          <p:cNvSpPr>
            <a:spLocks noChangeArrowheads="1"/>
          </p:cNvSpPr>
          <p:nvPr/>
        </p:nvSpPr>
        <p:spPr bwMode="auto">
          <a:xfrm>
            <a:off x="2000250" y="3571875"/>
            <a:ext cx="41433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4800" b="1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Решение</a:t>
            </a:r>
            <a:endParaRPr lang="ru-RU" sz="4800">
              <a:ea typeface="Times New Roman" pitchFamily="18" charset="0"/>
              <a:cs typeface="Courier New" pitchFamily="49" charset="0"/>
            </a:endParaRPr>
          </a:p>
          <a:p>
            <a:pPr algn="just" eaLnBrk="0" hangingPunct="0"/>
            <a:r>
              <a:rPr lang="ru-RU" sz="1200">
                <a:ea typeface="Times New Roman" pitchFamily="18" charset="0"/>
                <a:cs typeface="Courier New" pitchFamily="49" charset="0"/>
              </a:rPr>
              <a:t> </a:t>
            </a:r>
            <a:endParaRPr lang="ru-RU">
              <a:ea typeface="Times New Roman" pitchFamily="18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Рисунок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00163" y="1857375"/>
            <a:ext cx="6272212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Рисунок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75" y="3786188"/>
            <a:ext cx="128587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Рисунок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0" y="5357813"/>
            <a:ext cx="9286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1000125" y="642938"/>
            <a:ext cx="7358063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 i="1">
                <a:solidFill>
                  <a:srgbClr val="FF0000"/>
                </a:solidFill>
                <a:cs typeface="Times New Roman" pitchFamily="18" charset="0"/>
              </a:rPr>
              <a:t>Первым вспомогательным</a:t>
            </a:r>
            <a:r>
              <a:rPr lang="ru-RU" sz="240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ru-RU" sz="2400">
                <a:cs typeface="Times New Roman" pitchFamily="18" charset="0"/>
              </a:rPr>
              <a:t>определителем называется число, которое вычисляется по формуле:</a:t>
            </a:r>
            <a:endParaRPr lang="ru-RU" sz="2400"/>
          </a:p>
          <a:p>
            <a:pPr eaLnBrk="0" hangingPunct="0"/>
            <a:endParaRPr lang="ru-RU"/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1071563" y="3071813"/>
            <a:ext cx="71437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>
                <a:cs typeface="Times New Roman" pitchFamily="18" charset="0"/>
              </a:rPr>
              <a:t>причем, он получается из главного определителя, если столбец коэффициентов при </a:t>
            </a:r>
            <a:r>
              <a:rPr lang="en-US" sz="2400">
                <a:cs typeface="Times New Roman" pitchFamily="18" charset="0"/>
              </a:rPr>
              <a:t>x  </a:t>
            </a:r>
            <a:endParaRPr lang="en-US" sz="2400"/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1000125" y="4857750"/>
            <a:ext cx="69294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>
                <a:cs typeface="Times New Roman" pitchFamily="18" charset="0"/>
              </a:rPr>
              <a:t>заменить столбцом свободных членов </a:t>
            </a:r>
            <a:endParaRPr lang="ru-RU" sz="2400"/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0" y="2295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1200">
                <a:cs typeface="Times New Roman" pitchFamily="18" charset="0"/>
              </a:rPr>
              <a:t>.</a:t>
            </a:r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49463" y="2286000"/>
            <a:ext cx="5468937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Рисунок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00" y="3857625"/>
            <a:ext cx="481013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Рисунок 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00938" y="5072063"/>
            <a:ext cx="514350" cy="130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Rectangle 8"/>
          <p:cNvSpPr>
            <a:spLocks noChangeArrowheads="1"/>
          </p:cNvSpPr>
          <p:nvPr/>
        </p:nvSpPr>
        <p:spPr bwMode="auto">
          <a:xfrm>
            <a:off x="1214438" y="1000125"/>
            <a:ext cx="7215187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 i="1">
                <a:solidFill>
                  <a:srgbClr val="FF0000"/>
                </a:solidFill>
                <a:cs typeface="Times New Roman" pitchFamily="18" charset="0"/>
              </a:rPr>
              <a:t>Вторым вспомогательным</a:t>
            </a:r>
            <a:r>
              <a:rPr lang="ru-RU" sz="240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ru-RU" sz="2400">
                <a:cs typeface="Times New Roman" pitchFamily="18" charset="0"/>
              </a:rPr>
              <a:t>определителем называется число, которое вычисляется по формуле:</a:t>
            </a:r>
            <a:endParaRPr lang="ru-RU" sz="2400"/>
          </a:p>
          <a:p>
            <a:pPr eaLnBrk="0" hangingPunct="0"/>
            <a:endParaRPr lang="ru-RU"/>
          </a:p>
        </p:txBody>
      </p:sp>
      <p:sp>
        <p:nvSpPr>
          <p:cNvPr id="18437" name="Rectangle 9"/>
          <p:cNvSpPr>
            <a:spLocks noChangeArrowheads="1"/>
          </p:cNvSpPr>
          <p:nvPr/>
        </p:nvSpPr>
        <p:spPr bwMode="auto">
          <a:xfrm>
            <a:off x="714375" y="3357563"/>
            <a:ext cx="75723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>
                <a:cs typeface="Times New Roman" pitchFamily="18" charset="0"/>
              </a:rPr>
              <a:t>причем, он получается из главного определителя, если столбец коэффициентов при </a:t>
            </a:r>
            <a:r>
              <a:rPr lang="en-US" sz="2400">
                <a:cs typeface="Times New Roman" pitchFamily="18" charset="0"/>
              </a:rPr>
              <a:t>y  </a:t>
            </a:r>
            <a:endParaRPr lang="en-US" sz="2400"/>
          </a:p>
        </p:txBody>
      </p:sp>
      <p:sp>
        <p:nvSpPr>
          <p:cNvPr id="18438" name="Rectangle 10"/>
          <p:cNvSpPr>
            <a:spLocks noChangeArrowheads="1"/>
          </p:cNvSpPr>
          <p:nvPr/>
        </p:nvSpPr>
        <p:spPr bwMode="auto">
          <a:xfrm>
            <a:off x="1571625" y="5072063"/>
            <a:ext cx="6286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>
                <a:cs typeface="Times New Roman" pitchFamily="18" charset="0"/>
              </a:rPr>
              <a:t>заменить столбцом свободных членов </a:t>
            </a:r>
            <a:endParaRPr lang="ru-RU" sz="2400"/>
          </a:p>
        </p:txBody>
      </p:sp>
      <p:sp>
        <p:nvSpPr>
          <p:cNvPr id="18439" name="Rectangle 11"/>
          <p:cNvSpPr>
            <a:spLocks noChangeArrowheads="1"/>
          </p:cNvSpPr>
          <p:nvPr/>
        </p:nvSpPr>
        <p:spPr bwMode="auto">
          <a:xfrm>
            <a:off x="0" y="2295525"/>
            <a:ext cx="228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1200">
                <a:cs typeface="Times New Roman" pitchFamily="18" charset="0"/>
              </a:rPr>
              <a:t>.</a:t>
            </a:r>
            <a:endParaRPr lang="ru-RU" sz="1100"/>
          </a:p>
        </p:txBody>
      </p:sp>
      <p:sp>
        <p:nvSpPr>
          <p:cNvPr id="18440" name="Rectangle 14"/>
          <p:cNvSpPr>
            <a:spLocks noChangeArrowheads="1"/>
          </p:cNvSpPr>
          <p:nvPr/>
        </p:nvSpPr>
        <p:spPr bwMode="auto">
          <a:xfrm>
            <a:off x="0" y="4152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1200">
                <a:cs typeface="Times New Roman" pitchFamily="18" charset="0"/>
              </a:rPr>
              <a:t> </a:t>
            </a:r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Рисунок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63" y="1285875"/>
            <a:ext cx="2973387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Рисунок 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500" y="3500438"/>
            <a:ext cx="6357938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Рисунок 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0188" y="5214938"/>
            <a:ext cx="6443662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Rectangle 11"/>
          <p:cNvSpPr>
            <a:spLocks noChangeArrowheads="1"/>
          </p:cNvSpPr>
          <p:nvPr/>
        </p:nvSpPr>
        <p:spPr bwMode="auto">
          <a:xfrm>
            <a:off x="928688" y="285750"/>
            <a:ext cx="70723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200">
                <a:cs typeface="Times New Roman" pitchFamily="18" charset="0"/>
              </a:rPr>
              <a:t>.</a:t>
            </a:r>
            <a:endParaRPr lang="ru-RU" sz="1100"/>
          </a:p>
          <a:p>
            <a:pPr algn="ctr" eaLnBrk="0" hangingPunct="0"/>
            <a:r>
              <a:rPr lang="ru-RU" sz="2400" b="1" i="1">
                <a:solidFill>
                  <a:srgbClr val="7030A0"/>
                </a:solidFill>
                <a:cs typeface="Times New Roman" pitchFamily="18" charset="0"/>
              </a:rPr>
              <a:t>Пример.</a:t>
            </a:r>
            <a:r>
              <a:rPr lang="ru-RU" sz="2400">
                <a:cs typeface="Times New Roman" pitchFamily="18" charset="0"/>
              </a:rPr>
              <a:t>                                                          Найти вспомогательный определитель системы</a:t>
            </a:r>
            <a:endParaRPr lang="ru-RU" sz="2400"/>
          </a:p>
          <a:p>
            <a:pPr algn="ctr" eaLnBrk="0" hangingPunct="0"/>
            <a:r>
              <a:rPr lang="ru-RU" sz="1200">
                <a:cs typeface="Times New Roman" pitchFamily="18" charset="0"/>
              </a:rPr>
              <a:t> </a:t>
            </a:r>
            <a:endParaRPr lang="ru-RU"/>
          </a:p>
        </p:txBody>
      </p:sp>
      <p:sp>
        <p:nvSpPr>
          <p:cNvPr id="19461" name="Rectangle 12"/>
          <p:cNvSpPr>
            <a:spLocks noChangeArrowheads="1"/>
          </p:cNvSpPr>
          <p:nvPr/>
        </p:nvSpPr>
        <p:spPr bwMode="auto">
          <a:xfrm>
            <a:off x="0" y="2762250"/>
            <a:ext cx="3143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1200">
                <a:cs typeface="Times New Roman" pitchFamily="18" charset="0"/>
              </a:rPr>
              <a:t>   </a:t>
            </a:r>
            <a:endParaRPr lang="ru-RU"/>
          </a:p>
        </p:txBody>
      </p:sp>
      <p:sp>
        <p:nvSpPr>
          <p:cNvPr id="19462" name="Rectangle 13"/>
          <p:cNvSpPr>
            <a:spLocks noChangeArrowheads="1"/>
          </p:cNvSpPr>
          <p:nvPr/>
        </p:nvSpPr>
        <p:spPr bwMode="auto">
          <a:xfrm>
            <a:off x="3000375" y="2928938"/>
            <a:ext cx="25717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800" b="1">
                <a:solidFill>
                  <a:srgbClr val="7030A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Решение</a:t>
            </a:r>
            <a:endParaRPr lang="ru-RU" sz="2800">
              <a:solidFill>
                <a:srgbClr val="7030A0"/>
              </a:solidFill>
              <a:ea typeface="Times New Roman" pitchFamily="18" charset="0"/>
              <a:cs typeface="Courier New" pitchFamily="49" charset="0"/>
            </a:endParaRPr>
          </a:p>
          <a:p>
            <a:pPr algn="just" eaLnBrk="0" hangingPunct="0"/>
            <a:r>
              <a:rPr lang="ru-RU" sz="1200">
                <a:ea typeface="Times New Roman" pitchFamily="18" charset="0"/>
                <a:cs typeface="Courier New" pitchFamily="49" charset="0"/>
              </a:rPr>
              <a:t> </a:t>
            </a:r>
            <a:endParaRPr lang="ru-RU">
              <a:ea typeface="Times New Roman" pitchFamily="18" charset="0"/>
              <a:cs typeface="Courier New" pitchFamily="49" charset="0"/>
            </a:endParaRPr>
          </a:p>
        </p:txBody>
      </p:sp>
      <p:sp>
        <p:nvSpPr>
          <p:cNvPr id="19463" name="Rectangle 14"/>
          <p:cNvSpPr>
            <a:spLocks noChangeArrowheads="1"/>
          </p:cNvSpPr>
          <p:nvPr/>
        </p:nvSpPr>
        <p:spPr bwMode="auto">
          <a:xfrm>
            <a:off x="0" y="4152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1200">
                <a:cs typeface="Times New Roman" pitchFamily="18" charset="0"/>
              </a:rPr>
              <a:t> </a:t>
            </a:r>
            <a:endParaRPr lang="ru-RU"/>
          </a:p>
        </p:txBody>
      </p:sp>
      <p:sp>
        <p:nvSpPr>
          <p:cNvPr id="19464" name="Rectangle 15"/>
          <p:cNvSpPr>
            <a:spLocks noChangeArrowheads="1"/>
          </p:cNvSpPr>
          <p:nvPr/>
        </p:nvSpPr>
        <p:spPr bwMode="auto">
          <a:xfrm>
            <a:off x="0" y="4619625"/>
            <a:ext cx="228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200">
                <a:cs typeface="Times New Roman" pitchFamily="18" charset="0"/>
              </a:rPr>
              <a:t> </a:t>
            </a:r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00938" y="1000125"/>
            <a:ext cx="785812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Рисунок 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500" y="1714500"/>
            <a:ext cx="1500188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Рисунок 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0" y="1714500"/>
            <a:ext cx="1357313" cy="81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Рисунок 2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15188" y="2714625"/>
            <a:ext cx="81915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Рисунок 2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37400" y="3143250"/>
            <a:ext cx="20066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Рисунок 2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2333625"/>
            <a:ext cx="114300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Рисунок 2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85813" y="5214938"/>
            <a:ext cx="9286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Рисунок 26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714625" y="5214938"/>
            <a:ext cx="4854575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9" name="Рисунок 27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428750" y="6286500"/>
            <a:ext cx="2976563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0" name="Rectangle 10"/>
          <p:cNvSpPr>
            <a:spLocks noChangeArrowheads="1"/>
          </p:cNvSpPr>
          <p:nvPr/>
        </p:nvSpPr>
        <p:spPr bwMode="auto">
          <a:xfrm>
            <a:off x="571500" y="428625"/>
            <a:ext cx="7643813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800" b="1">
                <a:solidFill>
                  <a:srgbClr val="FF0000"/>
                </a:solidFill>
                <a:cs typeface="Times New Roman" pitchFamily="18" charset="0"/>
              </a:rPr>
              <a:t>Правило   Крамера</a:t>
            </a:r>
          </a:p>
          <a:p>
            <a:pPr algn="just"/>
            <a:endParaRPr lang="ru-RU" sz="1100"/>
          </a:p>
          <a:p>
            <a:pPr algn="just" eaLnBrk="0" hangingPunct="0"/>
            <a:r>
              <a:rPr lang="ru-RU" sz="2000">
                <a:solidFill>
                  <a:srgbClr val="FF0000"/>
                </a:solidFill>
                <a:cs typeface="Times New Roman" pitchFamily="18" charset="0"/>
              </a:rPr>
              <a:t>1.</a:t>
            </a:r>
            <a:r>
              <a:rPr lang="ru-RU" sz="2000">
                <a:cs typeface="Times New Roman" pitchFamily="18" charset="0"/>
              </a:rPr>
              <a:t> Если главный определитель системы отличен от нуля   </a:t>
            </a:r>
            <a:endParaRPr lang="ru-RU" sz="2000"/>
          </a:p>
        </p:txBody>
      </p:sp>
      <p:sp>
        <p:nvSpPr>
          <p:cNvPr id="20491" name="Rectangle 11"/>
          <p:cNvSpPr>
            <a:spLocks noChangeArrowheads="1"/>
          </p:cNvSpPr>
          <p:nvPr/>
        </p:nvSpPr>
        <p:spPr bwMode="auto">
          <a:xfrm>
            <a:off x="571500" y="1428750"/>
            <a:ext cx="77866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>
                <a:cs typeface="Times New Roman" pitchFamily="18" charset="0"/>
              </a:rPr>
              <a:t> то система совместна и имеет единственное решение, причем  </a:t>
            </a:r>
            <a:endParaRPr lang="ru-RU" sz="2000"/>
          </a:p>
        </p:txBody>
      </p:sp>
      <p:sp>
        <p:nvSpPr>
          <p:cNvPr id="20492" name="Rectangle 12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1200">
                <a:cs typeface="Times New Roman" pitchFamily="18" charset="0"/>
              </a:rPr>
              <a:t>  </a:t>
            </a:r>
            <a:endParaRPr lang="ru-RU"/>
          </a:p>
        </p:txBody>
      </p:sp>
      <p:sp>
        <p:nvSpPr>
          <p:cNvPr id="20493" name="Rectangle 13"/>
          <p:cNvSpPr>
            <a:spLocks noChangeArrowheads="1"/>
          </p:cNvSpPr>
          <p:nvPr/>
        </p:nvSpPr>
        <p:spPr bwMode="auto">
          <a:xfrm>
            <a:off x="642938" y="2714625"/>
            <a:ext cx="66436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>
                <a:solidFill>
                  <a:srgbClr val="FF0000"/>
                </a:solidFill>
                <a:cs typeface="Times New Roman" pitchFamily="18" charset="0"/>
              </a:rPr>
              <a:t>2.</a:t>
            </a:r>
            <a:r>
              <a:rPr lang="ru-RU" sz="2000">
                <a:cs typeface="Times New Roman" pitchFamily="18" charset="0"/>
              </a:rPr>
              <a:t> Если главный определитель системы равен нулю </a:t>
            </a:r>
            <a:endParaRPr lang="ru-RU" sz="2000"/>
          </a:p>
        </p:txBody>
      </p:sp>
      <p:sp>
        <p:nvSpPr>
          <p:cNvPr id="20494" name="Rectangle 14"/>
          <p:cNvSpPr>
            <a:spLocks noChangeArrowheads="1"/>
          </p:cNvSpPr>
          <p:nvPr/>
        </p:nvSpPr>
        <p:spPr bwMode="auto">
          <a:xfrm>
            <a:off x="714375" y="3143250"/>
            <a:ext cx="64293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1200">
                <a:cs typeface="Times New Roman" pitchFamily="18" charset="0"/>
              </a:rPr>
              <a:t> </a:t>
            </a:r>
            <a:r>
              <a:rPr lang="ru-RU" sz="2000">
                <a:cs typeface="Times New Roman" pitchFamily="18" charset="0"/>
              </a:rPr>
              <a:t>а хотя бы один из вспомогательных отличен от нуля </a:t>
            </a:r>
            <a:endParaRPr lang="ru-RU" sz="2000"/>
          </a:p>
        </p:txBody>
      </p:sp>
      <p:sp>
        <p:nvSpPr>
          <p:cNvPr id="20495" name="Rectangle 15"/>
          <p:cNvSpPr>
            <a:spLocks noChangeArrowheads="1"/>
          </p:cNvSpPr>
          <p:nvPr/>
        </p:nvSpPr>
        <p:spPr bwMode="auto">
          <a:xfrm>
            <a:off x="0" y="2333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sp>
        <p:nvSpPr>
          <p:cNvPr id="20496" name="Rectangle 16"/>
          <p:cNvSpPr>
            <a:spLocks noChangeArrowheads="1"/>
          </p:cNvSpPr>
          <p:nvPr/>
        </p:nvSpPr>
        <p:spPr bwMode="auto">
          <a:xfrm>
            <a:off x="642938" y="3429000"/>
            <a:ext cx="8143875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200">
                <a:cs typeface="Times New Roman" pitchFamily="18" charset="0"/>
              </a:rPr>
              <a:t> </a:t>
            </a:r>
            <a:r>
              <a:rPr lang="ru-RU" sz="2000">
                <a:cs typeface="Times New Roman" pitchFamily="18" charset="0"/>
              </a:rPr>
              <a:t>то система несовместна.</a:t>
            </a:r>
          </a:p>
          <a:p>
            <a:endParaRPr lang="ru-RU" sz="2000"/>
          </a:p>
          <a:p>
            <a:pPr eaLnBrk="0" hangingPunct="0"/>
            <a:r>
              <a:rPr lang="ru-RU" sz="2000">
                <a:solidFill>
                  <a:srgbClr val="FF0000"/>
                </a:solidFill>
                <a:cs typeface="Times New Roman" pitchFamily="18" charset="0"/>
              </a:rPr>
              <a:t>3.</a:t>
            </a:r>
            <a:r>
              <a:rPr lang="ru-RU" sz="2000">
                <a:cs typeface="Times New Roman" pitchFamily="18" charset="0"/>
              </a:rPr>
              <a:t> Если главный определитель системы и оба вспомогательных равны нулю, то система совместна и имеет бесконечное множество решений (является неопределенной), причем, если </a:t>
            </a:r>
            <a:endParaRPr lang="ru-RU" sz="2000"/>
          </a:p>
        </p:txBody>
      </p:sp>
      <p:sp>
        <p:nvSpPr>
          <p:cNvPr id="20497" name="Rectangle 17"/>
          <p:cNvSpPr>
            <a:spLocks noChangeArrowheads="1"/>
          </p:cNvSpPr>
          <p:nvPr/>
        </p:nvSpPr>
        <p:spPr bwMode="auto">
          <a:xfrm>
            <a:off x="1643063" y="5143500"/>
            <a:ext cx="15001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1200">
                <a:cs typeface="Times New Roman" pitchFamily="18" charset="0"/>
              </a:rPr>
              <a:t> </a:t>
            </a:r>
            <a:r>
              <a:rPr lang="ru-RU" sz="2000">
                <a:cs typeface="Times New Roman" pitchFamily="18" charset="0"/>
              </a:rPr>
              <a:t>тогда </a:t>
            </a:r>
            <a:endParaRPr lang="ru-RU" sz="2000"/>
          </a:p>
        </p:txBody>
      </p:sp>
      <p:sp>
        <p:nvSpPr>
          <p:cNvPr id="20498" name="Rectangle 18"/>
          <p:cNvSpPr>
            <a:spLocks noChangeArrowheads="1"/>
          </p:cNvSpPr>
          <p:nvPr/>
        </p:nvSpPr>
        <p:spPr bwMode="auto">
          <a:xfrm>
            <a:off x="785813" y="6215063"/>
            <a:ext cx="1143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1200">
                <a:cs typeface="Times New Roman" pitchFamily="18" charset="0"/>
              </a:rPr>
              <a:t> </a:t>
            </a:r>
            <a:r>
              <a:rPr lang="ru-RU" sz="2000">
                <a:cs typeface="Times New Roman" pitchFamily="18" charset="0"/>
              </a:rPr>
              <a:t>где </a:t>
            </a:r>
            <a:endParaRPr lang="ru-RU" sz="2000"/>
          </a:p>
        </p:txBody>
      </p:sp>
      <p:sp>
        <p:nvSpPr>
          <p:cNvPr id="20499" name="Rectangle 19"/>
          <p:cNvSpPr>
            <a:spLocks noChangeArrowheads="1"/>
          </p:cNvSpPr>
          <p:nvPr/>
        </p:nvSpPr>
        <p:spPr bwMode="auto">
          <a:xfrm>
            <a:off x="428625" y="3071813"/>
            <a:ext cx="65722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Рисунок 2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000125"/>
            <a:ext cx="1500188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Рисунок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13" y="2714625"/>
            <a:ext cx="36401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Рисунок 3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3" y="3571875"/>
            <a:ext cx="38576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Рисунок 3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0" y="3643313"/>
            <a:ext cx="4003675" cy="95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Рисунок 3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86563" y="4786313"/>
            <a:ext cx="1214437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Рисунок 3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835150" y="5643563"/>
            <a:ext cx="4552950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1857375" y="285750"/>
            <a:ext cx="54292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>
                <a:solidFill>
                  <a:srgbClr val="7030A0"/>
                </a:solidFill>
                <a:cs typeface="Times New Roman" pitchFamily="18" charset="0"/>
              </a:rPr>
              <a:t>Решить системы уравнений</a:t>
            </a:r>
            <a:endParaRPr lang="ru-RU" sz="2400">
              <a:solidFill>
                <a:srgbClr val="7030A0"/>
              </a:solidFill>
            </a:endParaRPr>
          </a:p>
          <a:p>
            <a:pPr algn="just" eaLnBrk="0" hangingPunct="0"/>
            <a:r>
              <a:rPr lang="ru-RU" sz="1200">
                <a:cs typeface="Times New Roman" pitchFamily="18" charset="0"/>
              </a:rPr>
              <a:t> </a:t>
            </a:r>
            <a:endParaRPr lang="ru-RU"/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642938" y="1714500"/>
            <a:ext cx="8143875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 b="1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                     </a:t>
            </a:r>
            <a:r>
              <a:rPr lang="ru-RU" sz="2000" b="1">
                <a:solidFill>
                  <a:srgbClr val="7030A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Решение</a:t>
            </a:r>
            <a:endParaRPr lang="ru-RU" sz="2000">
              <a:solidFill>
                <a:srgbClr val="7030A0"/>
              </a:solidFill>
              <a:ea typeface="Times New Roman" pitchFamily="18" charset="0"/>
              <a:cs typeface="Courier New" pitchFamily="49" charset="0"/>
            </a:endParaRPr>
          </a:p>
          <a:p>
            <a:pPr eaLnBrk="0" hangingPunct="0"/>
            <a:r>
              <a:rPr lang="ru-RU" sz="2000">
                <a:ea typeface="Times New Roman" pitchFamily="18" charset="0"/>
                <a:cs typeface="Courier New" pitchFamily="49" charset="0"/>
              </a:rPr>
              <a:t>Найдем главный и оба вспомогательных определителя системы:</a:t>
            </a:r>
          </a:p>
          <a:p>
            <a:pPr eaLnBrk="0" hangingPunct="0"/>
            <a:endParaRPr lang="ru-RU">
              <a:ea typeface="Times New Roman" pitchFamily="18" charset="0"/>
              <a:cs typeface="Courier New" pitchFamily="49" charset="0"/>
            </a:endParaRPr>
          </a:p>
        </p:txBody>
      </p:sp>
      <p:sp>
        <p:nvSpPr>
          <p:cNvPr id="21513" name="Rectangle 9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1200">
                <a:cs typeface="Times New Roman" pitchFamily="18" charset="0"/>
              </a:rPr>
              <a:t> </a:t>
            </a:r>
            <a:endParaRPr lang="ru-RU"/>
          </a:p>
        </p:txBody>
      </p:sp>
      <p:sp>
        <p:nvSpPr>
          <p:cNvPr id="21514" name="Rectangle 10"/>
          <p:cNvSpPr>
            <a:spLocks noChangeArrowheads="1"/>
          </p:cNvSpPr>
          <p:nvPr/>
        </p:nvSpPr>
        <p:spPr bwMode="auto">
          <a:xfrm>
            <a:off x="0" y="3071813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1515" name="Rectangle 11"/>
          <p:cNvSpPr>
            <a:spLocks noChangeArrowheads="1"/>
          </p:cNvSpPr>
          <p:nvPr/>
        </p:nvSpPr>
        <p:spPr bwMode="auto">
          <a:xfrm>
            <a:off x="642938" y="4572000"/>
            <a:ext cx="6000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1200">
                <a:cs typeface="Times New Roman" pitchFamily="18" charset="0"/>
              </a:rPr>
              <a:t> </a:t>
            </a:r>
            <a:endParaRPr lang="ru-RU" sz="1100"/>
          </a:p>
          <a:p>
            <a:pPr algn="just" eaLnBrk="0" hangingPunct="0"/>
            <a:r>
              <a:rPr lang="ru-RU" sz="2000">
                <a:cs typeface="Times New Roman" pitchFamily="18" charset="0"/>
              </a:rPr>
              <a:t>Главный определитель системы отличен от нуля </a:t>
            </a:r>
            <a:endParaRPr lang="ru-RU" sz="2000"/>
          </a:p>
        </p:txBody>
      </p:sp>
      <p:sp>
        <p:nvSpPr>
          <p:cNvPr id="21516" name="Rectangle 12"/>
          <p:cNvSpPr>
            <a:spLocks noChangeArrowheads="1"/>
          </p:cNvSpPr>
          <p:nvPr/>
        </p:nvSpPr>
        <p:spPr bwMode="auto">
          <a:xfrm>
            <a:off x="714375" y="5143500"/>
            <a:ext cx="75009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1200">
                <a:cs typeface="Times New Roman" pitchFamily="18" charset="0"/>
              </a:rPr>
              <a:t> </a:t>
            </a:r>
            <a:r>
              <a:rPr lang="ru-RU" sz="2000">
                <a:cs typeface="Times New Roman" pitchFamily="18" charset="0"/>
              </a:rPr>
              <a:t>значит система совместна и имеет единственное решение </a:t>
            </a:r>
            <a:endParaRPr lang="ru-RU" sz="2000"/>
          </a:p>
        </p:txBody>
      </p:sp>
      <p:sp>
        <p:nvSpPr>
          <p:cNvPr id="21517" name="Rectangle 13"/>
          <p:cNvSpPr>
            <a:spLocks noChangeArrowheads="1"/>
          </p:cNvSpPr>
          <p:nvPr/>
        </p:nvSpPr>
        <p:spPr bwMode="auto">
          <a:xfrm>
            <a:off x="7000875" y="6000750"/>
            <a:ext cx="1928813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 b="1">
                <a:cs typeface="Times New Roman" pitchFamily="18" charset="0"/>
              </a:rPr>
              <a:t>Ответ</a:t>
            </a:r>
            <a:r>
              <a:rPr lang="ru-RU" sz="2000">
                <a:cs typeface="Times New Roman" pitchFamily="18" charset="0"/>
              </a:rPr>
              <a:t>: (1; 2).</a:t>
            </a:r>
            <a:endParaRPr lang="ru-RU" sz="2000"/>
          </a:p>
          <a:p>
            <a:pPr eaLnBrk="0" hangingPunct="0"/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374</TotalTime>
  <Words>742</Words>
  <Application>Microsoft Office PowerPoint</Application>
  <PresentationFormat>Экран (4:3)</PresentationFormat>
  <Paragraphs>243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Шаблон оформления</vt:lpstr>
      </vt:variant>
      <vt:variant>
        <vt:i4>9</vt:i4>
      </vt:variant>
      <vt:variant>
        <vt:lpstr>Заголовки слайдов</vt:lpstr>
      </vt:variant>
      <vt:variant>
        <vt:i4>26</vt:i4>
      </vt:variant>
    </vt:vector>
  </HeadingPairs>
  <TitlesOfParts>
    <vt:vector size="43" baseType="lpstr">
      <vt:lpstr>Arial</vt:lpstr>
      <vt:lpstr>Franklin Gothic Medium</vt:lpstr>
      <vt:lpstr>Franklin Gothic Book</vt:lpstr>
      <vt:lpstr>Wingdings 2</vt:lpstr>
      <vt:lpstr>Calibri</vt:lpstr>
      <vt:lpstr>Times New Roman</vt:lpstr>
      <vt:lpstr>Courier New</vt:lpstr>
      <vt:lpstr>Symbol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Педагогическая мозаика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Правило   Крамера </dc:title>
  <dc:creator>домашний</dc:creator>
  <cp:lastModifiedBy>USER</cp:lastModifiedBy>
  <cp:revision>40</cp:revision>
  <dcterms:created xsi:type="dcterms:W3CDTF">2009-01-25T13:36:53Z</dcterms:created>
  <dcterms:modified xsi:type="dcterms:W3CDTF">2014-01-13T19:05:40Z</dcterms:modified>
</cp:coreProperties>
</file>