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oonlight title.png"/>
          <p:cNvPicPr>
            <a:picLocks noChangeAspect="1"/>
          </p:cNvPicPr>
          <p:nvPr/>
        </p:nvPicPr>
        <p:blipFill>
          <a:blip r:embed="rId2" cstate="print"/>
          <a:srcRect l="6765" r="4151" b="4117"/>
          <a:stretch>
            <a:fillRect/>
          </a:stretch>
        </p:blipFill>
        <p:spPr>
          <a:xfrm>
            <a:off x="0" y="0"/>
            <a:ext cx="9144000" cy="6859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52600"/>
            <a:ext cx="5410200" cy="1801906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2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733800"/>
            <a:ext cx="4724400" cy="1676400"/>
          </a:xfrm>
        </p:spPr>
        <p:txBody>
          <a:bodyPr>
            <a:normAutofit/>
          </a:bodyPr>
          <a:lstStyle>
            <a:lvl1pPr marL="0" indent="0" algn="l">
              <a:buNone/>
              <a:defRPr sz="22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0" y="6347908"/>
            <a:ext cx="2133600" cy="182880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0" y="6544234"/>
            <a:ext cx="2895600" cy="182880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511960"/>
            <a:ext cx="1066800" cy="21515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section.png"/>
          <p:cNvPicPr>
            <a:picLocks noChangeAspect="1"/>
          </p:cNvPicPr>
          <p:nvPr/>
        </p:nvPicPr>
        <p:blipFill>
          <a:blip r:embed="rId2" cstate="print"/>
          <a:srcRect l="6389" r="4959" b="27051"/>
          <a:stretch>
            <a:fillRect/>
          </a:stretch>
        </p:blipFill>
        <p:spPr>
          <a:xfrm>
            <a:off x="0" y="0"/>
            <a:ext cx="9144000" cy="68587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0"/>
            <a:ext cx="7772400" cy="136207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2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86200"/>
            <a:ext cx="7772400" cy="941294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20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92162"/>
            <a:ext cx="6019799" cy="8080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6438" y="2003425"/>
            <a:ext cx="2971800" cy="383222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03425"/>
            <a:ext cx="2971800" cy="38322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92162"/>
            <a:ext cx="6019799" cy="80803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700960"/>
            <a:ext cx="2971800" cy="750887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1200" y="2541494"/>
            <a:ext cx="2971800" cy="329415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199" y="1700960"/>
            <a:ext cx="2971800" cy="750887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541494"/>
            <a:ext cx="2971800" cy="329415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033272"/>
            <a:ext cx="1298448" cy="2624328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371600"/>
            <a:ext cx="4953000" cy="3886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7248" y="5486400"/>
            <a:ext cx="4498848" cy="758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33462"/>
            <a:ext cx="1295400" cy="2624138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5000" y="914400"/>
            <a:ext cx="5486400" cy="4495800"/>
          </a:xfrm>
          <a:prstGeom prst="ellipse">
            <a:avLst/>
          </a:prstGeom>
          <a:effectLst>
            <a:innerShdw blurRad="254000">
              <a:schemeClr val="tx1"/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4200" y="5486400"/>
            <a:ext cx="4495800" cy="76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6438" y="1981201"/>
            <a:ext cx="5325315" cy="3841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793751"/>
            <a:ext cx="1371600" cy="5041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6438" y="793751"/>
            <a:ext cx="4500562" cy="5041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oonlight master 2.png"/>
          <p:cNvPicPr>
            <a:picLocks noChangeAspect="1"/>
          </p:cNvPicPr>
          <p:nvPr/>
        </p:nvPicPr>
        <p:blipFill>
          <a:blip r:embed="rId13" cstate="print"/>
          <a:srcRect l="2391" t="1099" r="198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1201" y="792162"/>
            <a:ext cx="5311562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81201"/>
            <a:ext cx="5015753" cy="3841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47908"/>
            <a:ext cx="2133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544234"/>
            <a:ext cx="2895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033246"/>
            <a:ext cx="1066800" cy="2151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bg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effectLst>
            <a:reflection blurRad="6350" stA="55000" endA="300" endPos="2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200"/>
        </a:spcBef>
        <a:buClr>
          <a:schemeClr val="bg2"/>
        </a:buClr>
        <a:buFontTx/>
        <a:buBlip>
          <a:blip r:embed="rId14"/>
        </a:buBlip>
        <a:defRPr sz="22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>
            <a:normAutofit fontScale="90000"/>
          </a:bodyPr>
          <a:lstStyle/>
          <a:p>
            <a:r>
              <a:rPr lang="ru-RU" b="1" spc="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СТРУКТУРА УПРАВЛЕНИЯ РЕСТОРАНОМ</a:t>
            </a:r>
            <a:br>
              <a:rPr lang="ru-RU" b="1" spc="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3717032"/>
            <a:ext cx="4724400" cy="1279376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ru-RU" b="1" spc="600" dirty="0" smtClean="0">
                <a:solidFill>
                  <a:schemeClr val="tx1"/>
                </a:solidFill>
              </a:rPr>
              <a:t>КАТЕГОРИИ РЕСТОРАННОГО ПЕРСОНАЛА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5949280"/>
            <a:ext cx="525658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Преподаватель – Москвитина А.С.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08" y="274638"/>
            <a:ext cx="8856984" cy="99412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lvl="0"/>
            <a:r>
              <a:rPr lang="ru-RU" sz="3100" b="1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ru-RU" sz="3100" b="1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</a:br>
            <a:r>
              <a:rPr lang="ru-RU" sz="3600" b="1" spc="600" dirty="0" smtClean="0">
                <a:latin typeface="Calibri" pitchFamily="34" charset="0"/>
                <a:cs typeface="Arial" pitchFamily="34" charset="0"/>
              </a:rPr>
              <a:t>СТРУКТУРА УПРАВЛЕНИЯ РЕСТОРАНОМ</a:t>
            </a:r>
            <a:r>
              <a:rPr lang="ru-RU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ru-RU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</a:br>
            <a:endParaRPr lang="ru-RU" spc="6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08" y="1412776"/>
            <a:ext cx="8856984" cy="522058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latin typeface="+mj-lt"/>
                <a:cs typeface="Arial" pitchFamily="34" charset="0"/>
              </a:rPr>
              <a:t>Управление рестораном – это сложный процесс, который представляет собой разные  действия, направленные на обеспечения правильного соотношения рабочей силы и финансовых затрат.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+mj-lt"/>
                <a:cs typeface="Arial" pitchFamily="34" charset="0"/>
              </a:rPr>
              <a:t>В </a:t>
            </a:r>
            <a:r>
              <a:rPr lang="ru-RU" b="1" dirty="0" smtClean="0">
                <a:latin typeface="+mj-lt"/>
                <a:cs typeface="Arial" pitchFamily="34" charset="0"/>
              </a:rPr>
              <a:t>функции</a:t>
            </a:r>
            <a:r>
              <a:rPr lang="ru-RU" dirty="0" smtClean="0">
                <a:latin typeface="+mj-lt"/>
                <a:cs typeface="Arial" pitchFamily="34" charset="0"/>
              </a:rPr>
              <a:t> управляющего рестораном входят: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+mj-lt"/>
                <a:cs typeface="Arial" pitchFamily="34" charset="0"/>
              </a:rPr>
              <a:t>-техническая и технологическая подготовка производства к обслуживанию посетителей;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+mj-lt"/>
                <a:cs typeface="Arial" pitchFamily="34" charset="0"/>
              </a:rPr>
              <a:t>-экономическое планирование;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+mj-lt"/>
                <a:cs typeface="Arial" pitchFamily="34" charset="0"/>
              </a:rPr>
              <a:t>-ведение учета и финансовая деятельность;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+mj-lt"/>
                <a:cs typeface="Arial" pitchFamily="34" charset="0"/>
              </a:rPr>
              <a:t>- снабжение ресторана (как продовольственное, так и техническое);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+mj-lt"/>
                <a:cs typeface="Arial" pitchFamily="34" charset="0"/>
              </a:rPr>
              <a:t>- экономический анализ финансовой деятельности ресторана.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08" y="274638"/>
            <a:ext cx="8856984" cy="99412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lvl="0"/>
            <a:r>
              <a:rPr lang="ru-RU" sz="3100" b="1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ru-RU" sz="3100" b="1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</a:br>
            <a:r>
              <a:rPr lang="ru-RU" sz="3600" b="1" spc="600" dirty="0" smtClean="0">
                <a:latin typeface="Calibri" pitchFamily="34" charset="0"/>
                <a:cs typeface="Arial" pitchFamily="34" charset="0"/>
              </a:rPr>
              <a:t>СТРУКТУРА УПРАВЛЕНИЯ РЕСТОРАНОМ</a:t>
            </a:r>
            <a:r>
              <a:rPr lang="ru-RU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ru-RU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</a:br>
            <a:endParaRPr lang="ru-RU" spc="6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08" y="1412776"/>
            <a:ext cx="8856984" cy="522058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cs typeface="Arial" pitchFamily="34" charset="0"/>
              </a:rPr>
              <a:t>Структура ресторана состоит из разных взаимосвязанных звеньев, выполняющих отдельные функции.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cs typeface="Arial" pitchFamily="34" charset="0"/>
              </a:rPr>
              <a:t>Главным элементом данной структуры представлена администрация ресторана.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cs typeface="Arial" pitchFamily="34" charset="0"/>
              </a:rPr>
              <a:t>Администрация – группа людей во главе с директором предприятия. Она занимается руководством деятельности коллектива. 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cs typeface="Arial" pitchFamily="34" charset="0"/>
              </a:rPr>
              <a:t>Деятельность этого коллектива направлена не корректную и бесперебойную работу заведения.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cs typeface="Arial" pitchFamily="34" charset="0"/>
              </a:rPr>
              <a:t>Большая роль в работе ресторана принадлежит заведующему производством. Он отвечает за работу все производственных цехов и посредственно, через начальников цехов, руководит данными цехами. Если же заведение </a:t>
            </a:r>
            <a:r>
              <a:rPr lang="ru-RU" dirty="0" err="1" smtClean="0">
                <a:cs typeface="Arial" pitchFamily="34" charset="0"/>
              </a:rPr>
              <a:t>бесцехового</a:t>
            </a:r>
            <a:r>
              <a:rPr lang="ru-RU" dirty="0" smtClean="0">
                <a:cs typeface="Arial" pitchFamily="34" charset="0"/>
              </a:rPr>
              <a:t> типа, то заведующий производством руководит участками через бригадиров.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ullref.ru/files/47/3eedd1d4c991d6f315284abc4ca7cfc6.html_files/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140239"/>
            <a:ext cx="7809183" cy="65291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3358" y="800760"/>
            <a:ext cx="1692188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Собственник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98904" y="800708"/>
            <a:ext cx="1746194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Директор ресторана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48455" y="800760"/>
            <a:ext cx="1692188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PR-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менеджер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>
            <a:stCxn id="2" idx="3"/>
            <a:endCxn id="3" idx="1"/>
          </p:cNvCxnSpPr>
          <p:nvPr/>
        </p:nvCxnSpPr>
        <p:spPr>
          <a:xfrm flipV="1">
            <a:off x="2695546" y="944708"/>
            <a:ext cx="1003358" cy="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3" idx="3"/>
            <a:endCxn id="4" idx="1"/>
          </p:cNvCxnSpPr>
          <p:nvPr/>
        </p:nvCxnSpPr>
        <p:spPr>
          <a:xfrm>
            <a:off x="5445098" y="944708"/>
            <a:ext cx="1003357" cy="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5496" y="1340768"/>
            <a:ext cx="1332148" cy="5040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Менеджер по персоналу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39652" y="1340768"/>
            <a:ext cx="1332148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Менеджер по закупкам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87824" y="1340768"/>
            <a:ext cx="1332148" cy="5040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Заведующий производством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35996" y="1340768"/>
            <a:ext cx="133214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Главный бухгалтер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084168" y="1340768"/>
            <a:ext cx="1332148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Зам. директора ресторана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76356" y="1340768"/>
            <a:ext cx="1332148" cy="5040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Арт-директор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единительная линия 27"/>
          <p:cNvCxnSpPr>
            <a:endCxn id="3" idx="2"/>
          </p:cNvCxnSpPr>
          <p:nvPr/>
        </p:nvCxnSpPr>
        <p:spPr>
          <a:xfrm flipV="1">
            <a:off x="4572001" y="1088708"/>
            <a:ext cx="0" cy="1080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01570" y="1196752"/>
            <a:ext cx="77408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22" idx="0"/>
          </p:cNvCxnSpPr>
          <p:nvPr/>
        </p:nvCxnSpPr>
        <p:spPr>
          <a:xfrm>
            <a:off x="701570" y="1196752"/>
            <a:ext cx="0" cy="1440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endCxn id="23" idx="0"/>
          </p:cNvCxnSpPr>
          <p:nvPr/>
        </p:nvCxnSpPr>
        <p:spPr>
          <a:xfrm>
            <a:off x="2105726" y="1196752"/>
            <a:ext cx="0" cy="1440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endCxn id="24" idx="0"/>
          </p:cNvCxnSpPr>
          <p:nvPr/>
        </p:nvCxnSpPr>
        <p:spPr>
          <a:xfrm>
            <a:off x="3653898" y="1196752"/>
            <a:ext cx="0" cy="1440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25" idx="0"/>
          </p:cNvCxnSpPr>
          <p:nvPr/>
        </p:nvCxnSpPr>
        <p:spPr>
          <a:xfrm>
            <a:off x="5202070" y="1196752"/>
            <a:ext cx="0" cy="1440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endCxn id="26" idx="0"/>
          </p:cNvCxnSpPr>
          <p:nvPr/>
        </p:nvCxnSpPr>
        <p:spPr>
          <a:xfrm>
            <a:off x="6750242" y="1196804"/>
            <a:ext cx="0" cy="1439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endCxn id="27" idx="0"/>
          </p:cNvCxnSpPr>
          <p:nvPr/>
        </p:nvCxnSpPr>
        <p:spPr>
          <a:xfrm>
            <a:off x="8442430" y="1196752"/>
            <a:ext cx="0" cy="1440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23" idx="3"/>
            <a:endCxn id="24" idx="1"/>
          </p:cNvCxnSpPr>
          <p:nvPr/>
        </p:nvCxnSpPr>
        <p:spPr>
          <a:xfrm>
            <a:off x="2771800" y="1592796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24" idx="3"/>
            <a:endCxn id="25" idx="1"/>
          </p:cNvCxnSpPr>
          <p:nvPr/>
        </p:nvCxnSpPr>
        <p:spPr>
          <a:xfrm>
            <a:off x="4319972" y="1592796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stCxn id="25" idx="3"/>
            <a:endCxn id="26" idx="1"/>
          </p:cNvCxnSpPr>
          <p:nvPr/>
        </p:nvCxnSpPr>
        <p:spPr>
          <a:xfrm>
            <a:off x="5868144" y="1592796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stCxn id="26" idx="3"/>
            <a:endCxn id="27" idx="1"/>
          </p:cNvCxnSpPr>
          <p:nvPr/>
        </p:nvCxnSpPr>
        <p:spPr>
          <a:xfrm>
            <a:off x="7416316" y="1592796"/>
            <a:ext cx="36004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Прямоугольник 86"/>
          <p:cNvSpPr/>
          <p:nvPr/>
        </p:nvSpPr>
        <p:spPr>
          <a:xfrm>
            <a:off x="1439652" y="2096852"/>
            <a:ext cx="1332148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Кладовщик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439652" y="2636912"/>
            <a:ext cx="1332148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Грузчики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439652" y="3176972"/>
            <a:ext cx="1332148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Экспедитор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0" name="Прямая со стрелкой 89"/>
          <p:cNvCxnSpPr>
            <a:stCxn id="87" idx="0"/>
            <a:endCxn id="23" idx="2"/>
          </p:cNvCxnSpPr>
          <p:nvPr/>
        </p:nvCxnSpPr>
        <p:spPr>
          <a:xfrm flipV="1">
            <a:off x="2105726" y="1844824"/>
            <a:ext cx="0" cy="25202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>
            <a:stCxn id="88" idx="0"/>
            <a:endCxn id="87" idx="2"/>
          </p:cNvCxnSpPr>
          <p:nvPr/>
        </p:nvCxnSpPr>
        <p:spPr>
          <a:xfrm flipV="1">
            <a:off x="2105726" y="2384852"/>
            <a:ext cx="0" cy="25206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>
            <a:stCxn id="89" idx="0"/>
            <a:endCxn id="88" idx="2"/>
          </p:cNvCxnSpPr>
          <p:nvPr/>
        </p:nvCxnSpPr>
        <p:spPr>
          <a:xfrm flipV="1">
            <a:off x="2105726" y="2924912"/>
            <a:ext cx="0" cy="25206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2987824" y="2096884"/>
            <a:ext cx="1332148" cy="28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Шеф-повар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2987824" y="2636944"/>
            <a:ext cx="1332148" cy="28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Повара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2987824" y="3177028"/>
            <a:ext cx="1332148" cy="720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Мойщица кухонной посуды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" name="Прямая со стрелкой 101"/>
          <p:cNvCxnSpPr>
            <a:stCxn id="99" idx="0"/>
            <a:endCxn id="24" idx="2"/>
          </p:cNvCxnSpPr>
          <p:nvPr/>
        </p:nvCxnSpPr>
        <p:spPr>
          <a:xfrm flipV="1">
            <a:off x="3653898" y="1844824"/>
            <a:ext cx="0" cy="25206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>
            <a:stCxn id="100" idx="0"/>
            <a:endCxn id="99" idx="2"/>
          </p:cNvCxnSpPr>
          <p:nvPr/>
        </p:nvCxnSpPr>
        <p:spPr>
          <a:xfrm flipV="1">
            <a:off x="3653898" y="2384884"/>
            <a:ext cx="0" cy="25206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>
            <a:stCxn id="101" idx="0"/>
            <a:endCxn id="100" idx="2"/>
          </p:cNvCxnSpPr>
          <p:nvPr/>
        </p:nvCxnSpPr>
        <p:spPr>
          <a:xfrm flipV="1">
            <a:off x="3653898" y="2924944"/>
            <a:ext cx="0" cy="252084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Прямоугольник 105"/>
          <p:cNvSpPr/>
          <p:nvPr/>
        </p:nvSpPr>
        <p:spPr>
          <a:xfrm>
            <a:off x="4535996" y="2096884"/>
            <a:ext cx="1332148" cy="28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Калькулятор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7" name="Прямая со стрелкой 106"/>
          <p:cNvCxnSpPr>
            <a:stCxn id="106" idx="0"/>
            <a:endCxn id="25" idx="2"/>
          </p:cNvCxnSpPr>
          <p:nvPr/>
        </p:nvCxnSpPr>
        <p:spPr>
          <a:xfrm flipV="1">
            <a:off x="5202070" y="1844824"/>
            <a:ext cx="0" cy="25206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Прямоугольник 128"/>
          <p:cNvSpPr/>
          <p:nvPr/>
        </p:nvSpPr>
        <p:spPr>
          <a:xfrm>
            <a:off x="6228184" y="2096852"/>
            <a:ext cx="1332148" cy="28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Метрдотель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9" name="Прямая со стрелкой 138"/>
          <p:cNvCxnSpPr>
            <a:stCxn id="106" idx="1"/>
          </p:cNvCxnSpPr>
          <p:nvPr/>
        </p:nvCxnSpPr>
        <p:spPr>
          <a:xfrm rot="10800000">
            <a:off x="3653898" y="1952836"/>
            <a:ext cx="882098" cy="288048"/>
          </a:xfrm>
          <a:prstGeom prst="bentConnector3">
            <a:avLst>
              <a:gd name="adj1" fmla="val 14366"/>
            </a:avLst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2" name="Прямоугольник 161"/>
          <p:cNvSpPr/>
          <p:nvPr/>
        </p:nvSpPr>
        <p:spPr>
          <a:xfrm>
            <a:off x="6228184" y="2636912"/>
            <a:ext cx="1332148" cy="28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Инженер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6228184" y="3177028"/>
            <a:ext cx="1332148" cy="28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Гардероб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6228184" y="3717032"/>
            <a:ext cx="1332148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Уборщики помещений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4" name="Прямая соединительная линия 173"/>
          <p:cNvCxnSpPr/>
          <p:nvPr/>
        </p:nvCxnSpPr>
        <p:spPr>
          <a:xfrm flipV="1">
            <a:off x="6084168" y="1844824"/>
            <a:ext cx="0" cy="212423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Прямая со стрелкой 177"/>
          <p:cNvCxnSpPr>
            <a:endCxn id="129" idx="1"/>
          </p:cNvCxnSpPr>
          <p:nvPr/>
        </p:nvCxnSpPr>
        <p:spPr>
          <a:xfrm flipV="1">
            <a:off x="6084168" y="2240852"/>
            <a:ext cx="144016" cy="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Прямая со стрелкой 181"/>
          <p:cNvCxnSpPr>
            <a:endCxn id="162" idx="1"/>
          </p:cNvCxnSpPr>
          <p:nvPr/>
        </p:nvCxnSpPr>
        <p:spPr>
          <a:xfrm flipV="1">
            <a:off x="6092552" y="2780912"/>
            <a:ext cx="135632" cy="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Прямая со стрелкой 183"/>
          <p:cNvCxnSpPr>
            <a:endCxn id="163" idx="1"/>
          </p:cNvCxnSpPr>
          <p:nvPr/>
        </p:nvCxnSpPr>
        <p:spPr>
          <a:xfrm>
            <a:off x="6084168" y="3321020"/>
            <a:ext cx="144016" cy="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Прямая со стрелкой 185"/>
          <p:cNvCxnSpPr>
            <a:endCxn id="164" idx="1"/>
          </p:cNvCxnSpPr>
          <p:nvPr/>
        </p:nvCxnSpPr>
        <p:spPr>
          <a:xfrm>
            <a:off x="6084168" y="3969060"/>
            <a:ext cx="14401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Прямоугольник 189"/>
          <p:cNvSpPr/>
          <p:nvPr/>
        </p:nvSpPr>
        <p:spPr>
          <a:xfrm>
            <a:off x="7776356" y="2096852"/>
            <a:ext cx="1332148" cy="28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Официанты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Прямоугольник 190"/>
          <p:cNvSpPr/>
          <p:nvPr/>
        </p:nvSpPr>
        <p:spPr>
          <a:xfrm>
            <a:off x="7776356" y="2636912"/>
            <a:ext cx="1332148" cy="28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Бармены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Прямоугольник 191"/>
          <p:cNvSpPr/>
          <p:nvPr/>
        </p:nvSpPr>
        <p:spPr>
          <a:xfrm>
            <a:off x="7776356" y="3176996"/>
            <a:ext cx="1332148" cy="72002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Мойщица столовой посуды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3" name="Прямая соединительная линия 192"/>
          <p:cNvCxnSpPr/>
          <p:nvPr/>
        </p:nvCxnSpPr>
        <p:spPr>
          <a:xfrm flipV="1">
            <a:off x="7632340" y="2240884"/>
            <a:ext cx="0" cy="12961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Прямая со стрелкой 193"/>
          <p:cNvCxnSpPr>
            <a:stCxn id="129" idx="3"/>
            <a:endCxn id="190" idx="1"/>
          </p:cNvCxnSpPr>
          <p:nvPr/>
        </p:nvCxnSpPr>
        <p:spPr>
          <a:xfrm>
            <a:off x="7560332" y="2240852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Прямая со стрелкой 194"/>
          <p:cNvCxnSpPr>
            <a:endCxn id="191" idx="1"/>
          </p:cNvCxnSpPr>
          <p:nvPr/>
        </p:nvCxnSpPr>
        <p:spPr>
          <a:xfrm flipV="1">
            <a:off x="7640724" y="2780912"/>
            <a:ext cx="135632" cy="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Прямая со стрелкой 195"/>
          <p:cNvCxnSpPr>
            <a:endCxn id="192" idx="1"/>
          </p:cNvCxnSpPr>
          <p:nvPr/>
        </p:nvCxnSpPr>
        <p:spPr>
          <a:xfrm>
            <a:off x="7632340" y="3537008"/>
            <a:ext cx="14401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Заголовок 5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468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b="1" spc="300" dirty="0" smtClean="0"/>
              <a:t>Структура управления рестораном</a:t>
            </a:r>
            <a:endParaRPr lang="ru-RU" b="1" spc="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08" y="152636"/>
            <a:ext cx="8856984" cy="108012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200" b="1" spc="600" dirty="0" smtClean="0"/>
              <a:t>КАТЕГОРИИ РЕСТОРАННОГО ПЕРСОНАЛА</a:t>
            </a:r>
            <a:endParaRPr lang="ru-RU" sz="3200" b="1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40000" lnSpcReduction="20000"/>
          </a:bodyPr>
          <a:lstStyle/>
          <a:p>
            <a:r>
              <a:rPr lang="ru-RU" b="1" dirty="0" smtClean="0"/>
              <a:t>· </a:t>
            </a:r>
            <a:r>
              <a:rPr lang="ru-RU" sz="3500" b="1" dirty="0" smtClean="0"/>
              <a:t>Категория первая - администрация ресторана</a:t>
            </a:r>
          </a:p>
          <a:p>
            <a:r>
              <a:rPr lang="ru-RU" sz="3500" b="1" dirty="0" smtClean="0"/>
              <a:t> Управляющий</a:t>
            </a:r>
            <a:r>
              <a:rPr lang="ru-RU" sz="3500" dirty="0" smtClean="0"/>
              <a:t> рестораном (нередко является владельцем ресторана), бухгалтерия, кадровая, маркетинговая, рекламная службы, служба персонала, служба логистики и т.д.  </a:t>
            </a:r>
          </a:p>
          <a:p>
            <a:r>
              <a:rPr lang="ru-RU" sz="3500" b="1" dirty="0" smtClean="0"/>
              <a:t>Специалисты</a:t>
            </a:r>
            <a:r>
              <a:rPr lang="ru-RU" sz="3500" dirty="0" smtClean="0"/>
              <a:t>, которые обеспечивают финансово-административное управление рестораном (разрабатывают концепцию развития ресторана; осуществляют финансовый контроль за деятельностью ресторана; отвечают за проведение маркетинговых, рекламных, PR – мероприятий; осуществляют кадровое планирование; взаимодействуют с надзорными службами); </a:t>
            </a:r>
          </a:p>
          <a:p>
            <a:r>
              <a:rPr lang="ru-RU" sz="3500" dirty="0" smtClean="0"/>
              <a:t>· </a:t>
            </a:r>
            <a:r>
              <a:rPr lang="ru-RU" sz="3500" b="1" dirty="0" smtClean="0"/>
              <a:t>Категория вторая - специалисты кухни</a:t>
            </a:r>
          </a:p>
          <a:p>
            <a:r>
              <a:rPr lang="ru-RU" sz="3500" b="1" dirty="0" smtClean="0"/>
              <a:t>Шеф-повар,</a:t>
            </a:r>
            <a:r>
              <a:rPr lang="ru-RU" sz="3500" dirty="0" smtClean="0"/>
              <a:t> повара, кондитеры и т.п. - работники, обеспечивающие ассортимент и качество блюд в ресторане (разработка меню; контроль качества закупок и готовых блюд; подбор и обучение персонала кухни; управление персоналом и контроль за его работой; приготовлением блюд; порционированием, оформлением и передачей заказанных блюд на реализацию); </a:t>
            </a:r>
          </a:p>
          <a:p>
            <a:r>
              <a:rPr lang="ru-RU" sz="3500" dirty="0" smtClean="0"/>
              <a:t>· </a:t>
            </a:r>
            <a:r>
              <a:rPr lang="ru-RU" sz="3500" b="1" dirty="0" smtClean="0"/>
              <a:t>Категория третья - обслуживающий персонал в зале:</a:t>
            </a:r>
          </a:p>
          <a:p>
            <a:r>
              <a:rPr lang="ru-RU" sz="3500" dirty="0" smtClean="0"/>
              <a:t> </a:t>
            </a:r>
            <a:r>
              <a:rPr lang="ru-RU" sz="3500" b="1" dirty="0" smtClean="0"/>
              <a:t>официанты и менеджеры зала </a:t>
            </a:r>
            <a:r>
              <a:rPr lang="ru-RU" sz="3500" dirty="0" smtClean="0"/>
              <a:t>- работники, обеспечивающие непосредственный контакт с посетителями ресторана (администратор зала (метрдотель) - осуществление работы по эффективному и культурному обслуживанию посетителей, созданию для них комфортных условий, контроль за соблюдением работниками трудовой и производственной дисциплины; </a:t>
            </a:r>
          </a:p>
          <a:p>
            <a:r>
              <a:rPr lang="ru-RU" sz="3500" b="1" dirty="0" smtClean="0"/>
              <a:t>хостесс -</a:t>
            </a:r>
            <a:r>
              <a:rPr lang="ru-RU" sz="3500" dirty="0" smtClean="0"/>
              <a:t> управление вниманием клиента в начальный момент нахождения в ресторане и далее при необходимости; </a:t>
            </a:r>
          </a:p>
          <a:p>
            <a:r>
              <a:rPr lang="ru-RU" sz="3500" b="1" dirty="0" smtClean="0"/>
              <a:t>сомелье </a:t>
            </a:r>
            <a:r>
              <a:rPr lang="ru-RU" sz="3500" dirty="0" smtClean="0"/>
              <a:t>- составление винной карты и поддержанием, в соответствии с ней, запаса вин в ресторане; рекомендации по выбору напитков; бармен - обслуживание посетителей за барной стойкой готовыми к употреблению безалкогольными и слабоалкогольными напитками; официант - сервировка стола в соответствии с установленными стандартами; прием заказов от клиента и подача блюд; предоставление счета гостям; кассир - осуществление операций по отражению на контрольно–кассовой машине всех полученных от покупателей денежных сумм); </a:t>
            </a:r>
          </a:p>
          <a:p>
            <a:r>
              <a:rPr lang="ru-RU" sz="3500" dirty="0" smtClean="0"/>
              <a:t>· </a:t>
            </a:r>
            <a:r>
              <a:rPr lang="ru-RU" sz="3500" b="1" dirty="0" smtClean="0"/>
              <a:t>Категория четвертая</a:t>
            </a:r>
            <a:r>
              <a:rPr lang="ru-RU" sz="3500" dirty="0" smtClean="0"/>
              <a:t> - подсобные службы (уборка, доставка продуктов, мытье посуды и подсобные работы на кухне) - работники, обеспечивающие необходимые условия для работы всех других категорий.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808038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400" b="1" spc="600" dirty="0" smtClean="0">
                <a:solidFill>
                  <a:schemeClr val="tx1"/>
                </a:solidFill>
              </a:rPr>
              <a:t>ЦЕЛИ РАБОТЫ РЕСТОРАНА ЗАКЛЮЧАЮТСЯ В СЛЕДУЮЩЕМ:</a:t>
            </a:r>
            <a:endParaRPr lang="ru-RU" sz="2400" b="1" spc="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1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b="1" spc="600" dirty="0" smtClean="0">
                <a:solidFill>
                  <a:schemeClr val="tx1"/>
                </a:solidFill>
              </a:rPr>
              <a:t>1. ОБСЛУЖИВАНИЕ КЛИЕНТОВ: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Создание уютной атмосферы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Приветливый и хорошо обученный персонал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Разрешение различных конфликтных ситуаций в пользу гостя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Уникальный подход к каждому клиенту</a:t>
            </a:r>
          </a:p>
          <a:p>
            <a:pPr algn="ctr"/>
            <a:r>
              <a:rPr lang="ru-RU" b="1" spc="600" dirty="0" smtClean="0">
                <a:solidFill>
                  <a:schemeClr val="tx1"/>
                </a:solidFill>
              </a:rPr>
              <a:t>2. МАРКЕТИНГОВЫЙ ПОДХОД: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Распространение информации о ресторане посредством СМИ, Интернета, рекламных банеров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Наличие постоянных клиентов</a:t>
            </a:r>
          </a:p>
          <a:p>
            <a:pPr algn="ctr"/>
            <a:r>
              <a:rPr lang="ru-RU" b="1" spc="600" dirty="0" smtClean="0">
                <a:solidFill>
                  <a:schemeClr val="tx1"/>
                </a:solidFill>
              </a:rPr>
              <a:t>3. РАБОТА С ПЕРСОНАЛОМ: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Постоянный контроль за качеством и профессионализмом работников ресторана «белые ночи»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Система поощрения обслуживающего персонала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Умение работать с клиентами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Обучение персонала</a:t>
            </a:r>
          </a:p>
          <a:p>
            <a:pPr algn="ctr"/>
            <a:r>
              <a:rPr lang="ru-RU" b="1" spc="600" dirty="0" smtClean="0">
                <a:solidFill>
                  <a:schemeClr val="tx1"/>
                </a:solidFill>
              </a:rPr>
              <a:t>4. КОНКУРЕНТОСПОСОБНОСТЬ: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Мониторинг рынка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Добавление новых блюд в меню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Контроль за качеством предлагаемых блюд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· Наличие профессионального </a:t>
            </a:r>
            <a:r>
              <a:rPr lang="ru-RU" b="1" dirty="0" smtClean="0">
                <a:solidFill>
                  <a:schemeClr val="tx1"/>
                </a:solidFill>
              </a:rPr>
              <a:t>персонала</a:t>
            </a:r>
            <a:endParaRPr lang="ru-RU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Цвета Microsoft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oonlight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onlight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50000"/>
              </a:schemeClr>
            </a:gs>
            <a:gs pos="35000">
              <a:schemeClr val="phClr">
                <a:tint val="80000"/>
                <a:satMod val="200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path path="rect">
            <a:fillToRect l="100000" t="100000"/>
          </a:path>
        </a:gradFill>
        <a:gradFill rotWithShape="1">
          <a:gsLst>
            <a:gs pos="0">
              <a:schemeClr val="phClr">
                <a:shade val="60000"/>
                <a:satMod val="150000"/>
              </a:schemeClr>
            </a:gs>
            <a:gs pos="80000">
              <a:schemeClr val="phClr">
                <a:shade val="100000"/>
                <a:satMod val="130000"/>
              </a:schemeClr>
            </a:gs>
            <a:gs pos="100000">
              <a:schemeClr val="phClr">
                <a:tint val="9000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atMod val="110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15000"/>
            </a:schemeClr>
          </a:solidFill>
          <a:prstDash val="solid"/>
        </a:ln>
      </a:lnStyleLst>
      <a:effectStyleLst>
        <a:effectStyle>
          <a:effectLst>
            <a:outerShdw blurRad="50800" dist="25400" dir="5400000" sx="101000" sy="101000" algn="ctr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76200" dist="25400" dir="13500000">
              <a:srgbClr val="000000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12700" prst="softRound"/>
          </a:sp3d>
        </a:effectStyle>
        <a:effectStyle>
          <a:effectLst>
            <a:innerShdw blurRad="76200" dist="25400" dir="13500000">
              <a:srgbClr val="000000">
                <a:alpha val="60000"/>
              </a:srgbClr>
            </a:innerShdw>
            <a:softEdge rad="3175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lumMod val="90000"/>
              </a:schemeClr>
            </a:gs>
            <a:gs pos="30000">
              <a:schemeClr val="phClr">
                <a:lumMod val="75000"/>
              </a:schemeClr>
            </a:gs>
            <a:gs pos="100000">
              <a:schemeClr val="phClr">
                <a:lumMod val="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lumMod val="90000"/>
              </a:schemeClr>
            </a:gs>
            <a:gs pos="30000">
              <a:schemeClr val="phClr">
                <a:lumMod val="75000"/>
              </a:schemeClr>
            </a:gs>
            <a:gs pos="100000">
              <a:schemeClr val="phClr">
                <a:lumMod val="10000"/>
              </a:schemeClr>
            </a:gs>
          </a:gsLst>
          <a:path path="rect">
            <a:fillToRect l="100000" t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Цвета Microsoft</Template>
  <TotalTime>23</TotalTime>
  <Words>585</Words>
  <PresentationFormat>Экран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Цвета Microsoft</vt:lpstr>
      <vt:lpstr>СТРУКТУРА УПРАВЛЕНИЯ РЕСТОРАНОМ </vt:lpstr>
      <vt:lpstr> СТРУКТУРА УПРАВЛЕНИЯ РЕСТОРАНОМ </vt:lpstr>
      <vt:lpstr> СТРУКТУРА УПРАВЛЕНИЯ РЕСТОРАНОМ </vt:lpstr>
      <vt:lpstr>Слайд 4</vt:lpstr>
      <vt:lpstr>Структура управления рестораном</vt:lpstr>
      <vt:lpstr>КАТЕГОРИИ РЕСТОРАННОГО ПЕРСОНАЛА</vt:lpstr>
      <vt:lpstr>ЦЕЛИ РАБОТЫ РЕСТОРАНА ЗАКЛЮЧАЮТСЯ В СЛЕДУЮЩЕМ: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2015-07-30T15:12:37Z</dcterms:created>
  <dcterms:modified xsi:type="dcterms:W3CDTF">2015-08-16T18:03:25Z</dcterms:modified>
</cp:coreProperties>
</file>