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D2E2F-2DA3-4A50-8FE8-852FA04FD736}" type="datetimeFigureOut">
              <a:rPr lang="en-US"/>
              <a:pPr>
                <a:defRPr/>
              </a:pPr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4CA9C-4600-4224-85F7-655AA10A2E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52FF6-7070-4EE4-B772-59DCD504171A}" type="datetimeFigureOut">
              <a:rPr lang="en-US"/>
              <a:pPr>
                <a:defRPr/>
              </a:pPr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81C22-3F03-4F1B-A3CE-13265E75A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83858-9DEE-4E94-BCEB-9BA63CF1E858}" type="datetimeFigureOut">
              <a:rPr lang="en-US"/>
              <a:pPr>
                <a:defRPr/>
              </a:pPr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FEF2D-7507-4347-9F27-57D8B22F7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072B0-D694-4561-9512-953454D53C45}" type="datetimeFigureOut">
              <a:rPr lang="en-US"/>
              <a:pPr>
                <a:defRPr/>
              </a:pPr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AB0F6-4A26-4275-8F5D-5C1654BE8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62DF6-FDA8-47B8-B620-566FDF570A12}" type="datetimeFigureOut">
              <a:rPr lang="en-US"/>
              <a:pPr>
                <a:defRPr/>
              </a:pPr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F68BD-299B-44B9-88D4-6C947239FE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59B6-BEE9-4ECF-BE1F-623B2DEBE00E}" type="datetimeFigureOut">
              <a:rPr lang="en-US"/>
              <a:pPr>
                <a:defRPr/>
              </a:pPr>
              <a:t>4/17/2014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4A757-3AD1-41BE-8553-79206821CA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A02CF-8C8B-4DBB-BF1D-F3E1B04DDACB}" type="datetimeFigureOut">
              <a:rPr lang="en-US"/>
              <a:pPr>
                <a:defRPr/>
              </a:pPr>
              <a:t>4/17/2014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3906D-DE17-4DDC-9BF1-C3860A87A9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4BE09-C963-4AA4-9DFB-43E90FD36408}" type="datetimeFigureOut">
              <a:rPr lang="en-US"/>
              <a:pPr>
                <a:defRPr/>
              </a:pPr>
              <a:t>4/17/2014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10F30-27E2-4648-85FA-F827495A87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D32F1-1C2F-43F4-82F9-82C55187E507}" type="datetimeFigureOut">
              <a:rPr lang="en-US"/>
              <a:pPr>
                <a:defRPr/>
              </a:pPr>
              <a:t>4/17/2014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4383B-B4B0-4AB0-97CE-34C304FA9D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5FC7B-1326-432E-A26A-B4C80D7E62C0}" type="datetimeFigureOut">
              <a:rPr lang="en-US"/>
              <a:pPr>
                <a:defRPr/>
              </a:pPr>
              <a:t>4/17/2014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1BAD4-F210-4CBA-82E7-C744A52194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2A255-4964-4967-8639-10B7AD7AFC36}" type="datetimeFigureOut">
              <a:rPr lang="en-US"/>
              <a:pPr>
                <a:defRPr/>
              </a:pPr>
              <a:t>4/17/2014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B2505-D0C0-43CC-8DC3-7FC40922D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60DBB8-0303-4AB4-B508-B44AE3E00813}" type="datetimeFigureOut">
              <a:rPr lang="en-US"/>
              <a:pPr>
                <a:defRPr/>
              </a:pPr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890885-1255-4B44-85AD-75F20A00BE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14400" y="533400"/>
            <a:ext cx="7620000" cy="46482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Гигиеническая оценка потребления хлеба и хлебобулочных изделий жителями г. </a:t>
            </a:r>
            <a:r>
              <a:rPr lang="ru-RU" sz="3600" b="1" dirty="0" err="1" smtClean="0"/>
              <a:t>Волжск</a:t>
            </a:r>
            <a:r>
              <a:rPr lang="ru-RU" sz="2800" b="1" dirty="0" err="1" smtClean="0"/>
              <a:t>ИЙ</a:t>
            </a:r>
            <a:endParaRPr lang="ru-RU" sz="28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А.А. Башлыков, С.Д. Иванов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Обучающиеся 8 «б» МБОУ СОШ № 28 «Адаптивная школа»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Научный руководитель: И.В. Киселева, учитель технологии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Н.В. Чернова, ассистент кафедры общей гигиены  и экологии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Число жителей г. Волжского, которых устраивает качество хлеба (%)</a:t>
            </a:r>
          </a:p>
        </p:txBody>
      </p:sp>
      <p:graphicFrame>
        <p:nvGraphicFramePr>
          <p:cNvPr id="22530" name="Содержимое 3"/>
          <p:cNvGraphicFramePr>
            <a:graphicFrameLocks noGrp="1"/>
          </p:cNvGraphicFramePr>
          <p:nvPr>
            <p:ph idx="1"/>
          </p:nvPr>
        </p:nvGraphicFramePr>
        <p:xfrm>
          <a:off x="482600" y="1549400"/>
          <a:ext cx="8331200" cy="4627563"/>
        </p:xfrm>
        <a:graphic>
          <a:graphicData uri="http://schemas.openxmlformats.org/presentationml/2006/ole">
            <p:oleObj spid="_x0000_s22530" r:id="rId3" imgW="8333954" imgH="4627265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Характеристики хлеба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Для большинства (43,8-65,3%) опрошенных,  вкусовые характеристики играют большое значение в выборе хлеба. </a:t>
            </a:r>
          </a:p>
          <a:p>
            <a:pPr eaLnBrk="1" hangingPunct="1"/>
            <a:r>
              <a:rPr lang="ru-RU" smtClean="0"/>
              <a:t>Для школьников вторым по значимости фактором (40,8%), является – срок годности продукта. </a:t>
            </a:r>
          </a:p>
          <a:p>
            <a:pPr eaLnBrk="1" hangingPunct="1"/>
            <a:r>
              <a:rPr lang="ru-RU" smtClean="0"/>
              <a:t>Для взрослого населения и пенсионеров – полезные свойства хлеба.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ъект 2"/>
          <p:cNvSpPr>
            <a:spLocks noGrp="1"/>
          </p:cNvSpPr>
          <p:nvPr>
            <p:ph idx="1"/>
          </p:nvPr>
        </p:nvSpPr>
        <p:spPr>
          <a:xfrm>
            <a:off x="381000" y="374650"/>
            <a:ext cx="8229600" cy="4525963"/>
          </a:xfrm>
        </p:spPr>
        <p:txBody>
          <a:bodyPr/>
          <a:lstStyle/>
          <a:p>
            <a:pPr eaLnBrk="1" hangingPunct="1"/>
            <a:r>
              <a:rPr lang="ru-RU" smtClean="0"/>
              <a:t>(56,3%-63,3%) опрошенных употребляют хлеб несколько раз в день. И только в среднем 12,4% ответили, что очень редко едят хлеб. </a:t>
            </a:r>
          </a:p>
        </p:txBody>
      </p:sp>
      <p:pic>
        <p:nvPicPr>
          <p:cNvPr id="24578" name="Picture 2" descr="http://www.studio-mix.info/wp-content/uploads/2011/10/pita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3505200"/>
            <a:ext cx="426720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 descr="http://kp.ru/f/4/image/19/76/5476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54400"/>
            <a:ext cx="43434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Предпочтения в выборе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600200"/>
            <a:ext cx="4800600" cy="5105400"/>
          </a:xfrm>
          <a:solidFill>
            <a:schemeClr val="accent2">
              <a:lumMod val="40000"/>
              <a:lumOff val="60000"/>
            </a:schemeClr>
          </a:solidFill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Среди </a:t>
            </a:r>
            <a:r>
              <a:rPr lang="ru-RU" dirty="0"/>
              <a:t>школьников пользуются батоны (49%) и пшеничный хлеб  (26,5%). 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Взрослые </a:t>
            </a:r>
            <a:r>
              <a:rPr lang="ru-RU" dirty="0"/>
              <a:t>опрошенные потребители и пенсионеры предпочитают большей частью также пшеничный хлеб (35,4% - 41,7%) и ржаной хлеб (37,5% - 37,5%). 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Люди </a:t>
            </a:r>
            <a:r>
              <a:rPr lang="ru-RU" dirty="0"/>
              <a:t>старшего поколения в 31,3% случаях стремятся употреблять отрубной хлеб, зная о его положительных свойствах.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25603" name="AutoShape 2" descr="data:image/jpeg;base64,/9j/4AAQSkZJRgABAQAAAQABAAD/2wCEAAkGBxQTEhUUExQWFhUXGBwXFxgXFhgZHhsYGBcYFxoYGiAYHCggHBolHBoXITEhJikrLi4uGh8zODMsNygtLisBCgoKDg0OGxAQGywmHyQsLCwsLCwsLCwsLCwsLCwsLCwsLCwsLCwsLCwsLCwsLCwsLCwsLCwsLCwsLCwsLCwsLP/AABEIALcBEwMBIgACEQEDEQH/xAAbAAACAgMBAAAAAAAAAAAAAAAEBQMGAAECB//EAD8QAAECBAQCCAQEBQIHAQAAAAECEQADITEEBRJBUWEGEyIycYGRoUKx0fAjUsHhBxQVYvFyghYkM1OSstJD/8QAGQEAAwEBAQAAAAAAAAAAAAAAAQIDAAQF/8QAJREAAgICAgICAgMBAAAAAAAAAAECEQMhEjFBURMiBHFCYYEz/9oADAMBAAIRAxEAPwCkNEsiMAjcsMY4D1qOzSMvGiY0DACjlQiXTSJmQQKEneLFhsnlGWhYKmNwbgwrmkZuirs0SSjSD8TlakuGcB68oDVJKbjwMbkmPFpncaCY0BEsowCiMEto5mJaCCmOZqIBiDTBDUiNYpEkqAwWcERzEihG0pggORGiKxixvEoDxjG5YiZLQO8SyUuYRhRNpjFR2RHc3D6QCshD1ALuRxa7QA2kChDmMnBiBEisXKSQAmYs82QH83LQLi88lpdPUJfZRUVN42hkI5pE0bIgSTnspgVSwQ7EJWQq160aGaEomp1yFaks6kltSfEbjmIDiFZI2CFMaKIlCY1MEAoDGOVGJFJjjTDoRs2lUbCo07COEwQEjxyTHKo3LEAxgTG461CNRrAKUikbjGpGoqIZGwHjGjlIjGYdIZqV9oY4DNFSwUuNJNRCvAygo9qiRcxa5GEwiilMl1qIrWvvaJTryCTRwqYhaqKLtUNHCMEJjhwwoRvE0zKtLqSohSTTw4GIsPKWtXbU3ExL9E/0AYjLmbSdXKBJmHKTaG+LUAoE+FI1rDnVU7eEMpjrI0LgmkaNoapkBaXSGY8YGm4Mit4PKykciYChFYlXJa0ShFYmKYNjdi9QLR2i0TiXHUvCqV3Uk+AjWABmCNyoYjJZx/8AzPm0FYfozONwB4mGBzivInaJsHKJIABJJYQ8PRWYfiSPIwXiEIy7D9aspVOU6ZTltN3UPD6QvFsV5oroV5hMTgw6wFzyKJIcSwRRSuKuUVbE4+aVa1ByfiUpzQUgTH52VqJBdRJUVGpJO/6wDNnqUKg14mrfpDcfZPm2EzMcSXL+UdZflysVM0yweZNk1qTEmSZGqetqtvekenZdgpeHlpSgACjnnxJiOb8hY9R2x443Lcio4boIkEa5ilHglLDwepgidlUqQU9WlYVqrM1tpfY8vKLNip6CSkkEguBqq/g9fOEGNQ2omq1hlMzi/EltzuKGIQy5G7kxuMV0L8VmL9o6TsVAEAq4F/iNbUjcjEJXa4uDcQIqXpBSU9rxuWv6QLiJAoQa1Oq167iOlP2FNoarTEOiIcLjtJ0TTXZT0P7wySlJ3aHF+VXsXLEctBqsNwIjheHVwgjqUX5BY2otE60tAswwB6NRkaAjUY1BUro9OprTpfjE0/owsJ1JWlVWI3ELhn+IUxMwuLRLhs4WFOWffnDPmc32YWvo3NABox4G0aPR9YqVII8awfl+dlRIFX+6RGnFB3ckmjcIk5zQdnCMlCU1WA5eJ/5eUhKSlRSoGpFIkwUgTElJClK4uwESrw4CNCgKc3cxJykbkBjHAEjUrTuSX8YyVm6KpSlZG1IlnSJTsavdvlHMpUpCuw4G4jIDJg47wodzaB14dE01LNwgpeaIZQBJSdjVoWTZjhwpuQDeUEWg2XhNLiWuhFXuDBU+V/LpGtipQfwGzwinY2YhQDhiKtfzg3KjMxUwoSCs7qNgBx+kOkxWg3AzkrSqgYlvOCcJka5hd9KdieHKLJl/R5ElNU6lXr7tDRGEBhlEHyNdFfwWTS07FR4mGiZGmgH0grEzpcoEqUEgRW8x6YS0/wDSSVq4mg+u0NpA+0h/Lw53aE+fdKJOG7I/FmV7CCKH+7hFHzbpBiJrvMIH5U0A9IbdA+jwWvr5gJSD2Xq541vBXsDhXZbckw8/EBM3ENLTdMlFDX85NT4R5l/E3M1YnHKlikmQOrQBvYqPrTyj1zPs0GFw65xIcBkDis0SPWvgI8XwGDXMUSO0rvFRPmXeDz4qxsePk78CvD4NLdl33ewhtluTLmDUKAkOo0Fab3iyZb0dQghahrLOWqlIINSDcO1TwcQ3ExUyWOqMnrCwTpqh01UaVSXpUfDzjnnlOhJJEWBy5OGAT2lX7SXLnagFr7xH/NoCWUXPWPpCglgB2d7PSgfiIjzjGEKWrWtIl6T3Us9AQ79rekQIngk9WElJYg+IqBwrtEq9hs6mTipRKilBIoOy5Br3md38fGAJqyvVrVUM4O3BudY6x8pZPaSHYMHAANCa+/rHK2NWexYmji1D4/KGoADOQQsKIUoMwIbb8ziIlUSCWBLvqqwBo4seHpBcoqWlyQKlw5NPOxd4AxDqCyEnTQDtv8XeBtFF/ZgLMJiVWG5HgKEQHgcxXLcAungfukH4tQbSCAmmx7SqgkG7OTCYYcvWOnGtUQydllw2ey1HtOk87e0MwumpJBBqCK+kUgSmCqPDDKsYZV+6bh9+I5wXD0JZZSs/tG0qTXUgH2iMTAoBQqCHHnGLU8TGTaJR1f8A2/cxkDaoyCHm/YRhujSQl9RPECGH/DcpkliP9RMMl4tMuTteiXcnnAKczJPac8B9Y53OTH2Ey8slBaQE6dyRy/SJ5HVSyewKi/OF6sZ2islSgKHTZz84AmT1aNISdRet2ELbNVj3rk7NWBJxlipZuDmFWDwM1QZIIB+JTj2g2XLRJGpR60uxenoIxqCZkiWrtpTQCoDwtxqUDtswJsDtDOV+LO+JElQcn5tA2PwEtC1FKzMRtqag8IIBNmC5b0LDiIGVOllrnwEFJxSAkhCQ72gVWFUsgKZD2A/aHQbJsrykYqcmUnUVG52CeJj2PJ8pl4eUJcsUFzxPExWOiOBlYGQVzCNa6l2BYWFYW5/0knzgUyhoRvpUkrsTsqm1A/jFlpEZXJltzvP8Phu+sKW3cSxVangOcUnHdOMRM1dUEyU+qmPF6RWps8IIBYlR1Gjnzfw3G8Qqn7OSKlQHxci1GFIA6ikMBOMw9ZNWVPUklzwTTaBcVjCSyBszxwSVWAttYePrGYfDlSwA1Yyh5GbG3RfITNU6h2Bd/iPCPS8PKEtL0CAK7AJAqT4QJkcpMuWEtQb/ADgPF5iqesolgiSk9t0kamqe0PgDg829Vk62TX2YizWXNx0wLWP+XQoiWgOkq/uruR9iCMrwspK9ICStHZA1kAkpKmTp30vUvaHeBwpWHOoEWJDakpuFJdjqO7VA5RDIwSZa9egH4krYoZVU6dL3DnYM5vEJcmrZeLXSF5CJdzNQoqqsqZTzCwTVJB7ooC25gKbNKpaiJjJ0pSEvqUlae0ddDVgoOG2hrnMpK0lZP4hKantNp1EMH4qPtCnspcgdpXeLs77mtPKJc0iii2Ayc3JSvUkBZZgUhJrS9a1sY6mTXQ60pIo4DmvHmIiWQwTdjR6t4QDiGUshyw4Hh4Q1ph4snXOCrklOwI2pblEKu0Q7jcfvEZUE2qLVNgxrHE3E1rZn5Q36DxNT5jDSilxqegIufnECsSzhg5Z6cHFH43gLEZiH0puSXADvAwwU+eQEJUEmg4k8B5cItGJOUkiHFY0EhIL8dmO7c4kSIIT0QmadXWJH+0n3gM5TMRV9Q4pPz4R0xlDpM53zu2iBcwEqTwvzjjrR4CJxhwCSN7wlWCCQYpFJk5ui2ZFmAfqjY1T47jzhypTPFCwBV1iQm7houk2a7mJ5IUwxdo6K43A/XRuEoJY8FlVtZ7Rqz+0G4bLxpWtSCAniYyTiO31mlOob/tHMyYVFRUpR1XD09I5mmytkBxaEoZA1F3gzAz9VRLdgzmlePlEmBwYGzcEi5iWRi5S5YmgkAEpUNNzCMIvxa1rZh3Swb6xDMwoAE1blj3dhD6TK06lEBmCkDiN/OEWb4gqICT2VPTmOMBBIcwzRpiQGII25jhC2TIWpagpTA7bxzKQKFIdQPE2H6Qd/IafxsQTLT8KRVcws4CR7PFYxFbo1kuSLmJKUAJANVqsPP9IN6TZnh8vkpEppmJXZZAdIZipvh5esazzPjIQlISlMwf8ATkAumTRwuafimVcJtFRwOQTMQrWQpZUazFuEveu0VXGO5CqMpdCXEZoqYXUSo8SSfG8YnGMXYjgQ4j0fL+gwASZsxIcPoSmr7AEne8dzMpwKQpKi5BDgzAXa4BB8RRmYwrzQ8IdQfsomGz1QGlTLHBYcjwN4YSJ0hbka0K2D6k/WG39FwClKdkh2DTDUNqJD24VpWAD0dTVWGmAvZCiKNVnFfUQ0ZxYHGSJRhlaeyUqJ4KF/rB2R4MSpmqcpKdPExT8aqahutBHA7HwIpHGAPWrCeJAtuYpt9CUj2YZimckIlElG60v2j+UE0bjtQw7ybLylJMwJqkJoXpUkE7l9/pCLo9hTKlgGwccqKI/QQdiM1IYJLVYxy2k22Uq1xQ0zPFgDSL7RXc0zVNnBUm44Px9oGxWZqKn9NqDxhRNmnUSwclzSIyy89FY4+OwifilGnj/iFkxSipvukTKmjUXZhe9BAS8eA5/YCJRi2WOZ6mcA13MA6tMAY/PZYPec8E1/aEuMzlau72R6mOvH+PNk5ZoR7Y+xeOSAXPrChWLXOUEIBOosP2hbJlLmKAqpRoBePRejGQdUapC1vpoKPSj8vrFpwjiVvbJLLLJ1pHOR9CZjBUwMSG2Ng7n3i2yMu6tA0JSVgfhlWx3NBDmVLCQUA6SEuphahLj6wBjp3YAljW5cqKgzXJDFyWJjklkk9jJLormPkiUhpk3XMWNQUbPcgA2uC8LMvQAlTplqo3704Q2zd2RoQCA7p0hmd9QOx2aE5SlBJYlR4n2gp2tDKIrx+DS5ah5cYquY4UhT3cs3OLnine0LsZIYhQ4V+sdeHI1pks2NNWgDK8GJadSu8fYcIMXNJiJyY7SiKt2QRtoyJOrjcYxdhIYM8EyZSUkBRSFEEgEtbjziZWiUDqUNTeLRXV5hXtkqIJIpaONu9RKpewzE47WEFXYKSXIJci0DJzOWkBI7orAExJmqYPDjAZKAKh4dRSRrHaZkv+XROUCXolI7zWip4iXMWt0o0gO2rgf1izScOE+Uc5lOlyka5pA/Kgd5fLkOcZRVi2K5MrqJZnTmPwy0JFVLLt/tG5jnGYhclSZs1pmMmp/AlNSWk2U2xrQRGnH9Z1mMnsZcgNKl7FZrLljdnqTE+CwypYVisTqXiZ3bSn8qbhPJgw5BoaUuCsaMeTMyfo5LlPNxaiuYRqZfdChfUTc+PKDMXnxASmSkAAbhk7uALnz4wFOmTJy69oiydgA1HJu+5O8N8Hl6EoSojUuig4sCLAXcM709WjhlJyezqpRWxOjDz54GtZIKgQVHTU9kNyAjtXRxKUOSNekkBgAGLalPXTz5xZp05KPxARpD1BAqVMeWwvbaK3is5CHTKCjQp1n4gogk1q47Q4PBTbAm30dKyqUAp01DgBR3ABZwGIIdvLYwPNydJSCkJDsHB0mrsCQ7FwOVYBxuaTSt0qTRroT3gBUtuKB7sBEcvM1JZypQuoFmdyaC1KHxBisUwNSJcfgFEEPrRbSo6qMFMD3SamvKKxgcD1OJSCDpJcanHGnuIsic4URpJBe7gBr1G24sBaIMwwwnJOlXbBdBGx4n0imObi68CThfZaZOaKYkpAJDU4D939YHmY0M6iIpCc5nAaVpOsUNdxEU7NppFKeJEB4ZNmTj7LRisxDK8fCFqceSTUs0VhePUDUOb1+6xkrGzFqIdgxoKCDD8ansd5VWhpis9TqUGJv8/lCnHL600Kgfykunyhlg+j86ZUILE0JF3MWbDfw7mjSVlKXf4g9PnHRBRj0QySb7PMlyyksQ0cFceyzf4fIXLZRZTbjfkY8/6UdEpuDLqGqX+YbeP1jpjNM45Khn/D3JdRE0u6goSyNlJID+sez5fl2iWEI7NnrxLlXiTHnv8L0f8qCSe8pq2qaDg8egzsZ2eyog1Jb/AEH9Wjz8k1LI0zrUWoqgLpDjDJVLHe6xWhgLU1FXgKCKxKw0yTrClpKVKdAANK2baGeJzJM5ErEK1OUUSO6FFgpt3uH8YTY3Ggjgfn4RGbXSLY06tnOIxCWJJJJoA9AAeH6wkmzHN6j5RrEYh9jcvXwgRSzd784MUivEkWT4xFiR2T6RIqbueFPrEBm8R5eIfV8orESfVA6UcomCKx0QOIPhG/WOmziO0yYyOgrnGQtmLxiMqTMPaLAVbjAP9PlvaGP8wF0JY/ONLSlmAeJJUNYNJwoFhygtCwKEPGIkG5GlIqSosBzJMV3OulKUuiRU2M3/AOP/AKMMo2AaZxnSMMNPfmnuoez7q4NwuYpmMxi1kzZytazQbUHAWAhYMWSSakk1Uavzg3DzhJQcTMDkdmSk2VMa7bpRQmKKNBtItmFy8zDJlKB6mQ06dS+IV2hLfilJSIbTwZsxTmooEk0S1TUgVJfyApCH+Hc18NMUolS1TnNS5JTR+RP/AKmLcJQZ2AJLsS9/Z3US9/WOHO25tHRi1GwfL8MJQL94/EwpQ6g5ZvCvmYgx+YaSCC6yDSlHYaieJANOQ8YMxkxnVcMSXDd3STUUKnta55QoVJUtJcuVVLmjlki/iGHMRB6KR3tinF4lm1nUR3XsOQHL9BA0vDzZjlCCQKkmgqW34mHOBypDhRqatqFDoI1M9K1Z7ts8HYdaJYUTpCewwKuAAUCOLEk0ctDxpDSl6FEno+47ZckXSbMCC4NwC1YKlZShJZKDqUklILdlQDlJKttJB+m0f9XIZhq7JSCCUl9RLuGu/uYAOZztZUQkFWwDMa2bxMOm2xGpUHmWNBDMnUlSaBhqGxaqdQHtC3q7vSgdqEKDjYWpaI5s6aVONJFABpcAbsGYPxjDPWdR0kFRqXYc2AD7mKJ+hHFi3pHhyGmJBax5DY/fGE0rClVXi1znIKV11JZQZjYNQ72LwhbQSg7FvGOrDNtUQnFXYBisMQQlXjcbxdejHR1CUhRTqVevDk0IlYIKSSpTFJ7Iu72EWbKMROCUpPZBFCQa7bxPM3Q8UWzDqDM1qO3qRBCCUkWa5B9t2BhfhpaguxIIqWD04H1pB5YipJAq4b3ji5SXTKtJheHmomLZiT+YnUHbcmj/ACrEuNwCFpZQcEMQwIIIatIAkqWElKSG2Cndt2I8Lc4Lw2PWe+nTVmNbc6bR3YMqao5cuNp2ij4rLJmWlZlDVhiXIuZfMcU/KC8HniVDskMak0DNx5Wi34uWFj7/AFjyfpfki8IozpP/AEz30iyX3H9vygZfx1J8kPiz6qQ+x+Yp00YkDsgANzHKEKs4Wo6VpYBwFMA2/n4wiw2blhqI4NR7N6Q46PYRWMWpqS0d9TgcWSHpqP3sDD43FOzrjKL2TZfgZmIWBKSSN1GgFnJOw94dy+iCUt101RJchKAKt3qqckAchFmyyWmSlpQCRVQrQ0A8dXcLbj3i16lgkg01BTCiUqcB7nsitd+UI5ehJZG3roUIyTDoLdXqUxu6ydJBUqtGZwwA9bMFISmpADpSFOG0goUp3A+EJAa7qq5aNEnQUnSlQIlqUGur0DtWrXcvaIpk8qKeJAWpQJJv1ukMx1slLqNBpZt4CdisiOmpWhI0gk0DlJSNKdLdkqd/iILwBJymVMl6+r0qU6gUrYNV6EswarW9oNUNb17q0sygWZ20aTVbKSbgMGJhdIksalwrWR8T6CbMCS+4FK3LQ8ZMVxQvGUINsQnzQT/6kj0jI6XInLJVLKyglx2uNxVjQuLbRuK8mL8aLn/T0HvNThRoAzPpDhsKinaUbAfqdhHneJ6SYmZRU5TcgB8hC6ZqUXJJMXUSNDbPOk07FEhRZD0Qmg8+PnCkEmm0SS8OTDFOFRKTrmlhskXVyH1h+g0D4LB6qqIQgVUs2SL+p2EJc/zfr1JCXTKljTLSdhuo/wBxNTG82zVc06G0Sx3UCwvU8TW8LZ8nTpB3APqH/byisI12Sm2+j0n+Gk4CVNG6VpU7swIId/WLp1z+rHZiKE0ryilfwvlfhTVt3mSFcCGPsSDFuUjSKEqAueLgEsHYbcfKPK/I/wCjO7FTidzpaWNRp3r3ik7lrBvto1KkivGhAuO8B6je20dqLBL7XHAhQc0uaKYeFo1itSUuQtgCFBncHY8voDCcGNfgFxWKckI0gAu9yWcb7G/GnKEqkkklRJJr+1flDJcnSkVdvKvls0RSJRBD8KWvuff2hHZVARkg0b35R3OwYSEsHLtDEymBJoAHPKB8Y2k0IqpIbtamIFzRiHPlAjbZpPQKVjUQVAEOCmrU+e8ZimFE7OFkki5ACCWpa7tuY7lSUhRSxJV2iTVmcGrEuC5J8d4jmKS50GjuSSHZR3KrKdmItxvHRohsBmYgEpchSnNCQSLC7V8X2EKc4lsRM2JZTcasTDdtPAMXNXNSxDmxpHM2UFJVLLMobiymLH1b/wAYpGfFglC0JsvmM71e/i1D8/SLinAaky1OeyOyBZTmoPr84oeEnsSk3BIPkWMehdEcwSpOhR5eAjqkrVELrYbhsXMFCFAkpcDha78IOmZgnUuXKOrSCC3dDDjx+kLekMzqtPadCqNZiQrh5/bRro1LK1zEliNPZoKsp2NPA1jzMuLizqhJVbGuXJY6lKKimxJcCjsBDVEwKPZVZ/v5wqMkIOhmYkjg4rUbgfODUSCNKkhRY1cvQu5Zr1h8OXixcsOSsPmUA0u1yXFIr2NXLUFBSgUlwUqBLu7gk7eNIdIKZjkLBV+UUPBifTlAmMwiVIJQAGepqeZ2pV+cd7nfRxqK8njXSDo2ZatUkHq1Gxulz7p53EX7okuTJw8uWlQc9pVBU0cqJDvQ8hS28Ga4XS1fhbZuHGh2irrmKkl5b6S7gMdJajA0G5ieRuao6IRSPUZM0JZNWFiSL9oKFG1FnY8fWF60kmhLAFG92UkKoQ9+QYXrFfyfpClRZxqIYAnSTSibWcguXtQw1GLlhDrWEp0Mzanp58ql4hKA6JZyiokaQEhKyl2uKLAqzAltRcjS44QP1YUNLJICVEEEFz1atiEnYqJcigBrHOKxCFTX6z4UrJTpcBkkN+WhdqOXhPOzeWpZQA7MEqUoqICSSRyBJPH9YRJj0NZpSrSolkqGkElinQkFTaQE6lBwHd9QeA8SnRKKUJWjrAV1KKpQo6ezcdku9+FIGWsrUpSi5LnhswsAGpbxjQSkgAJDgku97EUsGr6wbRnEDWVgtT/boIrWlD84yCRMajxkHkN/hUES4JlIieVhy1vD74QRIwznj/aH9yBT58o7LSOOjJaAlOpZYbDcnhDbBdHwoKmzlBRUHCS4YDssBdhfk3jCXH5dNE5AX2X0k6qBPa3HDdocZnPC1EoWopA7RUwSHNx4tY3pEpt+Bl2IMny1E3MEoIBTVTUY6Xp4RaOlOEw/4MvqQxSSVJDHkyiyQCd9mAhDkwMmemdcklI4Hsm3I2g+fmasYtXWA6ZbpTpAdbEu6QNr8I0rtNeDRS6Y46H4iVJWqQh9B1KSQpZ2D1KQ5bhFgXLoWOqrK2tUB+ANa3rFPw6+rmyQrrpbzNLrqFCxS23w/drbOnOSN+DDd60ffnHPkW7fktHXRMgHSVAh9LByRcHahbvFnGzmhgbMpepBAop9LAFLjsu7KBIoz87UESJBIdQpWx8TQWJ5+JiMu+hqUGkXYntOdQ+2jRaMaGHJSlrC99/v3iAHkWDluLC37mkdzMY6VMSdTFTGgqElI8W94FXMUlipiSk6Ht3q8yzi94Dimxk3R1NxXa3cEEDYDSFvZncEuDukbkgXFaHcl/jqUmiz3A5JFQKvQRzOmEPqIJdwFKDFTpQXc2ADNyEQLmqUG3UnVRT9YUqYAcgzNu0ZIJwVUJTzOwFWBDk17PAO7Rypmq6gUkJrzuau29RwiGdiho0gFybbAUqN9TuCTtHM/E6i9+yEhwQaBnFbwyNTJiptVCAC2yqHUGch7NXkY2RxF2LBu789ud446wGwY+A/QeO37bSaPU1e4FWJc/fEQGzUVDpF+FiHAZKxqpZ92f3gjBZoUspJ9D8476WgKCCBYmpuxsPaK5KWU+HCO+H2gn5OOf1m0+j2HJMSmegBRBLgl2pct8h5wyw+FmSdXUrajuUigJFHO7F/ER5p0YzsImDnRjHpknNRSxF2Pt7/ADiGSv5FY2+hnhJs3UQtCaMz0KiRfn92hrl617pFPioKchCqTj6klRLVDvE68W4YWNW+xYxzrFG7s0reqGYmILgpA8K778P8wHPkpSgqS6iTQsSfsmB/5lKU6mflfepiKfmSUkBJoLhrlnp97xaMePQnFi7M5X4baau57W5vb1ih5nIuD3VU/RvERc82zBwNJACiXqHD8vBt4qGYkKFCCR+3rtB8lYa7KzMxK5ZIFPhcuf8AUxOxu0dS54XRbvSyiLC3CtKxmbyu2kmgIrvah9m9IElisUfQy7H2DKUkAApJDOo3Nd/u0MUS0S7VN3oYraV2d6Wg9U8qDu/KISRZMbyMRRmF9Wrfwvb6xvETKmE/82obR0Z71gcTUOP6iKfhooAPiFgz0N41CsHnGRqBxQPmOGxQOletIJoGZ7UdN7iLTkOAlyUJQULWX1TdGqqmFHLWLBg0OsTjkqFCx/uY+m0K8xAZJS5W5dSxx5UHKHlNy0ciQtnYZM2b1s1epAqkLABHAOGq/wAuNYiVORL0jsqUFEsAShza1SdTOd33vGyglASlGs6nNPhegDlhf2feFMlK5cxA6tlOzrSaOQHBG1DXZucaKb8h0iSRImTJpKiANai9WB1VYgUF2h3kMjQFBBSgFISpSQVqUpSqd61HJiWdhSihTML0KkKHCrDYP5wNhcxMuY6l9+gUw1BzVRajCgfkYFthA+kWtE1KgiakJJU6la300107p0m3MNFykYsLQFigVy27NnHEgbmKxnmBVr6okKQmqFaUvpUXqQzwInNeoICVAgUZiQBv9iBOPKNBjouGInE0oHpdrqIAv+Uty8ngWbP0gKCtL1DAF6Kpa3Zd9yYVS86RMACVDvByXszOwrcq23paCRiviFnDUoWIdJB4O7mhO0R4tdlVs765LFI1BPFwSQA4pQAksH21GApk4khSgxZh829XghU0hBGnvJYmqXBBvxLs4FKDiYCVNqnUCwu1DXnAHiQT5xJNLb845lyz3n08CCxPhaJhKJBLUetLcHMcN97wbGJJaUpJCCpiFBRZ6Vq3Cg94hQWNQ/Ko25R2S37RFMmARrNRPLUw4F3eOSoF3LPSz/f+IDViI7wpUoukkDx3+kMoNgk1FAWcSdRFXYXHOtKWhLOwkWxeVEkqBKXuzNvsYFnZWriD5H9I64SSVWcMvs7KkuS0WDJOk6pQCJrlOyhceW4iOfhG7ySOJuPvxgVWCezHwhpNSVSNFOLuJ6ThMwEwBSVBSTYgwbIxrFuceXZeidJWFS1EHcVIPIjePQclxgnJoClYFUn5p/Mn34iOKcHB3HaOqM1LUkWJC0q3b7b6QuzCbLrXcg+QvEacaUkBvHmXPpAWYrC0mrVNRf3jRzXoPDdi6dNTXfgHtz4coV4nb6fb0MM8WUaRpe1X414esKZxGw8/CHhLyM4ivOJoSEPu9fSA5cxJtFrwuFlqSBNHePZKhStKGzk7QQronINdPp+1Irao55TqRVNolkCjRYVdD5Wy1jwV/mNJ6KAWmr9j8xCtL2FZUItJaNavsRYx0SB702YfNvkInk9EpAvrV4qP6GBS9h+cqhncx6xkXL/g7Cf9sf8AkfrGoPGIvzyMXM8zEZQTv6ExGPusaDu0PRKw7C4nq3ftJLUYBmexHleC1YiVMYAtxNAR4bP9YViWd6/fjEgk+P3xgcUayTH4NJWQEq/1aiQVBxX24RW8fkGI1atWupPZuAeA3G7DhD0ySO6spO+/s8NMDmJTRSUkbqSCD6VEaNx6C2VLDYtaHCw7OCF0Uw2cM6nCgAzc4mlYaTNNToez2JDuyrFm+UXwS5U9NdKx5OOEJsX0V3kr4dlYJBbYndNixg/V96MpNC49GEsHGrgQW9DaAsV0ZmV0rWBzWr6www0jF4eyJgAagAWK3JazCgCWtW9TcN0msJklyw7qmvyUBTcklhxMBwl4YeRWE5di5RBCioDZRJ3dn/eM1Tx3pB/2/vF/wec4ZdlhJ/u7NA9jZqHfYw0TJSz0byhHF+UFZaPL0YosxkzOLhLl+BZ3H6xHqmbSJr7dlvmY9UJSKAP4B/oPeM0qNkgeJ+lfeBxXoPzs8tGGxSrYdX+4gRArKsU/4iNArVisbfltf2j1oSDur0SB83joJSP8k/KCqXgV5pM81wfRfXVS+salGYHcHn4w7w2SFNkxZ5uXy1OerAJupPZVtuC+wjhUmYmqFg37MwPdmZQYjfjeM2LysUoyknYfOOv6M94bJxhCgmYhSXdiKpuwqACHcXgqRNSrulJalKsQWrAoFsriujwO3t9YgmdFUOCpIcWJJf2i36D9/QRglgXIHgB87xt+AqRTZfR7T3VOOBT+rj3iROC0VVLIIspHa3ZwB2h6RbyBw+ZjnRzA9P3gWNzEP8zLWGWgKIupFFcHIN608oQZiJVdExjYhYY1++UXTE4KUsMvt+Ln04WgHE9H5KqMd6FiK8lAwvFPY8ctHnsxP9ya84mwWDCjxHKLNN6NykE6pI01OpFwOBSf0fwgqRlcs0lqBbbh/wCRENxQ0sza0AS5VAGDcI0MtQzAEDbSVJAazVpDpOTr4gDx+n1jP6Qd1+31h7OexNMw6gQULtRluoH0ZjzjkY0pfXLUL1SNQYWNKgkbNsYejLE8X947TlvL1pGsAmkzwtwkuQzjcOHFDakEIlGGEzJUKIKgHFiBUNwIrufWOBlxQGSsmhbWAd3DkGwt4RmYiEr7p9IyFeKz9aFlIkylAb6zX2MZG4h4sVIlDz+TXjpEovUkVox3bxrGRkUMTIHM+0bEwV7Rpy8xG4yMA2k/pSNhI3evOMjIxjpGxq/HcPBicwmJoJj1spINGbasZGRqNYZhM1NlitaglgLil7U3c8IMSmRiEuQmYHIqkiopuH34xkZCNGaAMR0VlGstSkG9e0HAo71NeJMKpuTT8OkqQvsipKVkdkCpZW/jqNBaMjIMZu6MiST0mmpSCSmYDsRpUQEuVOmgDghqmoh9gekEqYdIJSosWI4s3dcbjeMjIpKKoDGvV8Y6SIyMiNC2bceMdinARkZAYTNW7wPNwyFlyK2cUN3vQ3AjIyMZEX8utIOiYbU1gK3e4YkNS8QrzIoUEzEgaidKhUUALEXBZ/SMjIydhjthgUT4eX6vGBD8/f509oyMhTHYl/f+KRopb9v2jUZBMaSngP0/eI50pB7yUk7dlzwuY1GRgrsHXhgH0LWkkMO04DWoXiDFY5coalaVJBdTBiEtepIJB+cajIEXcqCjnF9IJUtOpRoQ4oo08AGhV/xdrLSZSlniSlA/UxkZFeKAuzpc7GLNVS5Q/tBUr1NIiVlmqs1UyYd9Sy3CwLRkZBMzP5OUPgA5RkZGQQW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4" name="AutoShape 4" descr="data:image/jpeg;base64,/9j/4AAQSkZJRgABAQAAAQABAAD/2wCEAAkGBxQTEhUUExQWFhUXGBwXFxgXFhgZHhsYGBcYFxoYGiAYHCggHBolHBoXITEhJikrLi4uGh8zODMsNygtLisBCgoKDg0OGxAQGywmHyQsLCwsLCwsLCwsLCwsLCwsLCwsLCwsLCwsLCwsLCwsLCwsLCwsLCwsLCwsLCwsLCwsLP/AABEIALcBEwMBIgACEQEDEQH/xAAbAAACAgMBAAAAAAAAAAAAAAAEBQMGAAECB//EAD8QAAECBAQCCAQEBQIHAQAAAAECEQADITEEBRJBUWEGEyIycYGRoUKx0fAjUsHhBxQVYvFyghYkM1OSstJD/8QAGQEAAwEBAQAAAAAAAAAAAAAAAQIDAAQF/8QAJREAAgICAgICAgMBAAAAAAAAAAECEQMhEjFBURMiBHFCYYEz/9oADAMBAAIRAxEAPwCkNEsiMAjcsMY4D1qOzSMvGiY0DACjlQiXTSJmQQKEneLFhsnlGWhYKmNwbgwrmkZuirs0SSjSD8TlakuGcB68oDVJKbjwMbkmPFpncaCY0BEsowCiMEto5mJaCCmOZqIBiDTBDUiNYpEkqAwWcERzEihG0pggORGiKxixvEoDxjG5YiZLQO8SyUuYRhRNpjFR2RHc3D6QCshD1ALuRxa7QA2kChDmMnBiBEisXKSQAmYs82QH83LQLi88lpdPUJfZRUVN42hkI5pE0bIgSTnspgVSwQ7EJWQq160aGaEomp1yFaks6kltSfEbjmIDiFZI2CFMaKIlCY1MEAoDGOVGJFJjjTDoRs2lUbCo07COEwQEjxyTHKo3LEAxgTG461CNRrAKUikbjGpGoqIZGwHjGjlIjGYdIZqV9oY4DNFSwUuNJNRCvAygo9qiRcxa5GEwiilMl1qIrWvvaJTryCTRwqYhaqKLtUNHCMEJjhwwoRvE0zKtLqSohSTTw4GIsPKWtXbU3ExL9E/0AYjLmbSdXKBJmHKTaG+LUAoE+FI1rDnVU7eEMpjrI0LgmkaNoapkBaXSGY8YGm4Mit4PKykciYChFYlXJa0ShFYmKYNjdi9QLR2i0TiXHUvCqV3Uk+AjWABmCNyoYjJZx/8AzPm0FYfozONwB4mGBzivInaJsHKJIABJJYQ8PRWYfiSPIwXiEIy7D9aspVOU6ZTltN3UPD6QvFsV5oroV5hMTgw6wFzyKJIcSwRRSuKuUVbE4+aVa1ByfiUpzQUgTH52VqJBdRJUVGpJO/6wDNnqUKg14mrfpDcfZPm2EzMcSXL+UdZflysVM0yweZNk1qTEmSZGqetqtvekenZdgpeHlpSgACjnnxJiOb8hY9R2x443Lcio4boIkEa5ilHglLDwepgidlUqQU9WlYVqrM1tpfY8vKLNip6CSkkEguBqq/g9fOEGNQ2omq1hlMzi/EltzuKGIQy5G7kxuMV0L8VmL9o6TsVAEAq4F/iNbUjcjEJXa4uDcQIqXpBSU9rxuWv6QLiJAoQa1Oq167iOlP2FNoarTEOiIcLjtJ0TTXZT0P7wySlJ3aHF+VXsXLEctBqsNwIjheHVwgjqUX5BY2otE60tAswwB6NRkaAjUY1BUro9OprTpfjE0/owsJ1JWlVWI3ELhn+IUxMwuLRLhs4WFOWffnDPmc32YWvo3NABox4G0aPR9YqVII8awfl+dlRIFX+6RGnFB3ckmjcIk5zQdnCMlCU1WA5eJ/5eUhKSlRSoGpFIkwUgTElJClK4uwESrw4CNCgKc3cxJykbkBjHAEjUrTuSX8YyVm6KpSlZG1IlnSJTsavdvlHMpUpCuw4G4jIDJg47wodzaB14dE01LNwgpeaIZQBJSdjVoWTZjhwpuQDeUEWg2XhNLiWuhFXuDBU+V/LpGtipQfwGzwinY2YhQDhiKtfzg3KjMxUwoSCs7qNgBx+kOkxWg3AzkrSqgYlvOCcJka5hd9KdieHKLJl/R5ElNU6lXr7tDRGEBhlEHyNdFfwWTS07FR4mGiZGmgH0grEzpcoEqUEgRW8x6YS0/wDSSVq4mg+u0NpA+0h/Lw53aE+fdKJOG7I/FmV7CCKH+7hFHzbpBiJrvMIH5U0A9IbdA+jwWvr5gJSD2Xq541vBXsDhXZbckw8/EBM3ENLTdMlFDX85NT4R5l/E3M1YnHKlikmQOrQBvYqPrTyj1zPs0GFw65xIcBkDis0SPWvgI8XwGDXMUSO0rvFRPmXeDz4qxsePk78CvD4NLdl33ewhtluTLmDUKAkOo0Fab3iyZb0dQghahrLOWqlIINSDcO1TwcQ3ExUyWOqMnrCwTpqh01UaVSXpUfDzjnnlOhJJEWBy5OGAT2lX7SXLnagFr7xH/NoCWUXPWPpCglgB2d7PSgfiIjzjGEKWrWtIl6T3Us9AQ79rekQIngk9WElJYg+IqBwrtEq9hs6mTipRKilBIoOy5Br3md38fGAJqyvVrVUM4O3BudY6x8pZPaSHYMHAANCa+/rHK2NWexYmji1D4/KGoADOQQsKIUoMwIbb8ziIlUSCWBLvqqwBo4seHpBcoqWlyQKlw5NPOxd4AxDqCyEnTQDtv8XeBtFF/ZgLMJiVWG5HgKEQHgcxXLcAungfukH4tQbSCAmmx7SqgkG7OTCYYcvWOnGtUQydllw2ey1HtOk87e0MwumpJBBqCK+kUgSmCqPDDKsYZV+6bh9+I5wXD0JZZSs/tG0qTXUgH2iMTAoBQqCHHnGLU8TGTaJR1f8A2/cxkDaoyCHm/YRhujSQl9RPECGH/DcpkliP9RMMl4tMuTteiXcnnAKczJPac8B9Y53OTH2Ey8slBaQE6dyRy/SJ5HVSyewKi/OF6sZ2islSgKHTZz84AmT1aNISdRet2ELbNVj3rk7NWBJxlipZuDmFWDwM1QZIIB+JTj2g2XLRJGpR60uxenoIxqCZkiWrtpTQCoDwtxqUDtswJsDtDOV+LO+JElQcn5tA2PwEtC1FKzMRtqag8IIBNmC5b0LDiIGVOllrnwEFJxSAkhCQ72gVWFUsgKZD2A/aHQbJsrykYqcmUnUVG52CeJj2PJ8pl4eUJcsUFzxPExWOiOBlYGQVzCNa6l2BYWFYW5/0knzgUyhoRvpUkrsTsqm1A/jFlpEZXJltzvP8Phu+sKW3cSxVangOcUnHdOMRM1dUEyU+qmPF6RWps8IIBYlR1Gjnzfw3G8Qqn7OSKlQHxci1GFIA6ikMBOMw9ZNWVPUklzwTTaBcVjCSyBszxwSVWAttYePrGYfDlSwA1Yyh5GbG3RfITNU6h2Bd/iPCPS8PKEtL0CAK7AJAqT4QJkcpMuWEtQb/ADgPF5iqesolgiSk9t0kamqe0PgDg829Vk62TX2YizWXNx0wLWP+XQoiWgOkq/uruR9iCMrwspK9ICStHZA1kAkpKmTp30vUvaHeBwpWHOoEWJDakpuFJdjqO7VA5RDIwSZa9egH4krYoZVU6dL3DnYM5vEJcmrZeLXSF5CJdzNQoqqsqZTzCwTVJB7ooC25gKbNKpaiJjJ0pSEvqUlae0ddDVgoOG2hrnMpK0lZP4hKantNp1EMH4qPtCnspcgdpXeLs77mtPKJc0iii2Ayc3JSvUkBZZgUhJrS9a1sY6mTXQ60pIo4DmvHmIiWQwTdjR6t4QDiGUshyw4Hh4Q1ph4snXOCrklOwI2pblEKu0Q7jcfvEZUE2qLVNgxrHE3E1rZn5Q36DxNT5jDSilxqegIufnECsSzhg5Z6cHFH43gLEZiH0puSXADvAwwU+eQEJUEmg4k8B5cItGJOUkiHFY0EhIL8dmO7c4kSIIT0QmadXWJH+0n3gM5TMRV9Q4pPz4R0xlDpM53zu2iBcwEqTwvzjjrR4CJxhwCSN7wlWCCQYpFJk5ui2ZFmAfqjY1T47jzhypTPFCwBV1iQm7houk2a7mJ5IUwxdo6K43A/XRuEoJY8FlVtZ7Rqz+0G4bLxpWtSCAniYyTiO31mlOob/tHMyYVFRUpR1XD09I5mmytkBxaEoZA1F3gzAz9VRLdgzmlePlEmBwYGzcEi5iWRi5S5YmgkAEpUNNzCMIvxa1rZh3Swb6xDMwoAE1blj3dhD6TK06lEBmCkDiN/OEWb4gqICT2VPTmOMBBIcwzRpiQGII25jhC2TIWpagpTA7bxzKQKFIdQPE2H6Qd/IafxsQTLT8KRVcws4CR7PFYxFbo1kuSLmJKUAJANVqsPP9IN6TZnh8vkpEppmJXZZAdIZipvh5esazzPjIQlISlMwf8ATkAumTRwuafimVcJtFRwOQTMQrWQpZUazFuEveu0VXGO5CqMpdCXEZoqYXUSo8SSfG8YnGMXYjgQ4j0fL+gwASZsxIcPoSmr7AEne8dzMpwKQpKi5BDgzAXa4BB8RRmYwrzQ8IdQfsomGz1QGlTLHBYcjwN4YSJ0hbka0K2D6k/WG39FwClKdkh2DTDUNqJD24VpWAD0dTVWGmAvZCiKNVnFfUQ0ZxYHGSJRhlaeyUqJ4KF/rB2R4MSpmqcpKdPExT8aqahutBHA7HwIpHGAPWrCeJAtuYpt9CUj2YZimckIlElG60v2j+UE0bjtQw7ybLylJMwJqkJoXpUkE7l9/pCLo9hTKlgGwccqKI/QQdiM1IYJLVYxy2k22Uq1xQ0zPFgDSL7RXc0zVNnBUm44Px9oGxWZqKn9NqDxhRNmnUSwclzSIyy89FY4+OwifilGnj/iFkxSipvukTKmjUXZhe9BAS8eA5/YCJRi2WOZ6mcA13MA6tMAY/PZYPec8E1/aEuMzlau72R6mOvH+PNk5ZoR7Y+xeOSAXPrChWLXOUEIBOosP2hbJlLmKAqpRoBePRejGQdUapC1vpoKPSj8vrFpwjiVvbJLLLJ1pHOR9CZjBUwMSG2Ng7n3i2yMu6tA0JSVgfhlWx3NBDmVLCQUA6SEuphahLj6wBjp3YAljW5cqKgzXJDFyWJjklkk9jJLormPkiUhpk3XMWNQUbPcgA2uC8LMvQAlTplqo3704Q2zd2RoQCA7p0hmd9QOx2aE5SlBJYlR4n2gp2tDKIrx+DS5ah5cYquY4UhT3cs3OLnine0LsZIYhQ4V+sdeHI1pks2NNWgDK8GJadSu8fYcIMXNJiJyY7SiKt2QRtoyJOrjcYxdhIYM8EyZSUkBRSFEEgEtbjziZWiUDqUNTeLRXV5hXtkqIJIpaONu9RKpewzE47WEFXYKSXIJci0DJzOWkBI7orAExJmqYPDjAZKAKh4dRSRrHaZkv+XROUCXolI7zWip4iXMWt0o0gO2rgf1izScOE+Uc5lOlyka5pA/Kgd5fLkOcZRVi2K5MrqJZnTmPwy0JFVLLt/tG5jnGYhclSZs1pmMmp/AlNSWk2U2xrQRGnH9Z1mMnsZcgNKl7FZrLljdnqTE+CwypYVisTqXiZ3bSn8qbhPJgw5BoaUuCsaMeTMyfo5LlPNxaiuYRqZfdChfUTc+PKDMXnxASmSkAAbhk7uALnz4wFOmTJy69oiydgA1HJu+5O8N8Hl6EoSojUuig4sCLAXcM709WjhlJyezqpRWxOjDz54GtZIKgQVHTU9kNyAjtXRxKUOSNekkBgAGLalPXTz5xZp05KPxARpD1BAqVMeWwvbaK3is5CHTKCjQp1n4gogk1q47Q4PBTbAm30dKyqUAp01DgBR3ABZwGIIdvLYwPNydJSCkJDsHB0mrsCQ7FwOVYBxuaTSt0qTRroT3gBUtuKB7sBEcvM1JZypQuoFmdyaC1KHxBisUwNSJcfgFEEPrRbSo6qMFMD3SamvKKxgcD1OJSCDpJcanHGnuIsic4URpJBe7gBr1G24sBaIMwwwnJOlXbBdBGx4n0imObi68CThfZaZOaKYkpAJDU4D939YHmY0M6iIpCc5nAaVpOsUNdxEU7NppFKeJEB4ZNmTj7LRisxDK8fCFqceSTUs0VhePUDUOb1+6xkrGzFqIdgxoKCDD8ansd5VWhpis9TqUGJv8/lCnHL600Kgfykunyhlg+j86ZUILE0JF3MWbDfw7mjSVlKXf4g9PnHRBRj0QySb7PMlyyksQ0cFceyzf4fIXLZRZTbjfkY8/6UdEpuDLqGqX+YbeP1jpjNM45Khn/D3JdRE0u6goSyNlJID+sez5fl2iWEI7NnrxLlXiTHnv8L0f8qCSe8pq2qaDg8egzsZ2eyog1Jb/AEH9Wjz8k1LI0zrUWoqgLpDjDJVLHe6xWhgLU1FXgKCKxKw0yTrClpKVKdAANK2baGeJzJM5ErEK1OUUSO6FFgpt3uH8YTY3Ggjgfn4RGbXSLY06tnOIxCWJJJJoA9AAeH6wkmzHN6j5RrEYh9jcvXwgRSzd784MUivEkWT4xFiR2T6RIqbueFPrEBm8R5eIfV8orESfVA6UcomCKx0QOIPhG/WOmziO0yYyOgrnGQtmLxiMqTMPaLAVbjAP9PlvaGP8wF0JY/ONLSlmAeJJUNYNJwoFhygtCwKEPGIkG5GlIqSosBzJMV3OulKUuiRU2M3/AOP/AKMMo2AaZxnSMMNPfmnuoez7q4NwuYpmMxi1kzZytazQbUHAWAhYMWSSakk1Uavzg3DzhJQcTMDkdmSk2VMa7bpRQmKKNBtItmFy8zDJlKB6mQ06dS+IV2hLfilJSIbTwZsxTmooEk0S1TUgVJfyApCH+Hc18NMUolS1TnNS5JTR+RP/AKmLcJQZ2AJLsS9/Z3US9/WOHO25tHRi1GwfL8MJQL94/EwpQ6g5ZvCvmYgx+YaSCC6yDSlHYaieJANOQ8YMxkxnVcMSXDd3STUUKnta55QoVJUtJcuVVLmjlki/iGHMRB6KR3tinF4lm1nUR3XsOQHL9BA0vDzZjlCCQKkmgqW34mHOBypDhRqatqFDoI1M9K1Z7ts8HYdaJYUTpCewwKuAAUCOLEk0ctDxpDSl6FEno+47ZckXSbMCC4NwC1YKlZShJZKDqUklILdlQDlJKttJB+m0f9XIZhq7JSCCUl9RLuGu/uYAOZztZUQkFWwDMa2bxMOm2xGpUHmWNBDMnUlSaBhqGxaqdQHtC3q7vSgdqEKDjYWpaI5s6aVONJFABpcAbsGYPxjDPWdR0kFRqXYc2AD7mKJ+hHFi3pHhyGmJBax5DY/fGE0rClVXi1znIKV11JZQZjYNQ72LwhbQSg7FvGOrDNtUQnFXYBisMQQlXjcbxdejHR1CUhRTqVevDk0IlYIKSSpTFJ7Iu72EWbKMROCUpPZBFCQa7bxPM3Q8UWzDqDM1qO3qRBCCUkWa5B9t2BhfhpaguxIIqWD04H1pB5YipJAq4b3ji5SXTKtJheHmomLZiT+YnUHbcmj/ACrEuNwCFpZQcEMQwIIIatIAkqWElKSG2Cndt2I8Lc4Lw2PWe+nTVmNbc6bR3YMqao5cuNp2ij4rLJmWlZlDVhiXIuZfMcU/KC8HniVDskMak0DNx5Wi34uWFj7/AFjyfpfki8IozpP/AEz30iyX3H9vygZfx1J8kPiz6qQ+x+Yp00YkDsgANzHKEKs4Wo6VpYBwFMA2/n4wiw2blhqI4NR7N6Q46PYRWMWpqS0d9TgcWSHpqP3sDD43FOzrjKL2TZfgZmIWBKSSN1GgFnJOw94dy+iCUt101RJchKAKt3qqckAchFmyyWmSlpQCRVQrQ0A8dXcLbj3i16lgkg01BTCiUqcB7nsitd+UI5ehJZG3roUIyTDoLdXqUxu6ydJBUqtGZwwA9bMFISmpADpSFOG0goUp3A+EJAa7qq5aNEnQUnSlQIlqUGur0DtWrXcvaIpk8qKeJAWpQJJv1ukMx1slLqNBpZt4CdisiOmpWhI0gk0DlJSNKdLdkqd/iILwBJymVMl6+r0qU6gUrYNV6EswarW9oNUNb17q0sygWZ20aTVbKSbgMGJhdIksalwrWR8T6CbMCS+4FK3LQ8ZMVxQvGUINsQnzQT/6kj0jI6XInLJVLKyglx2uNxVjQuLbRuK8mL8aLn/T0HvNThRoAzPpDhsKinaUbAfqdhHneJ6SYmZRU5TcgB8hC6ZqUXJJMXUSNDbPOk07FEhRZD0Qmg8+PnCkEmm0SS8OTDFOFRKTrmlhskXVyH1h+g0D4LB6qqIQgVUs2SL+p2EJc/zfr1JCXTKljTLSdhuo/wBxNTG82zVc06G0Sx3UCwvU8TW8LZ8nTpB3APqH/byisI12Sm2+j0n+Gk4CVNG6VpU7swIId/WLp1z+rHZiKE0ryilfwvlfhTVt3mSFcCGPsSDFuUjSKEqAueLgEsHYbcfKPK/I/wCjO7FTidzpaWNRp3r3ik7lrBvto1KkivGhAuO8B6je20dqLBL7XHAhQc0uaKYeFo1itSUuQtgCFBncHY8voDCcGNfgFxWKckI0gAu9yWcb7G/GnKEqkkklRJJr+1flDJcnSkVdvKvls0RSJRBD8KWvuff2hHZVARkg0b35R3OwYSEsHLtDEymBJoAHPKB8Y2k0IqpIbtamIFzRiHPlAjbZpPQKVjUQVAEOCmrU+e8ZimFE7OFkki5ACCWpa7tuY7lSUhRSxJV2iTVmcGrEuC5J8d4jmKS50GjuSSHZR3KrKdmItxvHRohsBmYgEpchSnNCQSLC7V8X2EKc4lsRM2JZTcasTDdtPAMXNXNSxDmxpHM2UFJVLLMobiymLH1b/wAYpGfFglC0JsvmM71e/i1D8/SLinAaky1OeyOyBZTmoPr84oeEnsSk3BIPkWMehdEcwSpOhR5eAjqkrVELrYbhsXMFCFAkpcDha78IOmZgnUuXKOrSCC3dDDjx+kLekMzqtPadCqNZiQrh5/bRro1LK1zEliNPZoKsp2NPA1jzMuLizqhJVbGuXJY6lKKimxJcCjsBDVEwKPZVZ/v5wqMkIOhmYkjg4rUbgfODUSCNKkhRY1cvQu5Zr1h8OXixcsOSsPmUA0u1yXFIr2NXLUFBSgUlwUqBLu7gk7eNIdIKZjkLBV+UUPBifTlAmMwiVIJQAGepqeZ2pV+cd7nfRxqK8njXSDo2ZatUkHq1Gxulz7p53EX7okuTJw8uWlQc9pVBU0cqJDvQ8hS28Ga4XS1fhbZuHGh2irrmKkl5b6S7gMdJajA0G5ieRuao6IRSPUZM0JZNWFiSL9oKFG1FnY8fWF60kmhLAFG92UkKoQ9+QYXrFfyfpClRZxqIYAnSTSibWcguXtQw1GLlhDrWEp0Mzanp58ql4hKA6JZyiokaQEhKyl2uKLAqzAltRcjS44QP1YUNLJICVEEEFz1atiEnYqJcigBrHOKxCFTX6z4UrJTpcBkkN+WhdqOXhPOzeWpZQA7MEqUoqICSSRyBJPH9YRJj0NZpSrSolkqGkElinQkFTaQE6lBwHd9QeA8SnRKKUJWjrAV1KKpQo6ezcdku9+FIGWsrUpSi5LnhswsAGpbxjQSkgAJDgku97EUsGr6wbRnEDWVgtT/boIrWlD84yCRMajxkHkN/hUES4JlIieVhy1vD74QRIwznj/aH9yBT58o7LSOOjJaAlOpZYbDcnhDbBdHwoKmzlBRUHCS4YDssBdhfk3jCXH5dNE5AX2X0k6qBPa3HDdocZnPC1EoWopA7RUwSHNx4tY3pEpt+Bl2IMny1E3MEoIBTVTUY6Xp4RaOlOEw/4MvqQxSSVJDHkyiyQCd9mAhDkwMmemdcklI4Hsm3I2g+fmasYtXWA6ZbpTpAdbEu6QNr8I0rtNeDRS6Y46H4iVJWqQh9B1KSQpZ2D1KQ5bhFgXLoWOqrK2tUB+ANa3rFPw6+rmyQrrpbzNLrqFCxS23w/drbOnOSN+DDd60ffnHPkW7fktHXRMgHSVAh9LByRcHahbvFnGzmhgbMpepBAop9LAFLjsu7KBIoz87UESJBIdQpWx8TQWJ5+JiMu+hqUGkXYntOdQ+2jRaMaGHJSlrC99/v3iAHkWDluLC37mkdzMY6VMSdTFTGgqElI8W94FXMUlipiSk6Ht3q8yzi94Dimxk3R1NxXa3cEEDYDSFvZncEuDukbkgXFaHcl/jqUmiz3A5JFQKvQRzOmEPqIJdwFKDFTpQXc2ADNyEQLmqUG3UnVRT9YUqYAcgzNu0ZIJwVUJTzOwFWBDk17PAO7Rypmq6gUkJrzuau29RwiGdiho0gFybbAUqN9TuCTtHM/E6i9+yEhwQaBnFbwyNTJiptVCAC2yqHUGch7NXkY2RxF2LBu789ud446wGwY+A/QeO37bSaPU1e4FWJc/fEQGzUVDpF+FiHAZKxqpZ92f3gjBZoUspJ9D8476WgKCCBYmpuxsPaK5KWU+HCO+H2gn5OOf1m0+j2HJMSmegBRBLgl2pct8h5wyw+FmSdXUrajuUigJFHO7F/ER5p0YzsImDnRjHpknNRSxF2Pt7/ADiGSv5FY2+hnhJs3UQtCaMz0KiRfn92hrl617pFPioKchCqTj6klRLVDvE68W4YWNW+xYxzrFG7s0reqGYmILgpA8K778P8wHPkpSgqS6iTQsSfsmB/5lKU6mflfepiKfmSUkBJoLhrlnp97xaMePQnFi7M5X4baau57W5vb1ih5nIuD3VU/RvERc82zBwNJACiXqHD8vBt4qGYkKFCCR+3rtB8lYa7KzMxK5ZIFPhcuf8AUxOxu0dS54XRbvSyiLC3CtKxmbyu2kmgIrvah9m9IElisUfQy7H2DKUkAApJDOo3Nd/u0MUS0S7VN3oYraV2d6Wg9U8qDu/KISRZMbyMRRmF9Wrfwvb6xvETKmE/82obR0Z71gcTUOP6iKfhooAPiFgz0N41CsHnGRqBxQPmOGxQOletIJoGZ7UdN7iLTkOAlyUJQULWX1TdGqqmFHLWLBg0OsTjkqFCx/uY+m0K8xAZJS5W5dSxx5UHKHlNy0ciQtnYZM2b1s1epAqkLABHAOGq/wAuNYiVORL0jsqUFEsAShza1SdTOd33vGyglASlGs6nNPhegDlhf2feFMlK5cxA6tlOzrSaOQHBG1DXZucaKb8h0iSRImTJpKiANai9WB1VYgUF2h3kMjQFBBSgFISpSQVqUpSqd61HJiWdhSihTML0KkKHCrDYP5wNhcxMuY6l9+gUw1BzVRajCgfkYFthA+kWtE1KgiakJJU6la300107p0m3MNFykYsLQFigVy27NnHEgbmKxnmBVr6okKQmqFaUvpUXqQzwInNeoICVAgUZiQBv9iBOPKNBjouGInE0oHpdrqIAv+Uty8ngWbP0gKCtL1DAF6Kpa3Zd9yYVS86RMACVDvByXszOwrcq23paCRiviFnDUoWIdJB4O7mhO0R4tdlVs765LFI1BPFwSQA4pQAksH21GApk4khSgxZh829XghU0hBGnvJYmqXBBvxLs4FKDiYCVNqnUCwu1DXnAHiQT5xJNLb845lyz3n08CCxPhaJhKJBLUetLcHMcN97wbGJJaUpJCCpiFBRZ6Vq3Cg94hQWNQ/Ko25R2S37RFMmARrNRPLUw4F3eOSoF3LPSz/f+IDViI7wpUoukkDx3+kMoNgk1FAWcSdRFXYXHOtKWhLOwkWxeVEkqBKXuzNvsYFnZWriD5H9I64SSVWcMvs7KkuS0WDJOk6pQCJrlOyhceW4iOfhG7ySOJuPvxgVWCezHwhpNSVSNFOLuJ6ThMwEwBSVBSTYgwbIxrFuceXZeidJWFS1EHcVIPIjePQclxgnJoClYFUn5p/Mn34iOKcHB3HaOqM1LUkWJC0q3b7b6QuzCbLrXcg+QvEacaUkBvHmXPpAWYrC0mrVNRf3jRzXoPDdi6dNTXfgHtz4coV4nb6fb0MM8WUaRpe1X414esKZxGw8/CHhLyM4ivOJoSEPu9fSA5cxJtFrwuFlqSBNHePZKhStKGzk7QQronINdPp+1Irao55TqRVNolkCjRYVdD5Wy1jwV/mNJ6KAWmr9j8xCtL2FZUItJaNavsRYx0SB702YfNvkInk9EpAvrV4qP6GBS9h+cqhncx6xkXL/g7Cf9sf8AkfrGoPGIvzyMXM8zEZQTv6ExGPusaDu0PRKw7C4nq3ftJLUYBmexHleC1YiVMYAtxNAR4bP9YViWd6/fjEgk+P3xgcUayTH4NJWQEq/1aiQVBxX24RW8fkGI1atWupPZuAeA3G7DhD0ySO6spO+/s8NMDmJTRSUkbqSCD6VEaNx6C2VLDYtaHCw7OCF0Uw2cM6nCgAzc4mlYaTNNToez2JDuyrFm+UXwS5U9NdKx5OOEJsX0V3kr4dlYJBbYndNixg/V96MpNC49GEsHGrgQW9DaAsV0ZmV0rWBzWr6www0jF4eyJgAagAWK3JazCgCWtW9TcN0msJklyw7qmvyUBTcklhxMBwl4YeRWE5di5RBCioDZRJ3dn/eM1Tx3pB/2/vF/wec4ZdlhJ/u7NA9jZqHfYw0TJSz0byhHF+UFZaPL0YosxkzOLhLl+BZ3H6xHqmbSJr7dlvmY9UJSKAP4B/oPeM0qNkgeJ+lfeBxXoPzs8tGGxSrYdX+4gRArKsU/4iNArVisbfltf2j1oSDur0SB83joJSP8k/KCqXgV5pM81wfRfXVS+salGYHcHn4w7w2SFNkxZ5uXy1OerAJupPZVtuC+wjhUmYmqFg37MwPdmZQYjfjeM2LysUoyknYfOOv6M94bJxhCgmYhSXdiKpuwqACHcXgqRNSrulJalKsQWrAoFsriujwO3t9YgmdFUOCpIcWJJf2i36D9/QRglgXIHgB87xt+AqRTZfR7T3VOOBT+rj3iROC0VVLIIspHa3ZwB2h6RbyBw+ZjnRzA9P3gWNzEP8zLWGWgKIupFFcHIN608oQZiJVdExjYhYY1++UXTE4KUsMvt+Ln04WgHE9H5KqMd6FiK8lAwvFPY8ctHnsxP9ya84mwWDCjxHKLNN6NykE6pI01OpFwOBSf0fwgqRlcs0lqBbbh/wCRENxQ0sza0AS5VAGDcI0MtQzAEDbSVJAazVpDpOTr4gDx+n1jP6Qd1+31h7OexNMw6gQULtRluoH0ZjzjkY0pfXLUL1SNQYWNKgkbNsYejLE8X947TlvL1pGsAmkzwtwkuQzjcOHFDakEIlGGEzJUKIKgHFiBUNwIrufWOBlxQGSsmhbWAd3DkGwt4RmYiEr7p9IyFeKz9aFlIkylAb6zX2MZG4h4sVIlDz+TXjpEovUkVox3bxrGRkUMTIHM+0bEwV7Rpy8xG4yMA2k/pSNhI3evOMjIxjpGxq/HcPBicwmJoJj1spINGbasZGRqNYZhM1NlitaglgLil7U3c8IMSmRiEuQmYHIqkiopuH34xkZCNGaAMR0VlGstSkG9e0HAo71NeJMKpuTT8OkqQvsipKVkdkCpZW/jqNBaMjIMZu6MiST0mmpSCSmYDsRpUQEuVOmgDghqmoh9gekEqYdIJSosWI4s3dcbjeMjIpKKoDGvV8Y6SIyMiNC2bceMdinARkZAYTNW7wPNwyFlyK2cUN3vQ3AjIyMZEX8utIOiYbU1gK3e4YkNS8QrzIoUEzEgaidKhUUALEXBZ/SMjIydhjthgUT4eX6vGBD8/f509oyMhTHYl/f+KRopb9v2jUZBMaSngP0/eI50pB7yUk7dlzwuY1GRgrsHXhgH0LWkkMO04DWoXiDFY5coalaVJBdTBiEtepIJB+cajIEXcqCjnF9IJUtOpRoQ4oo08AGhV/xdrLSZSlniSlA/UxkZFeKAuzpc7GLNVS5Q/tBUr1NIiVlmqs1UyYd9Sy3CwLRkZBMzP5OUPgA5RkZGQQWz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5605" name="Picture 6" descr="https://encrypted-tbn1.gstatic.com/images?q=tbn:ANd9GcR0o5DApVOLUmy8Wel04rdWOagKPPWU90BWXvwgNu7K5-imClSXt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5575" y="1143000"/>
            <a:ext cx="26384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8" descr="https://encrypted-tbn2.gstatic.com/images?q=tbn:ANd9GcRnOiWtR9Y7CHB1Jr1JRjgA6CAP5t4l975U52avqYufcbDAiVUITTs4DMX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3988" y="4953000"/>
            <a:ext cx="25431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10" descr="http://tipek.ru/wp-content/gallery/02/1__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048000"/>
            <a:ext cx="2452688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Струкла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3150" y="5418138"/>
            <a:ext cx="6953250" cy="6461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+mn-lt"/>
              </a:rPr>
              <a:t>сорт европейского сладкого хлеба</a:t>
            </a:r>
          </a:p>
        </p:txBody>
      </p:sp>
      <p:pic>
        <p:nvPicPr>
          <p:cNvPr id="26627" name="Picture 2" descr="Strucla sweet bread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0"/>
            <a:ext cx="559435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Розовый хлеб с клубникой (французский)</a:t>
            </a:r>
            <a:endParaRPr lang="ru-RU" dirty="0"/>
          </a:p>
        </p:txBody>
      </p:sp>
      <p:pic>
        <p:nvPicPr>
          <p:cNvPr id="27650" name="Picture 2" descr="http://www.1001eda.com/wp-content/uploads/2013/05/410_22_05_2013_21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28775"/>
            <a:ext cx="333375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4" descr="http://cooking.lady.mail.ru/pic/crop/630/320/ifupic1/7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362200"/>
            <a:ext cx="510063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Сырный хлеб</a:t>
            </a:r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5" name="Picture 2" descr="http://otvetin.ru/uploads/posts/1321543585_syrnyj-xleb.jpg"/>
          <p:cNvPicPr>
            <a:picLocks noChangeAspect="1" noChangeArrowheads="1"/>
          </p:cNvPicPr>
          <p:nvPr/>
        </p:nvPicPr>
        <p:blipFill>
          <a:blip r:embed="rId2" cstate="print"/>
          <a:srcRect b="9055"/>
          <a:stretch>
            <a:fillRect/>
          </a:stretch>
        </p:blipFill>
        <p:spPr bwMode="auto">
          <a:xfrm>
            <a:off x="4724400" y="1371600"/>
            <a:ext cx="4338638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http://kalabasa.ru/wp-content/uploads/member%20blog/ekaterina%20pogorelova/cheese%20bread/3.jpg"/>
          <p:cNvPicPr>
            <a:picLocks noChangeAspect="1" noChangeArrowheads="1"/>
          </p:cNvPicPr>
          <p:nvPr/>
        </p:nvPicPr>
        <p:blipFill>
          <a:blip r:embed="rId3" cstate="print"/>
          <a:srcRect b="6033"/>
          <a:stretch>
            <a:fillRect/>
          </a:stretch>
        </p:blipFill>
        <p:spPr bwMode="auto">
          <a:xfrm>
            <a:off x="201613" y="3854450"/>
            <a:ext cx="4522787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698" name="Picture 2" descr="http://fresh-bread.ru/upload/iblock/901/9012aaf128ee568dacbf80dac5a3c46e.png"/>
          <p:cNvPicPr>
            <a:picLocks noChangeAspect="1" noChangeArrowheads="1"/>
          </p:cNvPicPr>
          <p:nvPr/>
        </p:nvPicPr>
        <p:blipFill>
          <a:blip r:embed="rId2" cstate="print"/>
          <a:srcRect l="18956" r="3117" b="6859"/>
          <a:stretch>
            <a:fillRect/>
          </a:stretch>
        </p:blipFill>
        <p:spPr bwMode="auto">
          <a:xfrm>
            <a:off x="38100" y="538163"/>
            <a:ext cx="519906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4" descr="http://www.vsemzastol.ru/wp-content/uploads/2013/10/600x450xbread_pudding.jpg.pagespeed.ic.Rp9Ptpghh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657600"/>
            <a:ext cx="3854450" cy="289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295400" y="3805238"/>
            <a:ext cx="2362200" cy="523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Свежий хлеб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91200" y="2209800"/>
            <a:ext cx="2717800" cy="523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Вчерашний хлеб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Выводы: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81400"/>
          </a:xfrm>
          <a:solidFill>
            <a:schemeClr val="accent2">
              <a:lumMod val="40000"/>
              <a:lumOff val="60000"/>
            </a:schemeClr>
          </a:solidFill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1. В </a:t>
            </a:r>
            <a:r>
              <a:rPr lang="ru-RU" dirty="0"/>
              <a:t>настоящее время зафиксировано снижение потребления хлеба и хлебобулочных изделий при одновременном росте интереса к хлебу диетическому,  с различными добавками. 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2. Выявлены </a:t>
            </a:r>
            <a:r>
              <a:rPr lang="ru-RU" dirty="0"/>
              <a:t>различия в предпочтениях, вкусах.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Цель исследования: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28800"/>
          </a:xfrm>
          <a:solidFill>
            <a:schemeClr val="accent2">
              <a:lumMod val="40000"/>
              <a:lumOff val="60000"/>
            </a:schemeClr>
          </a:solidFill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Гигиеническая оценка потребления хлеба и хлебобулочных изделий жителями г. </a:t>
            </a:r>
            <a:r>
              <a:rPr lang="ru-RU" dirty="0" smtClean="0"/>
              <a:t>Волжский</a:t>
            </a:r>
            <a:endParaRPr lang="ru-RU" dirty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Задачи исследования: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1. Изучение динамики  производства хлеба и хлебобулочных изделий в целом по России и в г. Волгограде, потребление хлеба на душу населения. </a:t>
            </a:r>
          </a:p>
          <a:p>
            <a:pPr eaLnBrk="1" hangingPunct="1"/>
            <a:r>
              <a:rPr lang="ru-RU" smtClean="0"/>
              <a:t>2. Социологический опрос населения о качестве хлеба, который они покупают, их предпочтениях.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Методика исследования: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1. Статистический сборник «Предприятия пищевой промышленности г. Волгограда»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2. Данные центра «Аналитик»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3. Сбор информации о качестве хлеба, частоте употребления, предпочтениях респондентов проводился путем анкетирования. 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5668963"/>
          </a:xfrm>
        </p:spPr>
        <p:txBody>
          <a:bodyPr/>
          <a:lstStyle/>
          <a:p>
            <a:pPr eaLnBrk="1" hangingPunct="1"/>
            <a:r>
              <a:rPr lang="ru-RU" smtClean="0"/>
              <a:t>1 группа -  школьники 8-9 классов (49 человек)</a:t>
            </a:r>
          </a:p>
          <a:p>
            <a:pPr eaLnBrk="1" hangingPunct="1"/>
            <a:r>
              <a:rPr lang="ru-RU" smtClean="0"/>
              <a:t>2 группа - рабочие и служащие (48 человек)</a:t>
            </a:r>
          </a:p>
          <a:p>
            <a:pPr eaLnBrk="1" hangingPunct="1"/>
            <a:r>
              <a:rPr lang="ru-RU" smtClean="0"/>
              <a:t>3 группа – пенсионеры (48 человек), проживающие в г. Волжский  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/>
          <a:lstStyle/>
          <a:p>
            <a:pPr indent="450850" eaLnBrk="1" hangingPunct="1"/>
            <a:r>
              <a:rPr lang="ru-RU" sz="3200" smtClean="0">
                <a:latin typeface="Arial" charset="0"/>
                <a:ea typeface="Times New Roman" pitchFamily="18" charset="0"/>
                <a:cs typeface="Arial" charset="0"/>
              </a:rPr>
              <a:t>Уровень потребления хлеба и крупы жителем России </a:t>
            </a:r>
            <a:br>
              <a:rPr lang="ru-RU" sz="3200" smtClean="0">
                <a:latin typeface="Arial" charset="0"/>
                <a:ea typeface="Times New Roman" pitchFamily="18" charset="0"/>
                <a:cs typeface="Arial" charset="0"/>
              </a:rPr>
            </a:br>
            <a:r>
              <a:rPr lang="ru-RU" sz="3200" smtClean="0">
                <a:latin typeface="Arial" charset="0"/>
                <a:ea typeface="Times New Roman" pitchFamily="18" charset="0"/>
                <a:cs typeface="Arial" charset="0"/>
              </a:rPr>
              <a:t>в разные периоды времени (кг в год)</a:t>
            </a:r>
            <a:br>
              <a:rPr lang="ru-RU" sz="3200" smtClean="0">
                <a:latin typeface="Arial" charset="0"/>
                <a:ea typeface="Times New Roman" pitchFamily="18" charset="0"/>
                <a:cs typeface="Arial" charset="0"/>
              </a:rPr>
            </a:br>
            <a:endParaRPr lang="ru-RU" sz="3200" smtClean="0">
              <a:ea typeface="Times New Roman" pitchFamily="18" charset="0"/>
              <a:cs typeface="Arial" charset="0"/>
            </a:endParaRPr>
          </a:p>
        </p:txBody>
      </p:sp>
      <p:graphicFrame>
        <p:nvGraphicFramePr>
          <p:cNvPr id="1843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06400" y="1549400"/>
          <a:ext cx="8331200" cy="4627563"/>
        </p:xfrm>
        <a:graphic>
          <a:graphicData uri="http://schemas.openxmlformats.org/presentationml/2006/ole">
            <p:oleObj spid="_x0000_s18434" r:id="rId3" imgW="8327858" imgH="4627265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idx="1"/>
          </p:nvPr>
        </p:nvSpPr>
        <p:spPr>
          <a:xfrm>
            <a:off x="457200" y="708025"/>
            <a:ext cx="8229600" cy="5745163"/>
          </a:xfrm>
        </p:spPr>
        <p:txBody>
          <a:bodyPr/>
          <a:lstStyle/>
          <a:p>
            <a:pPr eaLnBrk="1" hangingPunct="1"/>
            <a:r>
              <a:rPr lang="ru-RU" smtClean="0"/>
              <a:t>За последние 10 лет с 2000 по 2011гг. на территории Волгоградской области отмечается снижение производства хлеба и хлебобулочных изделий на </a:t>
            </a:r>
            <a:r>
              <a:rPr lang="ru-RU" smtClean="0">
                <a:latin typeface="Arial" charset="0"/>
              </a:rPr>
              <a:t>30 </a:t>
            </a:r>
            <a:r>
              <a:rPr lang="ru-RU" smtClean="0"/>
              <a:t>% (с 169,3 тыс.тонн до 119,0 тыс. тонн в год) </a:t>
            </a:r>
            <a:endParaRPr lang="ru-RU" b="1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Потребление хлеба (кг в год)</a:t>
            </a:r>
          </a:p>
        </p:txBody>
      </p:sp>
      <p:graphicFrame>
        <p:nvGraphicFramePr>
          <p:cNvPr id="20482" name="Содержимое 3"/>
          <p:cNvGraphicFramePr>
            <a:graphicFrameLocks noGrp="1"/>
          </p:cNvGraphicFramePr>
          <p:nvPr>
            <p:ph idx="1"/>
          </p:nvPr>
        </p:nvGraphicFramePr>
        <p:xfrm>
          <a:off x="330200" y="1549400"/>
          <a:ext cx="8407400" cy="4749800"/>
        </p:xfrm>
        <a:graphic>
          <a:graphicData uri="http://schemas.openxmlformats.org/presentationml/2006/ole">
            <p:oleObj spid="_x0000_s20482" r:id="rId3" imgW="8407113" imgH="4749196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304800"/>
            <a:ext cx="5029200" cy="5821363"/>
          </a:xfrm>
          <a:solidFill>
            <a:schemeClr val="accent2">
              <a:lumMod val="40000"/>
              <a:lumOff val="60000"/>
            </a:schemeClr>
          </a:solidFill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г. Волгоград: 10 хлебозаводов и более 300 пекарен: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ОАО «Хлебозавод № 5»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ЗАО «Красноармейский хлеб»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ЗАО «</a:t>
            </a:r>
            <a:r>
              <a:rPr lang="ru-RU" dirty="0" err="1" smtClean="0"/>
              <a:t>Тракторозаводский</a:t>
            </a:r>
            <a:r>
              <a:rPr lang="ru-RU" dirty="0" smtClean="0"/>
              <a:t> </a:t>
            </a:r>
            <a:r>
              <a:rPr lang="ru-RU" dirty="0" err="1" smtClean="0"/>
              <a:t>хлебокомбинат</a:t>
            </a:r>
            <a:r>
              <a:rPr lang="ru-RU" dirty="0" smtClean="0"/>
              <a:t>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г. Волжский: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ОАО "</a:t>
            </a:r>
            <a:r>
              <a:rPr lang="ru-RU" dirty="0" err="1" smtClean="0"/>
              <a:t>Хлебокомбинат</a:t>
            </a:r>
            <a:r>
              <a:rPr lang="ru-RU" dirty="0" smtClean="0"/>
              <a:t> - Волжский". </a:t>
            </a:r>
            <a:endParaRPr lang="ru-RU" dirty="0"/>
          </a:p>
        </p:txBody>
      </p:sp>
      <p:pic>
        <p:nvPicPr>
          <p:cNvPr id="21506" name="Picture 2" descr="http://tm.patent.su/382000-382999/images/rutmimage/0/300000/380000/382000/382637-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3213" y="744538"/>
            <a:ext cx="360203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 descr="http://tm.patent.su/370000-370999/images/rutmimage/0/300000/370000/370000/3708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783013"/>
            <a:ext cx="2938463" cy="261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461</Words>
  <Application>Microsoft Office PowerPoint</Application>
  <PresentationFormat>Экран (4:3)</PresentationFormat>
  <Paragraphs>47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Office Theme</vt:lpstr>
      <vt:lpstr>Диаграмма Microsoft Office Excel</vt:lpstr>
      <vt:lpstr>Слайд 1</vt:lpstr>
      <vt:lpstr>Цель исследования:</vt:lpstr>
      <vt:lpstr>Задачи исследования:  </vt:lpstr>
      <vt:lpstr>Методика исследования: </vt:lpstr>
      <vt:lpstr>Слайд 5</vt:lpstr>
      <vt:lpstr>Уровень потребления хлеба и крупы жителем России  в разные периоды времени (кг в год) </vt:lpstr>
      <vt:lpstr>Слайд 7</vt:lpstr>
      <vt:lpstr>Потребление хлеба (кг в год)</vt:lpstr>
      <vt:lpstr>Слайд 9</vt:lpstr>
      <vt:lpstr>Число жителей г. Волжского, которых устраивает качество хлеба (%)</vt:lpstr>
      <vt:lpstr>Характеристики хлеба</vt:lpstr>
      <vt:lpstr>Слайд 12</vt:lpstr>
      <vt:lpstr>Предпочтения в выборе</vt:lpstr>
      <vt:lpstr>Струкла</vt:lpstr>
      <vt:lpstr>Розовый хлеб с клубникой (французский)</vt:lpstr>
      <vt:lpstr>Сырный хлеб</vt:lpstr>
      <vt:lpstr>Слайд 17</vt:lpstr>
      <vt:lpstr>Выводы: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Гигиеническая оценка потребления хлеба и хлебобулочных изделий жителями г. Волжский </dc:title>
  <dc:creator>Елена Львовна</dc:creator>
  <cp:lastModifiedBy>лена</cp:lastModifiedBy>
  <cp:revision>21</cp:revision>
  <dcterms:created xsi:type="dcterms:W3CDTF">2014-04-10T13:00:28Z</dcterms:created>
  <dcterms:modified xsi:type="dcterms:W3CDTF">2014-04-17T09:11:10Z</dcterms:modified>
</cp:coreProperties>
</file>