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sldIdLst>
    <p:sldId id="256" r:id="rId2"/>
    <p:sldId id="257" r:id="rId3"/>
    <p:sldId id="258" r:id="rId4"/>
    <p:sldId id="298" r:id="rId5"/>
    <p:sldId id="259" r:id="rId6"/>
    <p:sldId id="299" r:id="rId7"/>
    <p:sldId id="261" r:id="rId8"/>
    <p:sldId id="262" r:id="rId9"/>
    <p:sldId id="263" r:id="rId10"/>
    <p:sldId id="264" r:id="rId11"/>
    <p:sldId id="301" r:id="rId12"/>
    <p:sldId id="300" r:id="rId13"/>
    <p:sldId id="302" r:id="rId14"/>
    <p:sldId id="265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6" r:id="rId24"/>
    <p:sldId id="277" r:id="rId25"/>
    <p:sldId id="275" r:id="rId26"/>
    <p:sldId id="278" r:id="rId27"/>
    <p:sldId id="303" r:id="rId28"/>
    <p:sldId id="279" r:id="rId29"/>
    <p:sldId id="281" r:id="rId30"/>
    <p:sldId id="282" r:id="rId31"/>
    <p:sldId id="283" r:id="rId32"/>
    <p:sldId id="284" r:id="rId33"/>
    <p:sldId id="285" r:id="rId34"/>
    <p:sldId id="304" r:id="rId35"/>
    <p:sldId id="305" r:id="rId36"/>
    <p:sldId id="306" r:id="rId37"/>
    <p:sldId id="288" r:id="rId38"/>
    <p:sldId id="289" r:id="rId39"/>
    <p:sldId id="307" r:id="rId40"/>
    <p:sldId id="291" r:id="rId41"/>
    <p:sldId id="308" r:id="rId42"/>
    <p:sldId id="292" r:id="rId43"/>
    <p:sldId id="293" r:id="rId44"/>
    <p:sldId id="295" r:id="rId45"/>
    <p:sldId id="297" r:id="rId46"/>
  </p:sldIdLst>
  <p:sldSz cx="9144000" cy="7200900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354" y="-102"/>
      </p:cViewPr>
      <p:guideLst>
        <p:guide orient="horz" pos="2268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>
            <a:grpSpLocks/>
          </p:cNvGrpSpPr>
          <p:nvPr/>
        </p:nvGrpSpPr>
        <p:grpSpPr bwMode="auto">
          <a:xfrm>
            <a:off x="0" y="0"/>
            <a:ext cx="5867400" cy="7200900"/>
            <a:chOff x="0" y="0"/>
            <a:chExt cx="3696" cy="4320"/>
          </a:xfrm>
        </p:grpSpPr>
        <p:sp>
          <p:nvSpPr>
            <p:cNvPr id="7171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kumimoji="1" lang="ru-RU" sz="2400">
                <a:latin typeface="Times New Roman" pitchFamily="18" charset="0"/>
              </a:endParaRPr>
            </a:p>
          </p:txBody>
        </p:sp>
        <p:sp>
          <p:nvSpPr>
            <p:cNvPr id="7172" name="AutoShape 4"/>
            <p:cNvSpPr>
              <a:spLocks noChangeArrowheads="1"/>
            </p:cNvSpPr>
            <p:nvPr/>
          </p:nvSpPr>
          <p:spPr bwMode="white">
            <a:xfrm>
              <a:off x="432" y="624"/>
              <a:ext cx="3264" cy="12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kumimoji="1" lang="ru-RU" sz="2400">
                <a:latin typeface="Times New Roman" pitchFamily="18" charset="0"/>
              </a:endParaRPr>
            </a:p>
          </p:txBody>
        </p:sp>
      </p:grpSp>
      <p:grpSp>
        <p:nvGrpSpPr>
          <p:cNvPr id="7173" name="Group 5"/>
          <p:cNvGrpSpPr>
            <a:grpSpLocks/>
          </p:cNvGrpSpPr>
          <p:nvPr/>
        </p:nvGrpSpPr>
        <p:grpSpPr bwMode="auto">
          <a:xfrm>
            <a:off x="3632200" y="5133975"/>
            <a:ext cx="4876800" cy="334963"/>
            <a:chOff x="2288" y="3080"/>
            <a:chExt cx="3072" cy="201"/>
          </a:xfrm>
        </p:grpSpPr>
        <p:sp>
          <p:nvSpPr>
            <p:cNvPr id="7174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75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7176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3073400"/>
            <a:ext cx="4013200" cy="1914525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7177" name="Rectangle 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7178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7179" name="Rectangle 1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6200" y="6561138"/>
            <a:ext cx="587375" cy="512762"/>
          </a:xfrm>
        </p:spPr>
        <p:txBody>
          <a:bodyPr anchorCtr="0"/>
          <a:lstStyle>
            <a:lvl1pPr>
              <a:defRPr/>
            </a:lvl1pPr>
          </a:lstStyle>
          <a:p>
            <a:fld id="{614EDA65-20FA-41E7-A039-6D09FE19C242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180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039813"/>
            <a:ext cx="8229600" cy="200025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CE333C-6044-4A38-882F-BC7A9626022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5600" y="800100"/>
            <a:ext cx="1981200" cy="55911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62000" y="800100"/>
            <a:ext cx="5791200" cy="55911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C4E402-529F-41B4-8FC9-BEB48541DF3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FCE051-30EF-459D-B092-D10053C7F5F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627563"/>
            <a:ext cx="7772400" cy="1430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052763"/>
            <a:ext cx="7772400" cy="15748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B39ADA-F252-43F8-AB1D-192807709A5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2479675"/>
            <a:ext cx="3770313" cy="391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60913" y="2479675"/>
            <a:ext cx="3770312" cy="391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40DDCF-3C8D-4AE6-A899-31E43F63A16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8925"/>
            <a:ext cx="8229600" cy="12001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11313"/>
            <a:ext cx="4040188" cy="6731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284413"/>
            <a:ext cx="4040188" cy="41481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11313"/>
            <a:ext cx="4041775" cy="6731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284413"/>
            <a:ext cx="4041775" cy="41481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9CDE1D-5B9A-47F3-8BB3-05DD9A2981C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8298EE-CD91-4E31-973A-FE24D2B38F2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BF0966-FEAF-4E3E-8D92-8EAB79100CE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7338"/>
            <a:ext cx="3008313" cy="121920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87338"/>
            <a:ext cx="5111750" cy="614521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506538"/>
            <a:ext cx="3008313" cy="49260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279AD1-EAC3-46D3-9EDD-FFD30E8D7EC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5040313"/>
            <a:ext cx="5486400" cy="595312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42938"/>
            <a:ext cx="5486400" cy="43211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635625"/>
            <a:ext cx="5486400" cy="8445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452B4C-A9A1-4BE8-B853-9586C768B90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0" y="0"/>
            <a:ext cx="7620000" cy="7200900"/>
            <a:chOff x="0" y="0"/>
            <a:chExt cx="4800" cy="4320"/>
          </a:xfrm>
        </p:grpSpPr>
        <p:grpSp>
          <p:nvGrpSpPr>
            <p:cNvPr id="6147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6148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149" name="Freeform 5"/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/>
                <a:ahLst/>
                <a:cxnLst>
                  <a:cxn ang="0">
                    <a:pos x="1728" y="0"/>
                  </a:cxn>
                  <a:cxn ang="0">
                    <a:pos x="1728" y="480"/>
                  </a:cxn>
                  <a:cxn ang="0">
                    <a:pos x="380" y="482"/>
                  </a:cxn>
                  <a:cxn ang="0">
                    <a:pos x="354" y="480"/>
                  </a:cxn>
                  <a:cxn ang="0">
                    <a:pos x="308" y="489"/>
                  </a:cxn>
                  <a:cxn ang="0">
                    <a:pos x="246" y="531"/>
                  </a:cxn>
                  <a:cxn ang="0">
                    <a:pos x="206" y="597"/>
                  </a:cxn>
                  <a:cxn ang="0">
                    <a:pos x="192" y="666"/>
                  </a:cxn>
                  <a:cxn ang="0">
                    <a:pos x="192" y="735"/>
                  </a:cxn>
                  <a:cxn ang="0">
                    <a:pos x="0" y="735"/>
                  </a:cxn>
                  <a:cxn ang="0">
                    <a:pos x="0" y="480"/>
                  </a:cxn>
                  <a:cxn ang="0">
                    <a:pos x="0" y="0"/>
                  </a:cxn>
                  <a:cxn ang="0">
                    <a:pos x="1728" y="0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</p:grpSp>
        <p:grpSp>
          <p:nvGrpSpPr>
            <p:cNvPr id="6150" name="Group 6"/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6151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152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6153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800100"/>
            <a:ext cx="7924800" cy="1200150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15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479675"/>
            <a:ext cx="7693025" cy="391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155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38400" y="6561138"/>
            <a:ext cx="213042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endParaRPr lang="ru-RU"/>
          </a:p>
        </p:txBody>
      </p:sp>
      <p:sp>
        <p:nvSpPr>
          <p:cNvPr id="615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561138"/>
            <a:ext cx="2897188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615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554788"/>
            <a:ext cx="5873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algn="l">
              <a:defRPr sz="2600" b="1">
                <a:solidFill>
                  <a:schemeClr val="bg1"/>
                </a:solidFill>
              </a:defRPr>
            </a:lvl1pPr>
          </a:lstStyle>
          <a:p>
            <a:fld id="{647C3BD3-3891-4D03-833C-72C40DDDB293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/>
              <a:t>Федеральный государственный </a:t>
            </a:r>
            <a:br>
              <a:rPr lang="ru-RU"/>
            </a:br>
            <a:r>
              <a:rPr lang="ru-RU"/>
              <a:t>образовательный стандарт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80000"/>
              </a:lnSpc>
            </a:pPr>
            <a:r>
              <a:rPr lang="ru-RU" sz="2400"/>
              <a:t>формирование критериальной оценки результатов освоения ООП НОО, образовательной деятельности педагогических работников, образовательных учреждений, системы образования в целом;</a:t>
            </a:r>
          </a:p>
          <a:p>
            <a:pPr algn="just">
              <a:lnSpc>
                <a:spcPct val="80000"/>
              </a:lnSpc>
            </a:pPr>
            <a:r>
              <a:rPr lang="ru-RU" sz="2400"/>
              <a:t>обеспечение условий для эффективной реализации и освоения обучающимися ООП НОО, в том числе обеспечения условий для индивидуального развития всех обучающихся, в особенности тех, кто в наибольшей степени нуждается в спец. условиях обучения, - одаренных детей и детей с ограниченными возможностями здоровья.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ru-RU"/>
              <a:t>	В основу </a:t>
            </a:r>
            <a:r>
              <a:rPr lang="en-US"/>
              <a:t>C</a:t>
            </a:r>
            <a:r>
              <a:rPr lang="ru-RU"/>
              <a:t>тандарта положен системно-деятельностный подход, базирующийся на обеспечении соответствия ведущей учебной  деятельности обучающихся их индивидуальным особенностям и возрасту. </a:t>
            </a:r>
          </a:p>
          <a:p>
            <a:pPr>
              <a:buFont typeface="Wingdings" pitchFamily="2" charset="2"/>
              <a:buNone/>
            </a:pPr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ru-RU" sz="3200" i="1"/>
              <a:t>На ступени НОО осуществляется: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/>
              <a:t>Становление основ гражданской идентичности мировоззрения;</a:t>
            </a:r>
          </a:p>
          <a:p>
            <a:pPr>
              <a:lnSpc>
                <a:spcPct val="90000"/>
              </a:lnSpc>
            </a:pPr>
            <a:r>
              <a:rPr lang="ru-RU"/>
              <a:t>Формирование основ умения учиться и способности к организации своей деятельности;</a:t>
            </a:r>
          </a:p>
          <a:p>
            <a:pPr>
              <a:lnSpc>
                <a:spcPct val="90000"/>
              </a:lnSpc>
            </a:pPr>
            <a:r>
              <a:rPr lang="ru-RU"/>
              <a:t>Духовно-нравственное развитие и воспитание обучающихся;</a:t>
            </a:r>
          </a:p>
          <a:p>
            <a:pPr>
              <a:lnSpc>
                <a:spcPct val="90000"/>
              </a:lnSpc>
            </a:pPr>
            <a:r>
              <a:rPr lang="ru-RU"/>
              <a:t>Укрепление физического и духовного здоровья обучающихся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ru-RU" sz="3200" i="1"/>
              <a:t>Стандарт ориентирован на становление личностных характеристик выпускника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ru-RU" sz="1600" u="sng"/>
              <a:t>«Портрет выпускника начальной школы»: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endParaRPr lang="ru-RU" sz="1600" u="sng"/>
          </a:p>
          <a:p>
            <a:pPr algn="just">
              <a:buFont typeface="Wingdings" pitchFamily="2" charset="2"/>
              <a:buChar char="Ø"/>
            </a:pPr>
            <a:r>
              <a:rPr lang="ru-RU" sz="1600"/>
              <a:t>любящий свой народ, свой край, свою Родину;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600"/>
              <a:t>уважающий и принимающий ценности семьи и общества;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600"/>
              <a:t>любознательный, активно и заинтересованно познающий мир;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600"/>
              <a:t>владеющий основами учиться, способный к организации собственной деятельности;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600"/>
              <a:t>готовый самостоятельно действовать и отвечать за свои поступки перед семьей и обществом;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600"/>
              <a:t>доброжелательный, умеющий слушать и слышать собеседника, обосновывать свою позицию, высказывать свое мнение;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600"/>
              <a:t>выполняющий правила здорового и безопасного для себя и окружающих образа жизни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i="1"/>
              <a:t>Требования к результатам освоения ООП НОО</a:t>
            </a:r>
            <a:r>
              <a:rPr lang="ru-RU" sz="3200"/>
              <a:t> 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ru-RU"/>
              <a:t>	Результаты освоения ООП НОО:</a:t>
            </a:r>
          </a:p>
          <a:p>
            <a:pPr algn="just"/>
            <a:r>
              <a:rPr lang="ru-RU"/>
              <a:t>личностные;</a:t>
            </a:r>
          </a:p>
          <a:p>
            <a:pPr algn="just"/>
            <a:r>
              <a:rPr lang="ru-RU"/>
              <a:t>метапередметные;</a:t>
            </a:r>
          </a:p>
          <a:p>
            <a:pPr algn="just"/>
            <a:r>
              <a:rPr lang="ru-RU"/>
              <a:t>предметные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i="1"/>
              <a:t>Личностные</a:t>
            </a:r>
            <a:r>
              <a:rPr lang="ru-RU"/>
              <a:t> </a:t>
            </a:r>
            <a:r>
              <a:rPr lang="ru-RU" i="1"/>
              <a:t>результаты -</a:t>
            </a:r>
            <a:r>
              <a:rPr lang="ru-RU"/>
              <a:t> 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ru-RU" sz="2400"/>
              <a:t>	готовность и способность обучающихся к саморазвитию, сформированность мотивации к учению и познанию, ценностно-смысловые установки выпускников начальной школы, отражающие их индивидуально-личностные позиции, социальные компетентности, личностные качества; сформированность основ российской и  гражданской идентичности.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i="1"/>
              <a:t>Метапредметные</a:t>
            </a:r>
            <a:r>
              <a:rPr lang="ru-RU" sz="3200"/>
              <a:t> </a:t>
            </a:r>
            <a:r>
              <a:rPr lang="ru-RU" sz="3200" i="1"/>
              <a:t>результаты -</a:t>
            </a:r>
            <a:r>
              <a:rPr lang="ru-RU" sz="3200"/>
              <a:t> 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ru-RU"/>
              <a:t>	освоенные УУД (познавательные, регулятивные и коммуникативные), обеспечивающие овладение ключевыми компетенциями, составляющими основу умения учиться, и межпредметные понятия.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i="1"/>
              <a:t>Предметные результаты -</a:t>
            </a:r>
            <a:r>
              <a:rPr lang="ru-RU"/>
              <a:t> 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/>
              <a:t>	освоенный обучающимися в ходе изучения учебного предмета опыт специфической для данного учебного предмета деятельности по получению нового знания, его преобразованию и применению, а также система основополагающих элементов научного знания, лежащая в основе современной научной картины мира.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i="1"/>
              <a:t>Требования к личностным результатам освоения ООП НОО должны отражать: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90000"/>
              </a:lnSpc>
            </a:pPr>
            <a:r>
              <a:rPr lang="ru-RU" sz="2000"/>
              <a:t>формирование основ российской гражданской идентичности, чувства гордости за свою Родину, российский народ и историю России, осознание своей этнической и национальной принадлежности; формирование ценностей многонационального российского общества; становление гуманистических и демократических ценностных ориентаций; ; </a:t>
            </a:r>
          </a:p>
          <a:p>
            <a:pPr algn="just">
              <a:lnSpc>
                <a:spcPct val="90000"/>
              </a:lnSpc>
            </a:pPr>
            <a:r>
              <a:rPr lang="ru-RU" sz="2000"/>
              <a:t>формирование целостного, социально ориентированного взгляда на мир в его органичном единстве и разнообразии природы, народов, культур и религий;</a:t>
            </a:r>
          </a:p>
          <a:p>
            <a:pPr algn="just">
              <a:lnSpc>
                <a:spcPct val="90000"/>
              </a:lnSpc>
            </a:pPr>
            <a:r>
              <a:rPr lang="ru-RU" sz="2000"/>
              <a:t>формирование уважительного отношения к иному мнению, истории и культуре других народов; </a:t>
            </a:r>
          </a:p>
          <a:p>
            <a:pPr algn="just">
              <a:lnSpc>
                <a:spcPct val="90000"/>
              </a:lnSpc>
            </a:pPr>
            <a:endParaRPr lang="ru-RU" sz="2000"/>
          </a:p>
          <a:p>
            <a:pPr algn="just">
              <a:lnSpc>
                <a:spcPct val="90000"/>
              </a:lnSpc>
            </a:pPr>
            <a:endParaRPr lang="ru-RU" sz="2000"/>
          </a:p>
          <a:p>
            <a:pPr algn="just">
              <a:lnSpc>
                <a:spcPct val="90000"/>
              </a:lnSpc>
            </a:pPr>
            <a:endParaRPr lang="ru-RU" sz="20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90000"/>
              </a:lnSpc>
            </a:pPr>
            <a:r>
              <a:rPr lang="ru-RU" sz="2400"/>
              <a:t>овладение начальными навыками адаптации в динамично изменяющемся и развивающемся мире; </a:t>
            </a:r>
          </a:p>
          <a:p>
            <a:pPr algn="just">
              <a:lnSpc>
                <a:spcPct val="90000"/>
              </a:lnSpc>
            </a:pPr>
            <a:r>
              <a:rPr lang="ru-RU" sz="2400"/>
              <a:t>принятие и освоение социальной роли ученика, развитие мотивов учебной деятельности и формирование личностного смысла учения; </a:t>
            </a:r>
          </a:p>
          <a:p>
            <a:pPr algn="just">
              <a:lnSpc>
                <a:spcPct val="90000"/>
              </a:lnSpc>
            </a:pPr>
            <a:r>
              <a:rPr lang="ru-RU" sz="2400"/>
              <a:t>развитие самостоятельности и личной ответственности за свои поступки, в том числе в информационной деятельности, на основе представлений о нравственных нормах, социальной справедливости и свободе;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24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i="1"/>
              <a:t>Стандарт</a:t>
            </a:r>
            <a:r>
              <a:rPr lang="ru-RU" i="1"/>
              <a:t> 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ru-RU"/>
              <a:t>	является нормативным правовым актом, представляет собой конвенциальный договор, отражающий согласованные интересы семьи, общества и государства, и призван играть важнейшую роль в выполнении российским образованием своей миссии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90000"/>
              </a:lnSpc>
            </a:pPr>
            <a:r>
              <a:rPr lang="ru-RU" sz="2000"/>
              <a:t>формирование эстетических потребностей, ценностей и чувств; </a:t>
            </a:r>
          </a:p>
          <a:p>
            <a:pPr algn="just">
              <a:lnSpc>
                <a:spcPct val="90000"/>
              </a:lnSpc>
            </a:pPr>
            <a:r>
              <a:rPr lang="ru-RU" sz="2000"/>
              <a:t>развитие этических чувств, доброжелательности и эмоционально-нравственной отзывчивости, понимания и сопереживания чувствам других людей; </a:t>
            </a:r>
          </a:p>
          <a:p>
            <a:pPr algn="just">
              <a:lnSpc>
                <a:spcPct val="90000"/>
              </a:lnSpc>
            </a:pPr>
            <a:r>
              <a:rPr lang="ru-RU" sz="2000"/>
              <a:t>развитие навыков сотрудничества со взрослыми и сверстниками в разных социальных ситуациях, умения избегать конфликтов; </a:t>
            </a:r>
          </a:p>
          <a:p>
            <a:pPr algn="just">
              <a:lnSpc>
                <a:spcPct val="90000"/>
              </a:lnSpc>
            </a:pPr>
            <a:r>
              <a:rPr lang="ru-RU" sz="2000"/>
              <a:t>формирование установки на безопасный, здоровый образ жизни, наличие мотивации к творческому труду, работе на результат, бережному отношению к материальным и духовным ценностям. 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i="1"/>
              <a:t>Метапредметные результаты </a:t>
            </a:r>
            <a:br>
              <a:rPr lang="ru-RU" sz="2800" i="1"/>
            </a:br>
            <a:r>
              <a:rPr lang="ru-RU" sz="2800" i="1"/>
              <a:t>освоения ООП НОО должны отражать: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80000"/>
              </a:lnSpc>
            </a:pPr>
            <a:r>
              <a:rPr lang="ru-RU" sz="1800"/>
              <a:t>овладение способностью принимать и сохранять цели и задачи учебной деятельности, поиска средств ее осуществления; </a:t>
            </a:r>
          </a:p>
          <a:p>
            <a:pPr algn="just">
              <a:lnSpc>
                <a:spcPct val="80000"/>
              </a:lnSpc>
            </a:pPr>
            <a:r>
              <a:rPr lang="ru-RU" sz="1800"/>
              <a:t>освоение способов решения проблем творческого и поискового характера;</a:t>
            </a:r>
          </a:p>
          <a:p>
            <a:pPr algn="just">
              <a:lnSpc>
                <a:spcPct val="80000"/>
              </a:lnSpc>
            </a:pPr>
            <a:r>
              <a:rPr lang="ru-RU" sz="1800"/>
              <a:t>формирование умения планировать, контролировать и оценивать учебные действия в соответствии с поставленной задачей и условиями ее реализации; определять наиболее эффективные способы решения;</a:t>
            </a:r>
          </a:p>
          <a:p>
            <a:pPr algn="just">
              <a:lnSpc>
                <a:spcPct val="80000"/>
              </a:lnSpc>
            </a:pPr>
            <a:r>
              <a:rPr lang="ru-RU" sz="1800"/>
              <a:t>формирование умения понимать причины успеха/неуспеха учебной деятельности и способности конструктивно действовать в ситуациях неуспеха; </a:t>
            </a:r>
          </a:p>
          <a:p>
            <a:pPr algn="just">
              <a:lnSpc>
                <a:spcPct val="80000"/>
              </a:lnSpc>
            </a:pPr>
            <a:r>
              <a:rPr lang="ru-RU" sz="1800"/>
              <a:t>освоение начальных форм познавательной и личностной рефлексии; 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80000"/>
              </a:lnSpc>
            </a:pPr>
            <a:r>
              <a:rPr lang="ru-RU" sz="1600"/>
              <a:t> использование знаково-символических средств представления информации для создания моделей изучаемых объектов и процессов, схем решения учебных и практических задач; </a:t>
            </a:r>
          </a:p>
          <a:p>
            <a:pPr algn="just">
              <a:lnSpc>
                <a:spcPct val="80000"/>
              </a:lnSpc>
            </a:pPr>
            <a:r>
              <a:rPr lang="ru-RU" sz="1600"/>
              <a:t>активное использование речевых средств и средств информационных и коммуникационных технологий (ИКТ) для решения коммуникативных и познавательных задач; </a:t>
            </a:r>
          </a:p>
          <a:p>
            <a:pPr algn="just">
              <a:lnSpc>
                <a:spcPct val="80000"/>
              </a:lnSpc>
            </a:pPr>
            <a:r>
              <a:rPr lang="ru-RU" sz="1600"/>
              <a:t> использование различных способов поиска (в справочных источниках и открытом учебном информационном пространстве Интернета), сбора, обработки, анализа, организации, передачи и интерпретации информации в соответствии с коммуникативными и познавательными задачами и технологиями учебного предмета; в том числе умение вводить текст с помощью клавиатуры, фиксировать (записывать) в цифровой форме и анализировать изображения, звуки, измеряемые величины, готовить свое выступление и выступать с аудио-, видео- и графическим сопровождением; соблюдать нормы информационной избирательности, этики и этикета;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80000"/>
              </a:lnSpc>
            </a:pPr>
            <a:r>
              <a:rPr lang="ru-RU" sz="2000"/>
              <a:t>овладение навыками смыслового чтения текстов различных стилей и жанров в соответствии с целями и задачами; осознанно строить речевое высказывание в соответствии с задачами коммуникации и составлять тексты в устной и письменной форме; </a:t>
            </a:r>
          </a:p>
          <a:p>
            <a:pPr algn="just">
              <a:lnSpc>
                <a:spcPct val="80000"/>
              </a:lnSpc>
            </a:pPr>
            <a:r>
              <a:rPr lang="ru-RU" sz="2000"/>
              <a:t>овладение логическими действиями сравнения, анализа, синтеза, обобщения, классификации по родовидовым признакам, установления аналогий и причинно-следственных связей, построения рассуждений, отнесения к известным понятиям; </a:t>
            </a:r>
          </a:p>
          <a:p>
            <a:pPr algn="just">
              <a:lnSpc>
                <a:spcPct val="80000"/>
              </a:lnSpc>
            </a:pPr>
            <a:r>
              <a:rPr lang="ru-RU" sz="2000"/>
              <a:t>готовность слушать собеседника и вести диалог; признавать возможность существования различных точек зрения и права каждого иметь свою; излагать свое мнение и аргументировать свою точку зрения и оценку событий; 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90000"/>
              </a:lnSpc>
            </a:pPr>
            <a:r>
              <a:rPr lang="ru-RU" sz="2000"/>
              <a:t> определение общей цели и путей ее достижения; договариваться о распределении функций и ролей в совместной деятельности; осуществлять взаимный контроль в совместной деятельности, адекватно оценивать собственное поведение и поведение окружающих;</a:t>
            </a:r>
          </a:p>
          <a:p>
            <a:pPr algn="just">
              <a:lnSpc>
                <a:spcPct val="90000"/>
              </a:lnSpc>
            </a:pPr>
            <a:r>
              <a:rPr lang="ru-RU" sz="2000"/>
              <a:t>готовность конструктивно разрешать конфликты посредством учета интересов сторон и сотрудничества;</a:t>
            </a:r>
          </a:p>
          <a:p>
            <a:pPr algn="just">
              <a:lnSpc>
                <a:spcPct val="90000"/>
              </a:lnSpc>
            </a:pPr>
            <a:r>
              <a:rPr lang="ru-RU" sz="2000"/>
              <a:t>овладение начальными сведениями о сущности и особенностях объектов, процессов и явлений действительности (природных, социальных, культурных, технических и др.) в соответствии с содержанием конкретного учебного предмета; 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AutoShape 2"/>
          <p:cNvSpPr>
            <a:spLocks noGrp="1" noChangeArrowheads="1"/>
          </p:cNvSpPr>
          <p:nvPr>
            <p:ph type="title"/>
          </p:nvPr>
        </p:nvSpPr>
        <p:spPr>
          <a:xfrm>
            <a:off x="755650" y="803275"/>
            <a:ext cx="7924800" cy="1200150"/>
          </a:xfrm>
        </p:spPr>
        <p:txBody>
          <a:bodyPr/>
          <a:lstStyle/>
          <a:p>
            <a:r>
              <a:rPr lang="ru-RU" sz="3200"/>
              <a:t/>
            </a:r>
            <a:br>
              <a:rPr lang="ru-RU" sz="3200"/>
            </a:br>
            <a:endParaRPr lang="ru-RU" sz="320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sz="2400"/>
              <a:t>овладение базовыми предметными и межпредметными понятиями, отражающими существенные связи и отношения между объектами и процессами;</a:t>
            </a:r>
          </a:p>
          <a:p>
            <a:pPr algn="just"/>
            <a:r>
              <a:rPr lang="ru-RU" sz="2400"/>
              <a:t>умение работать в материальной и информационной среде начального образования (в том числе с учебными моделями) в соответствии с содержанием конкретного учебного предмета. 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i="1"/>
              <a:t>Итоговая оценка качества освоения ООП НОО (в рамках контроля успеваемости)</a:t>
            </a:r>
            <a:r>
              <a:rPr lang="ru-RU" sz="3200"/>
              <a:t> 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ru-RU" sz="2400"/>
              <a:t>	должна учитываться готовность к решению учебно-практических и учебно-познавательных задач на основе:</a:t>
            </a:r>
          </a:p>
          <a:p>
            <a:pPr algn="just">
              <a:lnSpc>
                <a:spcPct val="80000"/>
              </a:lnSpc>
            </a:pPr>
            <a:r>
              <a:rPr lang="ru-RU" sz="2400"/>
              <a:t>системы знаний и представлений о природе, обществе, человеке, технологии;</a:t>
            </a:r>
          </a:p>
          <a:p>
            <a:pPr algn="just">
              <a:lnSpc>
                <a:spcPct val="80000"/>
              </a:lnSpc>
            </a:pPr>
            <a:r>
              <a:rPr lang="ru-RU" sz="2400"/>
              <a:t>обобщенных способов деятельности, умений в учебно-познавательной и практической деятельности;</a:t>
            </a:r>
          </a:p>
          <a:p>
            <a:pPr algn="just">
              <a:lnSpc>
                <a:spcPct val="80000"/>
              </a:lnSpc>
            </a:pPr>
            <a:r>
              <a:rPr lang="ru-RU" sz="2400"/>
              <a:t>коммуникативных и информационных умений;</a:t>
            </a:r>
          </a:p>
          <a:p>
            <a:pPr algn="just">
              <a:lnSpc>
                <a:spcPct val="80000"/>
              </a:lnSpc>
            </a:pPr>
            <a:r>
              <a:rPr lang="ru-RU" sz="2400"/>
              <a:t>системы знаний об основах здорового и безопасного образа жизни.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i="1"/>
              <a:t>Предмет итоговой оценки </a:t>
            </a:r>
            <a:br>
              <a:rPr lang="ru-RU" sz="3200" i="1"/>
            </a:br>
            <a:r>
              <a:rPr lang="ru-RU" sz="2000" i="1"/>
              <a:t>(осуществляется образовательным учреждением)</a:t>
            </a:r>
            <a:r>
              <a:rPr lang="ru-RU" sz="3200" i="1"/>
              <a:t> – 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 algn="just">
              <a:lnSpc>
                <a:spcPct val="80000"/>
              </a:lnSpc>
              <a:buFont typeface="Wingdings" pitchFamily="2" charset="2"/>
              <a:buNone/>
            </a:pPr>
            <a:r>
              <a:rPr lang="ru-RU" sz="2400"/>
              <a:t>	достижение предметных и метапредметных результатов освоения ООП НОО, необходимых для продолжения образования.</a:t>
            </a:r>
          </a:p>
          <a:p>
            <a:pPr marL="533400" indent="-533400" algn="just">
              <a:lnSpc>
                <a:spcPct val="80000"/>
              </a:lnSpc>
              <a:buFont typeface="Wingdings" pitchFamily="2" charset="2"/>
              <a:buNone/>
            </a:pPr>
            <a:r>
              <a:rPr lang="ru-RU" sz="2400"/>
              <a:t>	</a:t>
            </a:r>
            <a:r>
              <a:rPr lang="ru-RU" sz="2400" u="sng"/>
              <a:t>Две составляющие:</a:t>
            </a:r>
          </a:p>
          <a:p>
            <a:pPr marL="533400" indent="-533400" algn="just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2400"/>
              <a:t>Результаты промежуточной аттестации, отражающие динамику индивидуальных образовательных достижений.</a:t>
            </a:r>
          </a:p>
          <a:p>
            <a:pPr marL="533400" indent="-533400" algn="just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2400"/>
              <a:t>Результаты итоговых работ, характеризующие уровень освоения основных формируемых способов действий в отношении к опорной системе знаний.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i="1"/>
              <a:t>Результаты, </a:t>
            </a:r>
            <a:br>
              <a:rPr lang="ru-RU" sz="3200" i="1"/>
            </a:br>
            <a:r>
              <a:rPr lang="ru-RU" sz="3200" i="1"/>
              <a:t>не подлежащие итоговой оценке</a:t>
            </a:r>
            <a:r>
              <a:rPr lang="ru-RU" sz="3200"/>
              <a:t> -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90000"/>
              </a:lnSpc>
            </a:pPr>
            <a:r>
              <a:rPr lang="ru-RU"/>
              <a:t>ценностные ориентации обучающегося;</a:t>
            </a:r>
          </a:p>
          <a:p>
            <a:pPr algn="just">
              <a:lnSpc>
                <a:spcPct val="90000"/>
              </a:lnSpc>
            </a:pPr>
            <a:r>
              <a:rPr lang="ru-RU"/>
              <a:t>индивидуальные личностные характеристики, в том числе патриотизм, толерантность, гуманизм и др.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endParaRPr lang="ru-RU"/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/>
              <a:t>	Обобщенная оценка личностных результатов может осуществляться в ходе различных мониторинговых исследований. 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i="1"/>
              <a:t>Основная образовательная программа НОО </a:t>
            </a:r>
            <a:endParaRPr lang="ru-RU" sz="3200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ru-RU"/>
              <a:t>	Содержит обязательную часть и часть, формируемую участниками образовательного процесса.</a:t>
            </a:r>
          </a:p>
          <a:p>
            <a:pPr algn="just">
              <a:buFont typeface="Wingdings" pitchFamily="2" charset="2"/>
              <a:buNone/>
            </a:pPr>
            <a:r>
              <a:rPr lang="ru-RU"/>
              <a:t>	Обязательная часть составляет 80%, а часть, формируемая участниками образовательного процесса, - 20 % от общего объема ООП.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i="1"/>
              <a:t>Миссия российского образования</a:t>
            </a:r>
            <a:r>
              <a:rPr lang="ru-RU" sz="3200"/>
              <a:t> – 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ru-RU"/>
              <a:t>	воспитание высоконравственных, творческих, компетентных и успешных граждан России, осознающих ответственность перед обществом и нацией за настоящее и будущее своей страны. 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i="1"/>
              <a:t>Разделы основной образовательной программы: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 algn="just">
              <a:lnSpc>
                <a:spcPct val="90000"/>
              </a:lnSpc>
              <a:buFont typeface="Wingdings" pitchFamily="2" charset="2"/>
              <a:buNone/>
            </a:pPr>
            <a:r>
              <a:rPr lang="ru-RU" sz="2000"/>
              <a:t>1. Пояснительная записка;</a:t>
            </a:r>
          </a:p>
          <a:p>
            <a:pPr marL="533400" indent="-533400" algn="just">
              <a:lnSpc>
                <a:spcPct val="90000"/>
              </a:lnSpc>
              <a:buFont typeface="Wingdings" pitchFamily="2" charset="2"/>
              <a:buNone/>
            </a:pPr>
            <a:r>
              <a:rPr lang="ru-RU" sz="2000"/>
              <a:t>2. Планируемые результаты освоения ООП НОО; </a:t>
            </a:r>
          </a:p>
          <a:p>
            <a:pPr marL="533400" indent="-533400" algn="just">
              <a:lnSpc>
                <a:spcPct val="90000"/>
              </a:lnSpc>
              <a:buFont typeface="Wingdings" pitchFamily="2" charset="2"/>
              <a:buNone/>
            </a:pPr>
            <a:r>
              <a:rPr lang="ru-RU" sz="2000"/>
              <a:t>3. Учебный план НОО; </a:t>
            </a:r>
          </a:p>
          <a:p>
            <a:pPr marL="533400" indent="-533400" algn="just">
              <a:lnSpc>
                <a:spcPct val="90000"/>
              </a:lnSpc>
              <a:buFont typeface="Wingdings" pitchFamily="2" charset="2"/>
              <a:buNone/>
            </a:pPr>
            <a:r>
              <a:rPr lang="ru-RU" sz="2000"/>
              <a:t>4. Программа формирования УУД;</a:t>
            </a:r>
          </a:p>
          <a:p>
            <a:pPr marL="533400" indent="-533400" algn="just">
              <a:lnSpc>
                <a:spcPct val="90000"/>
              </a:lnSpc>
              <a:buFont typeface="Wingdings" pitchFamily="2" charset="2"/>
              <a:buNone/>
            </a:pPr>
            <a:r>
              <a:rPr lang="ru-RU" sz="2000"/>
              <a:t>5. Программы отдельных учебных предметов, курсов; </a:t>
            </a:r>
          </a:p>
          <a:p>
            <a:pPr marL="533400" indent="-533400" algn="just">
              <a:lnSpc>
                <a:spcPct val="90000"/>
              </a:lnSpc>
              <a:buFont typeface="Wingdings" pitchFamily="2" charset="2"/>
              <a:buNone/>
            </a:pPr>
            <a:r>
              <a:rPr lang="ru-RU" sz="2000"/>
              <a:t>6. Программа духовно-нравственного развития, воспитания младших школьников;</a:t>
            </a:r>
          </a:p>
          <a:p>
            <a:pPr marL="533400" indent="-533400" algn="just">
              <a:lnSpc>
                <a:spcPct val="90000"/>
              </a:lnSpc>
              <a:buFont typeface="Wingdings" pitchFamily="2" charset="2"/>
              <a:buNone/>
            </a:pPr>
            <a:r>
              <a:rPr lang="ru-RU" sz="2000"/>
              <a:t>7. Программа формирования культуры здорового и безопасного образа жизни;</a:t>
            </a:r>
          </a:p>
          <a:p>
            <a:pPr marL="533400" indent="-533400" algn="just">
              <a:lnSpc>
                <a:spcPct val="90000"/>
              </a:lnSpc>
              <a:buFont typeface="Wingdings" pitchFamily="2" charset="2"/>
              <a:buNone/>
            </a:pPr>
            <a:r>
              <a:rPr lang="ru-RU" sz="2000"/>
              <a:t>8. Программа коррекционной работы;</a:t>
            </a:r>
          </a:p>
          <a:p>
            <a:pPr marL="533400" indent="-533400" algn="just">
              <a:lnSpc>
                <a:spcPct val="90000"/>
              </a:lnSpc>
              <a:buFont typeface="Wingdings" pitchFamily="2" charset="2"/>
              <a:buNone/>
            </a:pPr>
            <a:r>
              <a:rPr lang="ru-RU" sz="2000"/>
              <a:t>9. Система оценки достижения планируемых результатов освоения ООП НОО.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 i="1"/>
              <a:t>Пояснительная записка</a:t>
            </a:r>
            <a:r>
              <a:rPr lang="ru-RU" b="1"/>
              <a:t> </a:t>
            </a:r>
            <a:r>
              <a:rPr lang="ru-RU"/>
              <a:t>должна раскрывать:</a:t>
            </a:r>
          </a:p>
          <a:p>
            <a:pPr algn="just">
              <a:lnSpc>
                <a:spcPct val="90000"/>
              </a:lnSpc>
            </a:pPr>
            <a:r>
              <a:rPr lang="ru-RU"/>
              <a:t>цели реализации ООП;</a:t>
            </a:r>
          </a:p>
          <a:p>
            <a:pPr algn="just">
              <a:lnSpc>
                <a:spcPct val="90000"/>
              </a:lnSpc>
            </a:pPr>
            <a:r>
              <a:rPr lang="ru-RU"/>
              <a:t>принципы и подходы к формированию ООП НОО и состава участников образовательного процесса конкретного ОУ;</a:t>
            </a:r>
          </a:p>
          <a:p>
            <a:pPr algn="just">
              <a:lnSpc>
                <a:spcPct val="90000"/>
              </a:lnSpc>
            </a:pPr>
            <a:r>
              <a:rPr lang="ru-RU"/>
              <a:t>характеристику ООП НОО.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 sz="2400" i="1"/>
              <a:t>Планируемые результаты</a:t>
            </a:r>
            <a:r>
              <a:rPr lang="ru-RU" sz="2400"/>
              <a:t> должны:</a:t>
            </a:r>
          </a:p>
          <a:p>
            <a:pPr algn="just">
              <a:lnSpc>
                <a:spcPct val="90000"/>
              </a:lnSpc>
            </a:pPr>
            <a:r>
              <a:rPr lang="ru-RU" sz="2400"/>
              <a:t> обеспечить связь между требованиями Стандарта, образовательным процессом и системой оценки; </a:t>
            </a:r>
          </a:p>
          <a:p>
            <a:pPr algn="just">
              <a:lnSpc>
                <a:spcPct val="90000"/>
              </a:lnSpc>
            </a:pPr>
            <a:r>
              <a:rPr lang="ru-RU" sz="2400"/>
              <a:t>служить основой для разработки ООП НОО образовательных учреждений; </a:t>
            </a:r>
          </a:p>
          <a:p>
            <a:pPr algn="just">
              <a:lnSpc>
                <a:spcPct val="90000"/>
              </a:lnSpc>
            </a:pPr>
            <a:r>
              <a:rPr lang="ru-RU" sz="2400"/>
              <a:t>служить основой (содержательной и критериальной) для разработки учебных программ и учебно-методической литературы, а также для системы оценки соответствия достижений обучающихся требованиям Стандарта.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i="1"/>
              <a:t>Учебный план</a:t>
            </a:r>
            <a:r>
              <a:rPr lang="ru-RU"/>
              <a:t> -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ru-RU" sz="2400" i="1"/>
              <a:t>	</a:t>
            </a:r>
            <a:r>
              <a:rPr lang="ru-RU" sz="2400"/>
              <a:t>документ, обеспечивающий введение в действие и реализацию требований Стандарта, определяющий общий объем нагрузки и максимальный объем аудиторной нагрузки обучающихся, состав и структуру основных предметных областей и направлений внеурочной деятельности по классам (годам обучения)</a:t>
            </a:r>
          </a:p>
          <a:p>
            <a:pPr algn="just">
              <a:buFont typeface="Wingdings" pitchFamily="2" charset="2"/>
              <a:buNone/>
            </a:pPr>
            <a:r>
              <a:rPr lang="ru-RU" sz="2400"/>
              <a:t>	</a:t>
            </a:r>
          </a:p>
          <a:p>
            <a:pPr algn="just">
              <a:buFont typeface="Wingdings" pitchFamily="2" charset="2"/>
              <a:buNone/>
            </a:pPr>
            <a:r>
              <a:rPr lang="ru-RU" sz="2400"/>
              <a:t>	ООП может включать как один, так и несколько учебных планов.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i="1"/>
              <a:t>Обязательные </a:t>
            </a:r>
            <a:br>
              <a:rPr lang="ru-RU" sz="3200" i="1"/>
            </a:br>
            <a:r>
              <a:rPr lang="ru-RU" sz="3200" i="1"/>
              <a:t>предметные области: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400"/>
              <a:t>Филология</a:t>
            </a:r>
          </a:p>
          <a:p>
            <a:r>
              <a:rPr lang="ru-RU" sz="2400"/>
              <a:t>Математика и информатика</a:t>
            </a:r>
          </a:p>
          <a:p>
            <a:r>
              <a:rPr lang="ru-RU" sz="2400"/>
              <a:t>Обществознание и естествознание (окружающий мир)</a:t>
            </a:r>
          </a:p>
          <a:p>
            <a:r>
              <a:rPr lang="ru-RU" sz="2400"/>
              <a:t>Основы духовно-нравственной культуры народов России</a:t>
            </a:r>
          </a:p>
          <a:p>
            <a:r>
              <a:rPr lang="ru-RU" sz="2400"/>
              <a:t>Искусство</a:t>
            </a:r>
          </a:p>
          <a:p>
            <a:r>
              <a:rPr lang="ru-RU" sz="2400"/>
              <a:t>Технология</a:t>
            </a:r>
          </a:p>
          <a:p>
            <a:r>
              <a:rPr lang="ru-RU" sz="2400"/>
              <a:t>Физическая культура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/>
              <a:t>Внеурочная деятельность</a:t>
            </a:r>
            <a:br>
              <a:rPr lang="ru-RU" i="1"/>
            </a:br>
            <a:r>
              <a:rPr lang="ru-RU" sz="2400" i="1"/>
              <a:t>Направления деятельности:</a:t>
            </a:r>
            <a:endParaRPr lang="ru-RU" i="1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80000"/>
              </a:lnSpc>
            </a:pPr>
            <a:r>
              <a:rPr lang="ru-RU" sz="2400"/>
              <a:t>Спортивно-оздоровительное</a:t>
            </a:r>
          </a:p>
          <a:p>
            <a:pPr algn="just">
              <a:lnSpc>
                <a:spcPct val="80000"/>
              </a:lnSpc>
            </a:pPr>
            <a:r>
              <a:rPr lang="ru-RU" sz="2400"/>
              <a:t>Духовно-нравственное</a:t>
            </a:r>
          </a:p>
          <a:p>
            <a:pPr algn="just">
              <a:lnSpc>
                <a:spcPct val="80000"/>
              </a:lnSpc>
            </a:pPr>
            <a:r>
              <a:rPr lang="ru-RU" sz="2400"/>
              <a:t>Социальное</a:t>
            </a:r>
          </a:p>
          <a:p>
            <a:pPr algn="just">
              <a:lnSpc>
                <a:spcPct val="80000"/>
              </a:lnSpc>
            </a:pPr>
            <a:r>
              <a:rPr lang="ru-RU" sz="2400"/>
              <a:t>Общеинтеллектуальное</a:t>
            </a:r>
          </a:p>
          <a:p>
            <a:pPr algn="just">
              <a:lnSpc>
                <a:spcPct val="80000"/>
              </a:lnSpc>
            </a:pPr>
            <a:r>
              <a:rPr lang="ru-RU" sz="2400"/>
              <a:t>Общекультурное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endParaRPr lang="ru-RU" sz="2400"/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ru-RU" sz="2400"/>
              <a:t>	Формы: экскурсии, кружки, секции, круглые столы, конференции, диспуты, школьные научные общества, олимпиады, соревнования, поисковые и научные исследования, общественно полезные практики и т.д.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i="1"/>
              <a:t>Программа формирования УУД</a:t>
            </a:r>
            <a:r>
              <a:rPr lang="ru-RU" sz="3200"/>
              <a:t> должна содержать: 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90000"/>
              </a:lnSpc>
            </a:pPr>
            <a:r>
              <a:rPr lang="ru-RU" sz="2000"/>
              <a:t>описание ценностных ориентиров образования; </a:t>
            </a:r>
          </a:p>
          <a:p>
            <a:pPr algn="just">
              <a:lnSpc>
                <a:spcPct val="90000"/>
              </a:lnSpc>
            </a:pPr>
            <a:r>
              <a:rPr lang="ru-RU" sz="2000"/>
              <a:t>связь универсальных учебных действий с содержанием учебных предметов; </a:t>
            </a:r>
          </a:p>
          <a:p>
            <a:pPr algn="just">
              <a:lnSpc>
                <a:spcPct val="90000"/>
              </a:lnSpc>
            </a:pPr>
            <a:r>
              <a:rPr lang="ru-RU" sz="2000"/>
              <a:t>характеристики личностных, регулятивных, познавательных, коммуникативных универсальных учебных действий; </a:t>
            </a:r>
          </a:p>
          <a:p>
            <a:pPr algn="just">
              <a:lnSpc>
                <a:spcPct val="90000"/>
              </a:lnSpc>
            </a:pPr>
            <a:r>
              <a:rPr lang="ru-RU" sz="2000"/>
              <a:t>типовые задачи формирования личностных, регулятивных, познавательных, коммуникативных универсальных учебных действий;</a:t>
            </a:r>
          </a:p>
          <a:p>
            <a:pPr algn="just">
              <a:lnSpc>
                <a:spcPct val="90000"/>
              </a:lnSpc>
            </a:pPr>
            <a:r>
              <a:rPr lang="ru-RU" sz="2000"/>
              <a:t>описание преемственности программы формирования УУД при переходе от дошкольного к начальному и основному общему образованию. </a:t>
            </a:r>
          </a:p>
          <a:p>
            <a:pPr algn="just">
              <a:lnSpc>
                <a:spcPct val="90000"/>
              </a:lnSpc>
            </a:pPr>
            <a:endParaRPr lang="ru-RU" sz="2000"/>
          </a:p>
          <a:p>
            <a:pPr algn="just">
              <a:lnSpc>
                <a:spcPct val="90000"/>
              </a:lnSpc>
            </a:pPr>
            <a:endParaRPr lang="ru-RU" sz="2000"/>
          </a:p>
          <a:p>
            <a:pPr>
              <a:lnSpc>
                <a:spcPct val="90000"/>
              </a:lnSpc>
            </a:pPr>
            <a:endParaRPr lang="ru-RU" sz="200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i="1"/>
              <a:t>Программы по отдельным учебным предметам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ru-RU" i="1"/>
              <a:t>	</a:t>
            </a:r>
            <a:r>
              <a:rPr lang="ru-RU"/>
              <a:t>должны обеспечивать достижение планируемых результатов освоения ООП НОО. 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/>
              <a:t>Структура программы: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 algn="just">
              <a:lnSpc>
                <a:spcPct val="80000"/>
              </a:lnSpc>
              <a:buFont typeface="Wingdings" pitchFamily="2" charset="2"/>
              <a:buNone/>
            </a:pPr>
            <a:r>
              <a:rPr lang="ru-RU" sz="1800"/>
              <a:t>1. Пояснительная записка, в которой уточняются общие цели образования с учетом  специфики данного учебного предмета;</a:t>
            </a:r>
          </a:p>
          <a:p>
            <a:pPr marL="533400" indent="-533400" algn="just">
              <a:lnSpc>
                <a:spcPct val="80000"/>
              </a:lnSpc>
              <a:buFont typeface="Wingdings" pitchFamily="2" charset="2"/>
              <a:buNone/>
            </a:pPr>
            <a:r>
              <a:rPr lang="ru-RU" sz="1800"/>
              <a:t>2. Общая характеристика учебного предмета;</a:t>
            </a:r>
          </a:p>
          <a:p>
            <a:pPr marL="533400" indent="-533400" algn="just">
              <a:lnSpc>
                <a:spcPct val="80000"/>
              </a:lnSpc>
              <a:buFont typeface="Wingdings" pitchFamily="2" charset="2"/>
              <a:buNone/>
            </a:pPr>
            <a:r>
              <a:rPr lang="ru-RU" sz="1800"/>
              <a:t>3. Описание места учебного предмета в учебном плане;</a:t>
            </a:r>
          </a:p>
          <a:p>
            <a:pPr marL="533400" indent="-533400" algn="just">
              <a:lnSpc>
                <a:spcPct val="80000"/>
              </a:lnSpc>
              <a:buFont typeface="Wingdings" pitchFamily="2" charset="2"/>
              <a:buNone/>
            </a:pPr>
            <a:r>
              <a:rPr lang="ru-RU" sz="1800"/>
              <a:t>4. Описание ценностных ориентиров содержания учебного предмета;</a:t>
            </a:r>
          </a:p>
          <a:p>
            <a:pPr marL="533400" indent="-533400" algn="just">
              <a:lnSpc>
                <a:spcPct val="80000"/>
              </a:lnSpc>
              <a:buFont typeface="Wingdings" pitchFamily="2" charset="2"/>
              <a:buNone/>
            </a:pPr>
            <a:r>
              <a:rPr lang="ru-RU" sz="1800"/>
              <a:t>5. Личностные, метапредметные и предметные результаты изучения учебного предмета;</a:t>
            </a:r>
          </a:p>
          <a:p>
            <a:pPr marL="533400" indent="-533400" algn="just">
              <a:lnSpc>
                <a:spcPct val="80000"/>
              </a:lnSpc>
              <a:buFont typeface="Wingdings" pitchFamily="2" charset="2"/>
              <a:buNone/>
            </a:pPr>
            <a:r>
              <a:rPr lang="ru-RU" sz="1800"/>
              <a:t>6. Содержание учебного предмета, курса;</a:t>
            </a:r>
          </a:p>
          <a:p>
            <a:pPr marL="533400" indent="-533400" algn="just">
              <a:lnSpc>
                <a:spcPct val="80000"/>
              </a:lnSpc>
              <a:buFont typeface="Wingdings" pitchFamily="2" charset="2"/>
              <a:buNone/>
            </a:pPr>
            <a:r>
              <a:rPr lang="ru-RU" sz="1800"/>
              <a:t>7. Тематическое планирование с определением основных видов учебной деятельности обучающихся;</a:t>
            </a:r>
          </a:p>
          <a:p>
            <a:pPr marL="533400" indent="-533400" algn="just">
              <a:lnSpc>
                <a:spcPct val="80000"/>
              </a:lnSpc>
              <a:buFont typeface="Wingdings" pitchFamily="2" charset="2"/>
              <a:buNone/>
            </a:pPr>
            <a:r>
              <a:rPr lang="ru-RU" sz="1800"/>
              <a:t>8. Описание материально-технического обеспечения учебного процесса.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i="1"/>
              <a:t>Программа духовно-нравственного развития, воспитания обучающихся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ru-RU"/>
              <a:t>	направлена на обеспечение духовно-нравственного развития в единстве урочной, внеурочной и внешкольной деятельности.</a:t>
            </a:r>
          </a:p>
          <a:p>
            <a:pPr algn="just">
              <a:buFont typeface="Wingdings" pitchFamily="2" charset="2"/>
              <a:buNone/>
            </a:pPr>
            <a:r>
              <a:rPr lang="ru-RU"/>
              <a:t>		В основу Программы должны быть положены ключевые воспитательные задачи, базовые национальные ценности российского общества.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i="1"/>
              <a:t>Стандарт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/>
              <a:t>Представляет собой совокупность требований, обязательных при реализации ООП НОО образовательными учреждениями, имеющими государственную аккредитацию.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i="1"/>
              <a:t>Программа формирования ценности здоровья и здорового образа жизни</a:t>
            </a:r>
            <a:endParaRPr lang="ru-RU" sz="2800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ru-RU"/>
              <a:t>	должна представлять комплексную программу формирования знаний, установок, личностных ориентиров и норм поведения, обеспечивающих сохранение и укрепление физического, психологического и социального здоровья обучающихся.</a:t>
            </a:r>
          </a:p>
        </p:txBody>
      </p:sp>
      <p:sp>
        <p:nvSpPr>
          <p:cNvPr id="44036" name="AutoShape 4"/>
          <p:cNvSpPr>
            <a:spLocks noChangeArrowheads="1"/>
          </p:cNvSpPr>
          <p:nvPr/>
        </p:nvSpPr>
        <p:spPr bwMode="auto">
          <a:xfrm>
            <a:off x="755650" y="803275"/>
            <a:ext cx="7924800" cy="1200150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anchor="b"/>
          <a:lstStyle/>
          <a:p>
            <a:pPr algn="l">
              <a:lnSpc>
                <a:spcPct val="90000"/>
              </a:lnSpc>
            </a:pPr>
            <a:endParaRPr lang="ru-RU" sz="3600" b="1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i="1"/>
              <a:t>Программа коррекционной работы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ru-RU"/>
              <a:t>	Должна быть направлена на обеспечение коррекции недостатков в физическом и (или) психическом развитии детей с ограниченными возможностями здоровья и оказание помощи детям этой категории в освоении ООП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i="1"/>
              <a:t>Система оценки достижения планируемых результатов</a:t>
            </a:r>
            <a:endParaRPr lang="ru-RU" sz="3200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 sz="2000" i="1"/>
              <a:t>	</a:t>
            </a:r>
            <a:r>
              <a:rPr lang="ru-RU" sz="2000"/>
              <a:t>должна:</a:t>
            </a:r>
          </a:p>
          <a:p>
            <a:pPr algn="just">
              <a:lnSpc>
                <a:spcPct val="90000"/>
              </a:lnSpc>
            </a:pPr>
            <a:r>
              <a:rPr lang="ru-RU" sz="2000"/>
              <a:t>закреплять основные направления и цели оценочной деятельности, описание объекта и содержание оценки, критерии, процедуры и состав инструментария оценивания, формы представления результатов, условия и границы применения;</a:t>
            </a:r>
          </a:p>
          <a:p>
            <a:pPr algn="just">
              <a:lnSpc>
                <a:spcPct val="90000"/>
              </a:lnSpc>
            </a:pPr>
            <a:r>
              <a:rPr lang="ru-RU" sz="2000"/>
              <a:t>ориентировать образовательный процесс на духовно-нравственное развитие и воспитание обучающихся, достижение планируемых результатов освоения содержания учебных предметов начальной школы и формирование УУД;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sz="2400"/>
              <a:t> обеспечивать комплексный</a:t>
            </a:r>
            <a:r>
              <a:rPr lang="ru-RU" sz="2400" i="1"/>
              <a:t> </a:t>
            </a:r>
            <a:r>
              <a:rPr lang="ru-RU" sz="2400"/>
              <a:t>подход к оценке результатов</a:t>
            </a:r>
            <a:r>
              <a:rPr lang="ru-RU" sz="2400" b="1"/>
              <a:t> </a:t>
            </a:r>
            <a:r>
              <a:rPr lang="ru-RU" sz="2400"/>
              <a:t>освоения ООП НОО, позволяющий вести оценку предметных, метапредметных и личностных результатов общего образования;</a:t>
            </a:r>
          </a:p>
          <a:p>
            <a:pPr algn="just"/>
            <a:r>
              <a:rPr lang="ru-RU" sz="2400"/>
              <a:t>предусматривать оценку достижений обучающихся (итоговая оценка обучающихся, освоивших ООП НОО) и оценку эффективности деятельности ОУ; </a:t>
            </a:r>
          </a:p>
          <a:p>
            <a:pPr algn="just"/>
            <a:r>
              <a:rPr lang="ru-RU" sz="2400"/>
              <a:t>позволять вести оценку динамики образовательных достижений обучающихся.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i="1"/>
              <a:t>Требования </a:t>
            </a:r>
            <a:br>
              <a:rPr lang="ru-RU" sz="3200" i="1"/>
            </a:br>
            <a:r>
              <a:rPr lang="ru-RU" sz="3200" i="1"/>
              <a:t>к условиям реализации ООП НОО</a:t>
            </a:r>
            <a:r>
              <a:rPr lang="ru-RU" sz="3200"/>
              <a:t> -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ru-RU"/>
              <a:t>	это система требований к кадровым, финансовым, материально-техническим и иным условиям реализации ООП и достижения планируемых результатов.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i="1"/>
              <a:t>Кадровые условия реализации ООП НОО должны отражать: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i="1"/>
              <a:t>укомплектованность</a:t>
            </a:r>
            <a:r>
              <a:rPr lang="ru-RU"/>
              <a:t> ОУ педагогическим, руководящим и иным персоналом;</a:t>
            </a:r>
            <a:endParaRPr lang="ru-RU" i="1"/>
          </a:p>
          <a:p>
            <a:pPr algn="just"/>
            <a:r>
              <a:rPr lang="ru-RU" i="1"/>
              <a:t>уровень квалификации</a:t>
            </a:r>
            <a:r>
              <a:rPr lang="ru-RU" b="1"/>
              <a:t> </a:t>
            </a:r>
            <a:r>
              <a:rPr lang="ru-RU"/>
              <a:t>педагогического и иного</a:t>
            </a:r>
            <a:r>
              <a:rPr lang="ru-RU" b="1"/>
              <a:t> </a:t>
            </a:r>
            <a:r>
              <a:rPr lang="ru-RU"/>
              <a:t>персонала образовательного учреждения;</a:t>
            </a:r>
            <a:endParaRPr lang="ru-RU" i="1"/>
          </a:p>
          <a:p>
            <a:pPr algn="just"/>
            <a:r>
              <a:rPr lang="ru-RU" i="1"/>
              <a:t>непрерывность профессионального развития</a:t>
            </a:r>
            <a:r>
              <a:rPr lang="ru-RU"/>
              <a:t> персонала ОУ (не менее 72 часов за пятилетний период).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i="1"/>
              <a:t>Стандарт включает в себя требования:</a:t>
            </a:r>
            <a:r>
              <a:rPr lang="ru-RU" sz="3200"/>
              <a:t> 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sz="2400"/>
              <a:t>к результатам освоения ООП НОО;</a:t>
            </a:r>
          </a:p>
          <a:p>
            <a:pPr algn="just"/>
            <a:r>
              <a:rPr lang="ru-RU" sz="2400"/>
              <a:t>к структуре ООП НОО, в том числе требования к соотношению частей основной образовательной программы и их объему, а также к соотношению обязательной части основной образовательной программы и части, формируемой участниками образовательного процесса;</a:t>
            </a:r>
          </a:p>
          <a:p>
            <a:pPr algn="just"/>
            <a:r>
              <a:rPr lang="ru-RU" sz="2400"/>
              <a:t>к условиям реализации ООП НОО, в том числе кадровым, финансовым, материально-техническим и иным условиям.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i="1"/>
              <a:t>Стандарт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/>
              <a:t>учитывает образовательные потребности детей с ограниченными возможностями здоровья;</a:t>
            </a:r>
          </a:p>
          <a:p>
            <a:pPr algn="just"/>
            <a:r>
              <a:rPr lang="ru-RU"/>
              <a:t>Является основой объективной оценки уровня образования;</a:t>
            </a:r>
          </a:p>
          <a:p>
            <a:pPr>
              <a:buFont typeface="Wingdings" pitchFamily="2" charset="2"/>
              <a:buNone/>
            </a:pPr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i="1"/>
              <a:t>Функции Стандарта: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90000"/>
              </a:lnSpc>
            </a:pPr>
            <a:r>
              <a:rPr lang="ru-RU" sz="2000"/>
              <a:t>обеспечение равных возможностей получения качественного начального общего образования; </a:t>
            </a:r>
          </a:p>
          <a:p>
            <a:pPr algn="just">
              <a:lnSpc>
                <a:spcPct val="90000"/>
              </a:lnSpc>
            </a:pPr>
            <a:r>
              <a:rPr lang="ru-RU" sz="2000"/>
              <a:t>обеспечение духовно-нравственного развития и воспитания обучающихся, становление идентичности гражданина России как основы развития гражданского общества; </a:t>
            </a:r>
          </a:p>
          <a:p>
            <a:pPr algn="just">
              <a:lnSpc>
                <a:spcPct val="90000"/>
              </a:lnSpc>
            </a:pPr>
            <a:r>
              <a:rPr lang="ru-RU" sz="2000"/>
              <a:t>обеспечение преемственности основных образовательных программ дошкольного, начального общего, основного общего, среднего (полного) общего, начального профессионального, среднего профессионального и высшего профессионального образования;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80000"/>
              </a:lnSpc>
            </a:pPr>
            <a:r>
              <a:rPr lang="ru-RU" sz="2400"/>
              <a:t>содействие сохранению и развитию культурного разнообразия и языкового наследия многонационального народа Российской Федерации, обеспечение права гражданина на изучение родного языка, получение полноценного образования на родном языке, овладение духовными ценностями и культурой многонационального народа России; </a:t>
            </a:r>
          </a:p>
          <a:p>
            <a:pPr algn="just">
              <a:lnSpc>
                <a:spcPct val="80000"/>
              </a:lnSpc>
            </a:pPr>
            <a:r>
              <a:rPr lang="ru-RU" sz="2400"/>
              <a:t>обеспечение единства образовательного пространства страны в условиях многообразия образовательных систем и видов образовательных учреждений;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90000"/>
              </a:lnSpc>
            </a:pPr>
            <a:r>
              <a:rPr lang="ru-RU" sz="2400"/>
              <a:t>обеспечение демократизации образования и всей школьной деятельности, в том числе через развитие форм государственно-общественного управления, расширение возможности для реализации права выбора педагогическими работниками методик обучения и воспитания, методов оценки знаний обучающихся, воспитанников, использования различных форм образовательной деятельности обучающихся, развития культуры образовательной среды образовательного учреждения;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Капсулы">
  <a:themeElements>
    <a:clrScheme name="Капсулы 1">
      <a:dk1>
        <a:srgbClr val="003366"/>
      </a:dk1>
      <a:lt1>
        <a:srgbClr val="FFFFFF"/>
      </a:lt1>
      <a:dk2>
        <a:srgbClr val="006666"/>
      </a:dk2>
      <a:lt2>
        <a:srgbClr val="666699"/>
      </a:lt2>
      <a:accent1>
        <a:srgbClr val="33CCCC"/>
      </a:accent1>
      <a:accent2>
        <a:srgbClr val="99CC99"/>
      </a:accent2>
      <a:accent3>
        <a:srgbClr val="FFFFFF"/>
      </a:accent3>
      <a:accent4>
        <a:srgbClr val="002A56"/>
      </a:accent4>
      <a:accent5>
        <a:srgbClr val="ADE2E2"/>
      </a:accent5>
      <a:accent6>
        <a:srgbClr val="8AB98A"/>
      </a:accent6>
      <a:hlink>
        <a:srgbClr val="003366"/>
      </a:hlink>
      <a:folHlink>
        <a:srgbClr val="CC99FF"/>
      </a:folHlink>
    </a:clrScheme>
    <a:fontScheme name="Капсулы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Капсулы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псулы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псулы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псулы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Capsules</Template>
  <TotalTime>346</TotalTime>
  <Words>1561</Words>
  <Application>Microsoft Office PowerPoint</Application>
  <PresentationFormat>Произвольный</PresentationFormat>
  <Paragraphs>175</Paragraphs>
  <Slides>45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45</vt:i4>
      </vt:variant>
    </vt:vector>
  </HeadingPairs>
  <TitlesOfParts>
    <vt:vector size="49" baseType="lpstr">
      <vt:lpstr>Arial</vt:lpstr>
      <vt:lpstr>Wingdings</vt:lpstr>
      <vt:lpstr>Times New Roman</vt:lpstr>
      <vt:lpstr>Капсулы</vt:lpstr>
      <vt:lpstr>Федеральный государственный  образовательный стандарт </vt:lpstr>
      <vt:lpstr>Стандарт </vt:lpstr>
      <vt:lpstr>Миссия российского образования – </vt:lpstr>
      <vt:lpstr>Стандарт</vt:lpstr>
      <vt:lpstr>Стандарт включает в себя требования: </vt:lpstr>
      <vt:lpstr>Стандарт</vt:lpstr>
      <vt:lpstr>Функции Стандарта:</vt:lpstr>
      <vt:lpstr>Слайд 8</vt:lpstr>
      <vt:lpstr>Слайд 9</vt:lpstr>
      <vt:lpstr>Слайд 10</vt:lpstr>
      <vt:lpstr>Слайд 11</vt:lpstr>
      <vt:lpstr>На ступени НОО осуществляется:</vt:lpstr>
      <vt:lpstr>Стандарт ориентирован на становление личностных характеристик выпускника</vt:lpstr>
      <vt:lpstr>Требования к результатам освоения ООП НОО </vt:lpstr>
      <vt:lpstr>Личностные результаты - </vt:lpstr>
      <vt:lpstr>Метапредметные результаты - </vt:lpstr>
      <vt:lpstr>Предметные результаты - </vt:lpstr>
      <vt:lpstr>Требования к личностным результатам освоения ООП НОО должны отражать:</vt:lpstr>
      <vt:lpstr>Слайд 19</vt:lpstr>
      <vt:lpstr>Слайд 20</vt:lpstr>
      <vt:lpstr>Метапредметные результаты  освоения ООП НОО должны отражать:</vt:lpstr>
      <vt:lpstr>Слайд 22</vt:lpstr>
      <vt:lpstr>Слайд 23</vt:lpstr>
      <vt:lpstr>Слайд 24</vt:lpstr>
      <vt:lpstr> </vt:lpstr>
      <vt:lpstr>Итоговая оценка качества освоения ООП НОО (в рамках контроля успеваемости) </vt:lpstr>
      <vt:lpstr>Предмет итоговой оценки  (осуществляется образовательным учреждением) – </vt:lpstr>
      <vt:lpstr>Результаты,  не подлежащие итоговой оценке -</vt:lpstr>
      <vt:lpstr>Основная образовательная программа НОО </vt:lpstr>
      <vt:lpstr>Разделы основной образовательной программы:</vt:lpstr>
      <vt:lpstr>Слайд 31</vt:lpstr>
      <vt:lpstr>Слайд 32</vt:lpstr>
      <vt:lpstr>Учебный план -</vt:lpstr>
      <vt:lpstr>Обязательные  предметные области:</vt:lpstr>
      <vt:lpstr>Внеурочная деятельность Направления деятельности:</vt:lpstr>
      <vt:lpstr>Программа формирования УУД должна содержать: </vt:lpstr>
      <vt:lpstr>Программы по отдельным учебным предметам</vt:lpstr>
      <vt:lpstr>Структура программы:</vt:lpstr>
      <vt:lpstr>Программа духовно-нравственного развития, воспитания обучающихся</vt:lpstr>
      <vt:lpstr>Программа формирования ценности здоровья и здорового образа жизни</vt:lpstr>
      <vt:lpstr>Программа коррекционной работы</vt:lpstr>
      <vt:lpstr>Система оценки достижения планируемых результатов</vt:lpstr>
      <vt:lpstr>Слайд 43</vt:lpstr>
      <vt:lpstr>Требования  к условиям реализации ООП НОО -</vt:lpstr>
      <vt:lpstr>Кадровые условия реализации ООП НОО должны отражать: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Федеральный государственный  образовательный стандарт </dc:title>
  <dc:creator>Панкова</dc:creator>
  <cp:lastModifiedBy>Михаил</cp:lastModifiedBy>
  <cp:revision>17</cp:revision>
  <dcterms:created xsi:type="dcterms:W3CDTF">2009-10-23T07:25:32Z</dcterms:created>
  <dcterms:modified xsi:type="dcterms:W3CDTF">2015-06-10T12:39:35Z</dcterms:modified>
</cp:coreProperties>
</file>