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60" r:id="rId5"/>
    <p:sldId id="259" r:id="rId6"/>
    <p:sldId id="261" r:id="rId7"/>
    <p:sldId id="262" r:id="rId8"/>
    <p:sldId id="25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FF464-3215-46FB-AE4B-710E0083C9A8}" type="datetimeFigureOut">
              <a:rPr lang="ru-RU" smtClean="0"/>
              <a:pPr/>
              <a:t>09.03.2009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E4B8D-F097-49D6-A9F3-CAAAF97CE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357298"/>
            <a:ext cx="67324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Строение атомов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689344"/>
            <a:ext cx="457200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</a:rPr>
              <a:t>Учитель физики МОУ СОШ №8 г.Моздока РСО – Алания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</a:rPr>
              <a:t>Загилова С. И.</a:t>
            </a:r>
            <a:endParaRPr lang="ru-RU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1142984"/>
            <a:ext cx="1915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Тема урока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4429132"/>
            <a:ext cx="9143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Проверка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домашнего задание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857232"/>
            <a:ext cx="7419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Цель урока : изучить строение атома</a:t>
            </a:r>
            <a:endParaRPr lang="ru-RU" sz="36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71744"/>
            <a:ext cx="2143140" cy="226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55543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Как на опыте показать, что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 электрический заряд делится на части?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2. Можно ли электрический заряд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 делить бесконечно?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3. Имеет ли электрический заряд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предел делимости?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i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entury Schoolbook" pitchFamily="18" charset="0"/>
              </a:rPr>
              <a:t>4.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 Как назвали частицу с самым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малым зарядом?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5.Что вы знаете о заряде и массе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i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entury Schoolbook" pitchFamily="18" charset="0"/>
              </a:rPr>
              <a:t>э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entury Schoolbook" pitchFamily="18" charset="0"/>
              </a:rPr>
              <a:t>лектрона?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85728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вещество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500174"/>
            <a:ext cx="250033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64318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атом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3643314"/>
            <a:ext cx="321467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 Электрон</a:t>
            </a:r>
          </a:p>
          <a:p>
            <a:pPr algn="ctr"/>
            <a:r>
              <a:rPr lang="ru-RU" sz="4000" dirty="0" smtClean="0"/>
              <a:t>е «-»</a:t>
            </a:r>
          </a:p>
          <a:p>
            <a:pPr algn="ctr"/>
            <a:endParaRPr lang="ru-RU" sz="4000" dirty="0"/>
          </a:p>
        </p:txBody>
      </p:sp>
      <p:sp>
        <p:nvSpPr>
          <p:cNvPr id="6" name="Овал 5"/>
          <p:cNvSpPr/>
          <p:nvPr/>
        </p:nvSpPr>
        <p:spPr>
          <a:xfrm>
            <a:off x="5786446" y="3429000"/>
            <a:ext cx="192882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4000" dirty="0" smtClean="0"/>
              <a:t>ядро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7686" y="4643446"/>
            <a:ext cx="171451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Протон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Р« +»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768" y="4643446"/>
            <a:ext cx="178595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Нейтрон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n  </a:t>
            </a:r>
            <a:r>
              <a:rPr lang="ru-RU" sz="2800" b="1" dirty="0" smtClean="0">
                <a:solidFill>
                  <a:schemeClr val="tx1"/>
                </a:solidFill>
              </a:rPr>
              <a:t>«0»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1500174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молекула</a:t>
            </a:r>
            <a:endParaRPr lang="ru-RU" sz="4000" dirty="0"/>
          </a:p>
        </p:txBody>
      </p:sp>
      <p:cxnSp>
        <p:nvCxnSpPr>
          <p:cNvPr id="13" name="Прямая со стрелкой 12"/>
          <p:cNvCxnSpPr>
            <a:stCxn id="2" idx="2"/>
            <a:endCxn id="9" idx="0"/>
          </p:cNvCxnSpPr>
          <p:nvPr/>
        </p:nvCxnSpPr>
        <p:spPr>
          <a:xfrm rot="5400000">
            <a:off x="3768323" y="1268001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2"/>
            <a:endCxn id="4" idx="0"/>
          </p:cNvCxnSpPr>
          <p:nvPr/>
        </p:nvCxnSpPr>
        <p:spPr>
          <a:xfrm rot="16200000" flipH="1">
            <a:off x="3765075" y="2407761"/>
            <a:ext cx="43512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4" idx="1"/>
            <a:endCxn id="5" idx="0"/>
          </p:cNvCxnSpPr>
          <p:nvPr/>
        </p:nvCxnSpPr>
        <p:spPr>
          <a:xfrm rot="10800000" flipV="1">
            <a:off x="1607340" y="3000372"/>
            <a:ext cx="1107273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3"/>
            <a:endCxn id="6" idx="0"/>
          </p:cNvCxnSpPr>
          <p:nvPr/>
        </p:nvCxnSpPr>
        <p:spPr>
          <a:xfrm>
            <a:off x="5286380" y="3000372"/>
            <a:ext cx="1464479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6" idx="4"/>
            <a:endCxn id="7" idx="0"/>
          </p:cNvCxnSpPr>
          <p:nvPr/>
        </p:nvCxnSpPr>
        <p:spPr>
          <a:xfrm rot="5400000">
            <a:off x="5804306" y="3696893"/>
            <a:ext cx="357190" cy="1535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" idx="0"/>
          </p:cNvCxnSpPr>
          <p:nvPr/>
        </p:nvCxnSpPr>
        <p:spPr>
          <a:xfrm rot="16200000" flipH="1" flipV="1">
            <a:off x="7554538" y="4789889"/>
            <a:ext cx="628648" cy="335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6" idx="4"/>
            <a:endCxn id="8" idx="0"/>
          </p:cNvCxnSpPr>
          <p:nvPr/>
        </p:nvCxnSpPr>
        <p:spPr>
          <a:xfrm rot="16200000" flipH="1">
            <a:off x="7215206" y="3821909"/>
            <a:ext cx="35719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157161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Х</a:t>
            </a:r>
            <a:r>
              <a:rPr lang="en-US" sz="9600" dirty="0" smtClean="0"/>
              <a:t>-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2643174" y="1428736"/>
            <a:ext cx="532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2643182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Z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2214554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ЛЮБОЙ  ХИМИЧЕСКИЙ ЭЛЕМЕНТ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4000504"/>
            <a:ext cx="6784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 –МАССОВОЕ ЧИСЛО    А=Р+</a:t>
            </a:r>
            <a:r>
              <a:rPr lang="en-US" sz="4000" dirty="0" smtClean="0"/>
              <a:t>n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5072074"/>
            <a:ext cx="7858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Z –</a:t>
            </a:r>
            <a:r>
              <a:rPr lang="ru-RU" sz="4000" dirty="0" smtClean="0"/>
              <a:t> ЗАРЯДОВОЕ ЧИСЛО   </a:t>
            </a:r>
            <a:r>
              <a:rPr lang="en-US" sz="4000" dirty="0" smtClean="0"/>
              <a:t>Z</a:t>
            </a:r>
            <a:r>
              <a:rPr lang="ru-RU" sz="4000" dirty="0" smtClean="0"/>
              <a:t>=</a:t>
            </a:r>
            <a:r>
              <a:rPr lang="en-US" sz="4000" dirty="0" smtClean="0"/>
              <a:t>Z</a:t>
            </a:r>
            <a:r>
              <a:rPr lang="ru-RU" sz="4000" dirty="0" smtClean="0"/>
              <a:t>Р=</a:t>
            </a:r>
            <a:r>
              <a:rPr lang="en-US" sz="4000" dirty="0" smtClean="0"/>
              <a:t>Z</a:t>
            </a:r>
            <a:r>
              <a:rPr lang="ru-RU" sz="4800" dirty="0" smtClean="0"/>
              <a:t>е</a:t>
            </a:r>
            <a:endParaRPr lang="ru-RU" sz="4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b="6796"/>
          <a:stretch>
            <a:fillRect/>
          </a:stretch>
        </p:blipFill>
        <p:spPr bwMode="auto">
          <a:xfrm>
            <a:off x="6143636" y="0"/>
            <a:ext cx="30003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57752" y="714356"/>
            <a:ext cx="22898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Атом водорода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00562" y="292893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Атом гелия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485776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Атом лития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57166"/>
            <a:ext cx="3597571" cy="25545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25000"/>
                  </a:schemeClr>
                </a:solidFill>
              </a:rPr>
              <a:t>Если атом теряет электрон,</a:t>
            </a:r>
          </a:p>
          <a:p>
            <a:r>
              <a:rPr lang="ru-RU" sz="3200" dirty="0" smtClean="0">
                <a:solidFill>
                  <a:schemeClr val="tx1">
                    <a:lumMod val="25000"/>
                  </a:schemeClr>
                </a:solidFill>
              </a:rPr>
              <a:t>он называется положительным </a:t>
            </a:r>
            <a:r>
              <a:rPr lang="ru-RU" sz="3200" dirty="0" smtClean="0">
                <a:solidFill>
                  <a:srgbClr val="FF0000"/>
                </a:solidFill>
              </a:rPr>
              <a:t>ионом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286124"/>
            <a:ext cx="3357586" cy="3416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25000"/>
                  </a:schemeClr>
                </a:solidFill>
              </a:rPr>
              <a:t>Если атом  присоединяет электрон,</a:t>
            </a:r>
          </a:p>
          <a:p>
            <a:r>
              <a:rPr lang="ru-RU" sz="3600" dirty="0" smtClean="0">
                <a:solidFill>
                  <a:schemeClr val="tx1">
                    <a:lumMod val="25000"/>
                  </a:schemeClr>
                </a:solidFill>
              </a:rPr>
              <a:t>он называется  отрицательным ионом</a:t>
            </a:r>
            <a:endParaRPr lang="ru-RU" sz="3600" dirty="0">
              <a:solidFill>
                <a:schemeClr val="tx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428736"/>
            <a:ext cx="67452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Домашняя работа</a:t>
            </a:r>
            <a:endParaRPr lang="ru-RU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3000372"/>
            <a:ext cx="500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Параграф 30, упр. 11</a:t>
            </a:r>
            <a:endParaRPr lang="ru-RU" sz="4000" dirty="0"/>
          </a:p>
        </p:txBody>
      </p:sp>
      <p:pic>
        <p:nvPicPr>
          <p:cNvPr id="4" name="Рисунок 3" descr="BD00146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000504"/>
            <a:ext cx="3143272" cy="285749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Другая 4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FFFF"/>
      </a:accent5>
      <a:accent6>
        <a:srgbClr val="547852"/>
      </a:accent6>
      <a:hlink>
        <a:srgbClr val="EEC85E"/>
      </a:hlink>
      <a:folHlink>
        <a:srgbClr val="AA845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4">
    <a:dk1>
      <a:srgbClr val="009999"/>
    </a:dk1>
    <a:lt1>
      <a:srgbClr val="EAEAEA"/>
    </a:lt1>
    <a:dk2>
      <a:srgbClr val="006666"/>
    </a:dk2>
    <a:lt2>
      <a:srgbClr val="FFFFCC"/>
    </a:lt2>
    <a:accent1>
      <a:srgbClr val="339966"/>
    </a:accent1>
    <a:accent2>
      <a:srgbClr val="5E855B"/>
    </a:accent2>
    <a:accent3>
      <a:srgbClr val="AAB8B8"/>
    </a:accent3>
    <a:accent4>
      <a:srgbClr val="C8C8C8"/>
    </a:accent4>
    <a:accent5>
      <a:srgbClr val="ADFFFF"/>
    </a:accent5>
    <a:accent6>
      <a:srgbClr val="547852"/>
    </a:accent6>
    <a:hlink>
      <a:srgbClr val="EEC85E"/>
    </a:hlink>
    <a:folHlink>
      <a:srgbClr val="AA845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152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Метро</vt:lpstr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14</cp:revision>
  <dcterms:created xsi:type="dcterms:W3CDTF">2008-12-08T17:00:36Z</dcterms:created>
  <dcterms:modified xsi:type="dcterms:W3CDTF">2009-03-09T18:07:20Z</dcterms:modified>
</cp:coreProperties>
</file>