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http://krasnodar.ru/photo/NEWS_1/P110712_16.03.jpg" TargetMode="External"/><Relationship Id="rId7" Type="http://schemas.openxmlformats.org/officeDocument/2006/relationships/image" Target="http://n3.bg.ru/media/upload/images/uold/dd/a4/dda42d5299c2dd95a4fcf4c2a6859de9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http://5-bal.ru/pars_docs/refs/34/33180/33180_html_1e2b2ba7.jpg" TargetMode="External"/><Relationship Id="rId4" Type="http://schemas.openxmlformats.org/officeDocument/2006/relationships/image" Target="../media/image2.jpeg"/><Relationship Id="rId9" Type="http://schemas.openxmlformats.org/officeDocument/2006/relationships/image" Target="http://www.solidsg.ru/user_img/deti1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305177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Организация социального партнерства педагога-психолога с семьями воспитанников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886200"/>
            <a:ext cx="7200800" cy="1752600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выполнили:                          </a:t>
            </a:r>
          </a:p>
          <a:p>
            <a:pPr algn="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педагог-психолог Уткина А.Ю.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педагог-психолог Архипова И. И.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94522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Тренинг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(от англ. </a:t>
            </a:r>
            <a:r>
              <a:rPr lang="ru-RU" sz="2400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train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— тренироваться) — в самом общем значении рассматривается как способ, точнее, совокупность различных приемов и способов, направленных на развитие у человека тех или иных навыков и умений. Как один из инструментов психолога он может применяться в индивидуальной и групповой работе. Но наибольшую популярность этот способ воздействия приобрел в работе с группой».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IRINA\Desktop\t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365104"/>
            <a:ext cx="4472058" cy="23518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2514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Наиболее эффективные формы работы с родителями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-групповые родительские собрания,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-индивидуальные консультации,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-тренинги,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-семинары – практикумы,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-круглый стол.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Результатом взаимодействия педагога-психолога с родителями: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-повышение психолого-педагогической компетентности и активности родителей в вопросах воспитания и развития детей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-формирование доверительных отношений родителей с детьми, участниками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Социальное партнерство в детском саду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это взаимовыгодное сотрудничество,  между образовательным  учреждением и родителями воспитанников детского сада, направленное  на  обеспечение взаимодействия  по  вопросам образования, воспитания, укрепления здоровья, развития и повышения компетентности родителей.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Новости - Муниципальное образование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59695">
            <a:off x="366713" y="371475"/>
            <a:ext cx="3690937" cy="276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Оригами фрукты и овощи схемы. . И мастер класс"/>
          <p:cNvPicPr>
            <a:picLocks noChangeAspect="1" noChangeArrowheads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81875">
            <a:off x="4933950" y="420688"/>
            <a:ext cx="3671888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музей - Большой город"/>
          <p:cNvPicPr>
            <a:picLocks noChangeAspect="1" noChangeArrowheads="1"/>
          </p:cNvPicPr>
          <p:nvPr/>
        </p:nvPicPr>
        <p:blipFill>
          <a:blip r:embed="rId6" r:link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4026">
            <a:off x="257175" y="3751263"/>
            <a:ext cx="4030663" cy="267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СолидСтройГрупп - Новости"/>
          <p:cNvPicPr>
            <a:picLocks noChangeAspect="1" noChangeArrowheads="1"/>
          </p:cNvPicPr>
          <p:nvPr/>
        </p:nvPicPr>
        <p:blipFill>
          <a:blip r:embed="rId8" r:link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91399">
            <a:off x="4884738" y="3740150"/>
            <a:ext cx="3703637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260649"/>
            <a:ext cx="8170167" cy="432047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Система работы педагога-психолога с родителями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5" name="Group 3"/>
          <p:cNvGrpSpPr>
            <a:grpSpLocks noGrp="1" noChangeAspect="1"/>
          </p:cNvGrpSpPr>
          <p:nvPr>
            <p:ph type="title"/>
          </p:nvPr>
        </p:nvGrpSpPr>
        <p:grpSpPr bwMode="auto">
          <a:xfrm>
            <a:off x="722312" y="981074"/>
            <a:ext cx="8170167" cy="5328245"/>
            <a:chOff x="702" y="1071"/>
            <a:chExt cx="15660" cy="9779"/>
          </a:xfrm>
        </p:grpSpPr>
        <p:sp>
          <p:nvSpPr>
            <p:cNvPr id="6" name="AutoShape 4"/>
            <p:cNvSpPr>
              <a:spLocks noChangeAspect="1" noChangeArrowheads="1"/>
            </p:cNvSpPr>
            <p:nvPr/>
          </p:nvSpPr>
          <p:spPr bwMode="auto">
            <a:xfrm>
              <a:off x="702" y="1071"/>
              <a:ext cx="15660" cy="9779"/>
            </a:xfrm>
            <a:prstGeom prst="rect">
              <a:avLst/>
            </a:prstGeom>
            <a:noFill/>
            <a:ln w="76200" cmpd="tri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702" y="2867"/>
              <a:ext cx="15479" cy="7924"/>
              <a:chOff x="702" y="2330"/>
              <a:chExt cx="15479" cy="7924"/>
            </a:xfrm>
          </p:grpSpPr>
          <p:sp>
            <p:nvSpPr>
              <p:cNvPr id="38" name="AutoShape 6"/>
              <p:cNvSpPr>
                <a:spLocks noChangeArrowheads="1"/>
              </p:cNvSpPr>
              <p:nvPr/>
            </p:nvSpPr>
            <p:spPr bwMode="auto">
              <a:xfrm>
                <a:off x="702" y="2330"/>
                <a:ext cx="5039" cy="902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 w="57150" cmpd="thickThin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1000" b="1" smtClean="0">
                    <a:solidFill>
                      <a:prstClr val="black"/>
                    </a:solidFill>
                    <a:latin typeface="Times New Roman" pitchFamily="18" charset="0"/>
                  </a:rPr>
                  <a:t>НАГЛЯДНО-ИНФОРМАЦИОННЫЕ ФОРМЫ РАБОТЫ</a:t>
                </a:r>
                <a:endParaRPr lang="ru-RU" sz="1000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9" name="AutoShape 7"/>
              <p:cNvSpPr>
                <a:spLocks noChangeArrowheads="1"/>
              </p:cNvSpPr>
              <p:nvPr/>
            </p:nvSpPr>
            <p:spPr bwMode="auto">
              <a:xfrm>
                <a:off x="5922" y="2330"/>
                <a:ext cx="3600" cy="902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 w="57150" cmpd="thickThin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1000" b="1" smtClean="0">
                    <a:solidFill>
                      <a:prstClr val="black"/>
                    </a:solidFill>
                    <a:latin typeface="Times New Roman" pitchFamily="18" charset="0"/>
                  </a:rPr>
                  <a:t>ИНДИВИДУАЛЬНЫЕ 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1000" b="1" smtClean="0">
                    <a:solidFill>
                      <a:prstClr val="black"/>
                    </a:solidFill>
                    <a:latin typeface="Times New Roman" pitchFamily="18" charset="0"/>
                  </a:rPr>
                  <a:t>ФОРМЫ РАБОТЫ</a:t>
                </a:r>
                <a:endParaRPr lang="ru-RU" sz="1000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0" name="AutoShape 8"/>
              <p:cNvSpPr>
                <a:spLocks noChangeArrowheads="1"/>
              </p:cNvSpPr>
              <p:nvPr/>
            </p:nvSpPr>
            <p:spPr bwMode="auto">
              <a:xfrm>
                <a:off x="10242" y="2330"/>
                <a:ext cx="5039" cy="902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 w="57150" cmpd="thickThin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1000" b="1" smtClean="0">
                    <a:solidFill>
                      <a:prstClr val="black"/>
                    </a:solidFill>
                    <a:latin typeface="Times New Roman" pitchFamily="18" charset="0"/>
                  </a:rPr>
                  <a:t>КОЛЛЕКТИВНЫЕ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1000" b="1" smtClean="0">
                    <a:solidFill>
                      <a:prstClr val="black"/>
                    </a:solidFill>
                    <a:latin typeface="Times New Roman" pitchFamily="18" charset="0"/>
                  </a:rPr>
                  <a:t>ФОРМЫ РАБОТЫ</a:t>
                </a:r>
                <a:endParaRPr lang="ru-RU" sz="1000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1" name="AutoShape 9"/>
              <p:cNvSpPr>
                <a:spLocks noChangeArrowheads="1"/>
              </p:cNvSpPr>
              <p:nvPr/>
            </p:nvSpPr>
            <p:spPr bwMode="auto">
              <a:xfrm>
                <a:off x="6461" y="7732"/>
                <a:ext cx="2336" cy="960"/>
              </a:xfrm>
              <a:prstGeom prst="flowChartPreparation">
                <a:avLst/>
              </a:prstGeom>
              <a:solidFill>
                <a:srgbClr val="FFCC00"/>
              </a:solidFill>
              <a:ln w="38100" cmpd="dbl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900" b="1" smtClean="0">
                    <a:solidFill>
                      <a:prstClr val="black"/>
                    </a:solidFill>
                    <a:latin typeface="Times New Roman" pitchFamily="18" charset="0"/>
                  </a:rPr>
                  <a:t>РЕКОМЕНДАЦИИ</a:t>
                </a:r>
                <a:endParaRPr lang="ru-RU" sz="900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2" name="AutoShape 10"/>
              <p:cNvSpPr>
                <a:spLocks noChangeArrowheads="1"/>
              </p:cNvSpPr>
              <p:nvPr/>
            </p:nvSpPr>
            <p:spPr bwMode="auto">
              <a:xfrm>
                <a:off x="9702" y="9351"/>
                <a:ext cx="3067" cy="903"/>
              </a:xfrm>
              <a:prstGeom prst="flowChartPreparation">
                <a:avLst/>
              </a:prstGeom>
              <a:solidFill>
                <a:srgbClr val="FFFF66"/>
              </a:solidFill>
              <a:ln w="38100" cmpd="dbl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900" b="1" smtClean="0">
                    <a:solidFill>
                      <a:prstClr val="black"/>
                    </a:solidFill>
                    <a:latin typeface="Times New Roman" pitchFamily="18" charset="0"/>
                  </a:rPr>
                  <a:t>АКЦИИ</a:t>
                </a:r>
                <a:endParaRPr lang="ru-RU" sz="900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3" name="AutoShape 11"/>
              <p:cNvSpPr>
                <a:spLocks noChangeArrowheads="1"/>
              </p:cNvSpPr>
              <p:nvPr/>
            </p:nvSpPr>
            <p:spPr bwMode="auto">
              <a:xfrm>
                <a:off x="6461" y="3591"/>
                <a:ext cx="2336" cy="958"/>
              </a:xfrm>
              <a:prstGeom prst="flowChartPreparation">
                <a:avLst/>
              </a:prstGeom>
              <a:solidFill>
                <a:srgbClr val="FFCC00"/>
              </a:solidFill>
              <a:ln w="38100" cmpd="dbl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900" b="1" smtClean="0">
                    <a:solidFill>
                      <a:prstClr val="black"/>
                    </a:solidFill>
                    <a:latin typeface="Times New Roman" pitchFamily="18" charset="0"/>
                  </a:rPr>
                  <a:t>КОНСУЛЬТАЦИЯ</a:t>
                </a:r>
                <a:endParaRPr lang="ru-RU" sz="900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4" name="AutoShape 12"/>
              <p:cNvSpPr>
                <a:spLocks noChangeArrowheads="1"/>
              </p:cNvSpPr>
              <p:nvPr/>
            </p:nvSpPr>
            <p:spPr bwMode="auto">
              <a:xfrm>
                <a:off x="3401" y="5030"/>
                <a:ext cx="2704" cy="1081"/>
              </a:xfrm>
              <a:prstGeom prst="flowChartPreparation">
                <a:avLst/>
              </a:prstGeom>
              <a:solidFill>
                <a:srgbClr val="FFFF66"/>
              </a:solidFill>
              <a:ln w="38100" cmpd="dbl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1000" b="1" smtClean="0">
                    <a:solidFill>
                      <a:prstClr val="black"/>
                    </a:solidFill>
                    <a:latin typeface="Times New Roman" pitchFamily="18" charset="0"/>
                  </a:rPr>
                  <a:t>КОНСУЛЬ-ТАЦИИ</a:t>
                </a:r>
                <a:endParaRPr lang="ru-RU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5" name="AutoShape 13"/>
              <p:cNvSpPr>
                <a:spLocks noChangeArrowheads="1"/>
              </p:cNvSpPr>
              <p:nvPr/>
            </p:nvSpPr>
            <p:spPr bwMode="auto">
              <a:xfrm>
                <a:off x="1961" y="8451"/>
                <a:ext cx="2880" cy="1259"/>
              </a:xfrm>
              <a:prstGeom prst="flowChartPreparation">
                <a:avLst/>
              </a:prstGeom>
              <a:solidFill>
                <a:srgbClr val="FFFF66"/>
              </a:solidFill>
              <a:ln w="38100" cmpd="dbl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1000" b="1" smtClean="0">
                    <a:solidFill>
                      <a:prstClr val="black"/>
                    </a:solidFill>
                    <a:latin typeface="Times New Roman" pitchFamily="18" charset="0"/>
                  </a:rPr>
                  <a:t>ИНФОРМ. СТЕНДЫ</a:t>
                </a:r>
                <a:endParaRPr lang="ru-RU" sz="1000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6" name="AutoShape 14"/>
              <p:cNvSpPr>
                <a:spLocks noChangeArrowheads="1"/>
              </p:cNvSpPr>
              <p:nvPr/>
            </p:nvSpPr>
            <p:spPr bwMode="auto">
              <a:xfrm>
                <a:off x="9883" y="4850"/>
                <a:ext cx="2877" cy="908"/>
              </a:xfrm>
              <a:prstGeom prst="flowChartPreparation">
                <a:avLst/>
              </a:prstGeom>
              <a:solidFill>
                <a:srgbClr val="FFFF66"/>
              </a:solidFill>
              <a:ln w="38100" cmpd="dbl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1000" b="1" smtClean="0">
                    <a:solidFill>
                      <a:prstClr val="black"/>
                    </a:solidFill>
                    <a:latin typeface="Times New Roman" pitchFamily="18" charset="0"/>
                  </a:rPr>
                  <a:t>ЛЕКЦИИ</a:t>
                </a:r>
                <a:endParaRPr lang="ru-RU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7" name="AutoShape 15"/>
              <p:cNvSpPr>
                <a:spLocks noChangeArrowheads="1"/>
              </p:cNvSpPr>
              <p:nvPr/>
            </p:nvSpPr>
            <p:spPr bwMode="auto">
              <a:xfrm>
                <a:off x="12762" y="3411"/>
                <a:ext cx="2700" cy="1255"/>
              </a:xfrm>
              <a:prstGeom prst="flowChartPreparation">
                <a:avLst/>
              </a:prstGeom>
              <a:solidFill>
                <a:srgbClr val="FFFF66"/>
              </a:solidFill>
              <a:ln w="38100" cmpd="dbl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900" b="1" smtClean="0">
                    <a:solidFill>
                      <a:prstClr val="black"/>
                    </a:solidFill>
                    <a:latin typeface="Times New Roman" pitchFamily="18" charset="0"/>
                  </a:rPr>
                  <a:t>ГРУПП. И ОБЩ. РОД. СОБРАНИЯ</a:t>
                </a:r>
                <a:endParaRPr lang="ru-RU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8" name="AutoShape 16"/>
              <p:cNvSpPr>
                <a:spLocks noChangeArrowheads="1"/>
              </p:cNvSpPr>
              <p:nvPr/>
            </p:nvSpPr>
            <p:spPr bwMode="auto">
              <a:xfrm>
                <a:off x="12762" y="4850"/>
                <a:ext cx="2880" cy="908"/>
              </a:xfrm>
              <a:prstGeom prst="flowChartPreparation">
                <a:avLst/>
              </a:prstGeom>
              <a:solidFill>
                <a:srgbClr val="FFFF66"/>
              </a:solidFill>
              <a:ln w="38100" cmpd="dbl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900" b="1" smtClean="0">
                    <a:solidFill>
                      <a:prstClr val="black"/>
                    </a:solidFill>
                    <a:latin typeface="Times New Roman" pitchFamily="18" charset="0"/>
                  </a:rPr>
                  <a:t>КОНСУЛЬТАЦИИ</a:t>
                </a:r>
                <a:endParaRPr lang="ru-RU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9" name="AutoShape 17"/>
              <p:cNvSpPr>
                <a:spLocks noChangeArrowheads="1"/>
              </p:cNvSpPr>
              <p:nvPr/>
            </p:nvSpPr>
            <p:spPr bwMode="auto">
              <a:xfrm>
                <a:off x="6461" y="6291"/>
                <a:ext cx="2336" cy="958"/>
              </a:xfrm>
              <a:prstGeom prst="flowChartPreparation">
                <a:avLst/>
              </a:prstGeom>
              <a:solidFill>
                <a:srgbClr val="FFCC00"/>
              </a:solidFill>
              <a:ln w="38100" cmpd="dbl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900" b="1" smtClean="0">
                    <a:solidFill>
                      <a:prstClr val="black"/>
                    </a:solidFill>
                    <a:latin typeface="Times New Roman" pitchFamily="18" charset="0"/>
                  </a:rPr>
                  <a:t>АНКЕТИ-РОВАНИЕ</a:t>
                </a:r>
                <a:endParaRPr lang="ru-RU" sz="900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0" name="AutoShape 18"/>
              <p:cNvSpPr>
                <a:spLocks noChangeArrowheads="1"/>
              </p:cNvSpPr>
              <p:nvPr/>
            </p:nvSpPr>
            <p:spPr bwMode="auto">
              <a:xfrm>
                <a:off x="6461" y="4850"/>
                <a:ext cx="2334" cy="960"/>
              </a:xfrm>
              <a:prstGeom prst="flowChartPreparation">
                <a:avLst/>
              </a:prstGeom>
              <a:solidFill>
                <a:srgbClr val="FFCC00"/>
              </a:solidFill>
              <a:ln w="38100" cmpd="dbl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1000" b="1" smtClean="0">
                    <a:solidFill>
                      <a:prstClr val="black"/>
                    </a:solidFill>
                    <a:latin typeface="Times New Roman" pitchFamily="18" charset="0"/>
                  </a:rPr>
                  <a:t>  БЕСЕДА</a:t>
                </a:r>
                <a:endParaRPr lang="ru-RU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1" name="AutoShape 19"/>
              <p:cNvSpPr>
                <a:spLocks noChangeArrowheads="1"/>
              </p:cNvSpPr>
              <p:nvPr/>
            </p:nvSpPr>
            <p:spPr bwMode="auto">
              <a:xfrm>
                <a:off x="702" y="6651"/>
                <a:ext cx="2699" cy="1261"/>
              </a:xfrm>
              <a:prstGeom prst="flowChartPreparation">
                <a:avLst/>
              </a:prstGeom>
              <a:solidFill>
                <a:srgbClr val="FFFF66"/>
              </a:solidFill>
              <a:ln w="38100" cmpd="dbl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1000" b="1" smtClean="0">
                    <a:solidFill>
                      <a:prstClr val="black"/>
                    </a:solidFill>
                    <a:latin typeface="Times New Roman" pitchFamily="18" charset="0"/>
                  </a:rPr>
                  <a:t>ПАМЯТКИ</a:t>
                </a:r>
                <a:endParaRPr lang="ru-RU" sz="1000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2" name="AutoShape 20"/>
              <p:cNvSpPr>
                <a:spLocks noChangeArrowheads="1"/>
              </p:cNvSpPr>
              <p:nvPr/>
            </p:nvSpPr>
            <p:spPr bwMode="auto">
              <a:xfrm>
                <a:off x="10061" y="3411"/>
                <a:ext cx="2701" cy="1255"/>
              </a:xfrm>
              <a:prstGeom prst="flowChartPreparation">
                <a:avLst/>
              </a:prstGeom>
              <a:solidFill>
                <a:srgbClr val="FFFF66"/>
              </a:solidFill>
              <a:ln w="38100" cmpd="dbl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900" b="1" smtClean="0">
                    <a:solidFill>
                      <a:prstClr val="black"/>
                    </a:solidFill>
                    <a:latin typeface="Times New Roman" pitchFamily="18" charset="0"/>
                  </a:rPr>
                  <a:t>ДНИ ОТКРЫТЫХ ДВЕРЕЙ</a:t>
                </a:r>
                <a:endParaRPr lang="ru-RU" sz="900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3" name="AutoShape 21"/>
              <p:cNvSpPr>
                <a:spLocks noChangeArrowheads="1"/>
              </p:cNvSpPr>
              <p:nvPr/>
            </p:nvSpPr>
            <p:spPr bwMode="auto">
              <a:xfrm>
                <a:off x="12762" y="5931"/>
                <a:ext cx="2880" cy="900"/>
              </a:xfrm>
              <a:prstGeom prst="flowChartPreparation">
                <a:avLst/>
              </a:prstGeom>
              <a:solidFill>
                <a:srgbClr val="FFFF66"/>
              </a:solidFill>
              <a:ln w="38100" cmpd="dbl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900" b="1" smtClean="0">
                    <a:solidFill>
                      <a:prstClr val="black"/>
                    </a:solidFill>
                    <a:latin typeface="Times New Roman" pitchFamily="18" charset="0"/>
                  </a:rPr>
                  <a:t>СЕМЕЙНЫЙ КЛУБ</a:t>
                </a:r>
                <a:endParaRPr lang="ru-RU" sz="900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4" name="AutoShape 22"/>
              <p:cNvSpPr>
                <a:spLocks noChangeArrowheads="1"/>
              </p:cNvSpPr>
              <p:nvPr/>
            </p:nvSpPr>
            <p:spPr bwMode="auto">
              <a:xfrm>
                <a:off x="3401" y="6651"/>
                <a:ext cx="2944" cy="1261"/>
              </a:xfrm>
              <a:prstGeom prst="flowChartPreparation">
                <a:avLst/>
              </a:prstGeom>
              <a:solidFill>
                <a:srgbClr val="FFFF66"/>
              </a:solidFill>
              <a:ln w="38100" cmpd="dbl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900" b="1" smtClean="0">
                    <a:solidFill>
                      <a:prstClr val="black"/>
                    </a:solidFill>
                    <a:latin typeface="Times New Roman" pitchFamily="18" charset="0"/>
                  </a:rPr>
                  <a:t>УГОЛКИ ДЛЯ РОДИТЕЛЕЙ</a:t>
                </a:r>
                <a:endParaRPr lang="ru-RU" sz="900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5" name="AutoShape 23"/>
              <p:cNvSpPr>
                <a:spLocks noChangeArrowheads="1"/>
              </p:cNvSpPr>
              <p:nvPr/>
            </p:nvSpPr>
            <p:spPr bwMode="auto">
              <a:xfrm>
                <a:off x="12762" y="7010"/>
                <a:ext cx="2880" cy="1086"/>
              </a:xfrm>
              <a:prstGeom prst="flowChartPreparation">
                <a:avLst/>
              </a:prstGeom>
              <a:solidFill>
                <a:srgbClr val="FFFF66"/>
              </a:solidFill>
              <a:ln w="38100" cmpd="dbl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900" b="1" smtClean="0">
                    <a:solidFill>
                      <a:prstClr val="black"/>
                    </a:solidFill>
                    <a:latin typeface="Times New Roman" pitchFamily="18" charset="0"/>
                  </a:rPr>
                  <a:t>КРУГЛЫЙ СТОЛ</a:t>
                </a:r>
                <a:endParaRPr lang="ru-RU" sz="900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6" name="AutoShape 24"/>
              <p:cNvSpPr>
                <a:spLocks noChangeArrowheads="1"/>
              </p:cNvSpPr>
              <p:nvPr/>
            </p:nvSpPr>
            <p:spPr bwMode="auto">
              <a:xfrm>
                <a:off x="9883" y="7010"/>
                <a:ext cx="2875" cy="1086"/>
              </a:xfrm>
              <a:prstGeom prst="flowChartPreparation">
                <a:avLst/>
              </a:prstGeom>
              <a:solidFill>
                <a:srgbClr val="FFFF66"/>
              </a:solidFill>
              <a:ln w="38100" cmpd="dbl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900" b="1" smtClean="0">
                    <a:solidFill>
                      <a:prstClr val="black"/>
                    </a:solidFill>
                    <a:latin typeface="Times New Roman" pitchFamily="18" charset="0"/>
                  </a:rPr>
                  <a:t>ВЕЧЕРА ВОПРОСОВ И ОТВЕТОВ</a:t>
                </a:r>
                <a:endParaRPr lang="ru-RU" sz="900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7" name="AutoShape 25"/>
              <p:cNvSpPr>
                <a:spLocks noChangeArrowheads="1"/>
              </p:cNvSpPr>
              <p:nvPr/>
            </p:nvSpPr>
            <p:spPr bwMode="auto">
              <a:xfrm>
                <a:off x="702" y="3411"/>
                <a:ext cx="2699" cy="1079"/>
              </a:xfrm>
              <a:prstGeom prst="flowChartPreparation">
                <a:avLst/>
              </a:prstGeom>
              <a:solidFill>
                <a:srgbClr val="FFFF66"/>
              </a:solidFill>
              <a:ln w="38100" cmpd="dbl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900" b="1" smtClean="0">
                    <a:solidFill>
                      <a:prstClr val="black"/>
                    </a:solidFill>
                    <a:latin typeface="Times New Roman" pitchFamily="18" charset="0"/>
                  </a:rPr>
                  <a:t>ТЕМАТИЧЕ-СКИЕ ВЫСТАВКИ</a:t>
                </a:r>
                <a:endParaRPr lang="ru-RU" sz="900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8" name="AutoShape 26"/>
              <p:cNvSpPr>
                <a:spLocks noChangeArrowheads="1"/>
              </p:cNvSpPr>
              <p:nvPr/>
            </p:nvSpPr>
            <p:spPr bwMode="auto">
              <a:xfrm>
                <a:off x="12762" y="9351"/>
                <a:ext cx="2880" cy="901"/>
              </a:xfrm>
              <a:prstGeom prst="flowChartPreparation">
                <a:avLst/>
              </a:prstGeom>
              <a:solidFill>
                <a:srgbClr val="FFFF66"/>
              </a:solidFill>
              <a:ln w="38100" cmpd="dbl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900" b="1" smtClean="0">
                    <a:solidFill>
                      <a:prstClr val="black"/>
                    </a:solidFill>
                    <a:latin typeface="Times New Roman" pitchFamily="18" charset="0"/>
                  </a:rPr>
                  <a:t>КОНКУРСЫ.</a:t>
                </a:r>
                <a:endParaRPr lang="ru-RU" sz="900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9" name="AutoShape 27"/>
              <p:cNvSpPr>
                <a:spLocks noChangeArrowheads="1"/>
              </p:cNvSpPr>
              <p:nvPr/>
            </p:nvSpPr>
            <p:spPr bwMode="auto">
              <a:xfrm>
                <a:off x="6461" y="9171"/>
                <a:ext cx="2336" cy="957"/>
              </a:xfrm>
              <a:prstGeom prst="flowChartPreparation">
                <a:avLst/>
              </a:prstGeom>
              <a:solidFill>
                <a:srgbClr val="FFCC00"/>
              </a:solidFill>
              <a:ln w="38100" cmpd="dbl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900" b="1" smtClean="0">
                    <a:solidFill>
                      <a:prstClr val="black"/>
                    </a:solidFill>
                    <a:latin typeface="Times New Roman" pitchFamily="18" charset="0"/>
                  </a:rPr>
                  <a:t>ПРЕЗЕНТАЦИИ</a:t>
                </a:r>
              </a:p>
            </p:txBody>
          </p:sp>
          <p:sp>
            <p:nvSpPr>
              <p:cNvPr id="60" name="AutoShape 28"/>
              <p:cNvSpPr>
                <a:spLocks noChangeArrowheads="1"/>
              </p:cNvSpPr>
              <p:nvPr/>
            </p:nvSpPr>
            <p:spPr bwMode="auto">
              <a:xfrm>
                <a:off x="8982" y="8272"/>
                <a:ext cx="2519" cy="719"/>
              </a:xfrm>
              <a:prstGeom prst="flowChartPreparation">
                <a:avLst/>
              </a:prstGeom>
              <a:solidFill>
                <a:srgbClr val="FFFF66"/>
              </a:solidFill>
              <a:ln w="38100" cmpd="dbl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900" b="1" smtClean="0">
                    <a:solidFill>
                      <a:prstClr val="black"/>
                    </a:solidFill>
                    <a:latin typeface="Times New Roman" pitchFamily="18" charset="0"/>
                  </a:rPr>
                  <a:t>ДЕЛОВЫЕ ИГРЫ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  <p:sp>
            <p:nvSpPr>
              <p:cNvPr id="61" name="AutoShape 29"/>
              <p:cNvSpPr>
                <a:spLocks noChangeArrowheads="1"/>
              </p:cNvSpPr>
              <p:nvPr/>
            </p:nvSpPr>
            <p:spPr bwMode="auto">
              <a:xfrm>
                <a:off x="11503" y="8081"/>
                <a:ext cx="2646" cy="910"/>
              </a:xfrm>
              <a:prstGeom prst="flowChartPreparation">
                <a:avLst/>
              </a:prstGeom>
              <a:solidFill>
                <a:srgbClr val="FFFF66"/>
              </a:solidFill>
              <a:ln w="38100" cmpd="dbl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800" b="1" smtClean="0">
                    <a:solidFill>
                      <a:prstClr val="black"/>
                    </a:solidFill>
                    <a:latin typeface="Times New Roman" pitchFamily="18" charset="0"/>
                  </a:rPr>
                  <a:t>ТРЕНИНГИ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800" b="1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2" name="AutoShape 30"/>
              <p:cNvSpPr>
                <a:spLocks noChangeArrowheads="1"/>
              </p:cNvSpPr>
              <p:nvPr/>
            </p:nvSpPr>
            <p:spPr bwMode="auto">
              <a:xfrm>
                <a:off x="702" y="5030"/>
                <a:ext cx="2695" cy="1079"/>
              </a:xfrm>
              <a:prstGeom prst="flowChartPreparation">
                <a:avLst/>
              </a:prstGeom>
              <a:solidFill>
                <a:srgbClr val="FFFF66"/>
              </a:solidFill>
              <a:ln w="38100" cmpd="dbl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900" b="1" smtClean="0">
                    <a:solidFill>
                      <a:prstClr val="black"/>
                    </a:solidFill>
                    <a:latin typeface="Times New Roman" pitchFamily="18" charset="0"/>
                  </a:rPr>
                  <a:t>ПАПКИ-ПЕ</a:t>
                </a:r>
                <a:r>
                  <a:rPr lang="en-US" sz="900" b="1" smtClean="0">
                    <a:solidFill>
                      <a:prstClr val="black"/>
                    </a:solidFill>
                    <a:latin typeface="Times New Roman" pitchFamily="18" charset="0"/>
                  </a:rPr>
                  <a:t>-</a:t>
                </a:r>
                <a:r>
                  <a:rPr lang="ru-RU" sz="900" b="1" smtClean="0">
                    <a:solidFill>
                      <a:prstClr val="black"/>
                    </a:solidFill>
                    <a:latin typeface="Times New Roman" pitchFamily="18" charset="0"/>
                  </a:rPr>
                  <a:t>РЕДВИЖКИ</a:t>
                </a:r>
                <a:endParaRPr lang="ru-RU" sz="900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3" name="AutoShape 31"/>
              <p:cNvSpPr>
                <a:spLocks noChangeArrowheads="1"/>
              </p:cNvSpPr>
              <p:nvPr/>
            </p:nvSpPr>
            <p:spPr bwMode="auto">
              <a:xfrm>
                <a:off x="9883" y="5931"/>
                <a:ext cx="2882" cy="954"/>
              </a:xfrm>
              <a:prstGeom prst="flowChartPreparation">
                <a:avLst/>
              </a:prstGeom>
              <a:solidFill>
                <a:srgbClr val="FFFF66"/>
              </a:solidFill>
              <a:ln w="38100" cmpd="dbl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1000" b="1" smtClean="0">
                    <a:solidFill>
                      <a:prstClr val="black"/>
                    </a:solidFill>
                    <a:latin typeface="Times New Roman" pitchFamily="18" charset="0"/>
                  </a:rPr>
                  <a:t>КОНФЕРЕН-ЦИИ</a:t>
                </a:r>
                <a:endParaRPr lang="ru-RU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4" name="AutoShape 32"/>
              <p:cNvSpPr>
                <a:spLocks noChangeArrowheads="1"/>
              </p:cNvSpPr>
              <p:nvPr/>
            </p:nvSpPr>
            <p:spPr bwMode="auto">
              <a:xfrm>
                <a:off x="3401" y="3411"/>
                <a:ext cx="2680" cy="1079"/>
              </a:xfrm>
              <a:prstGeom prst="flowChartPreparation">
                <a:avLst/>
              </a:prstGeom>
              <a:solidFill>
                <a:srgbClr val="FFFF66"/>
              </a:solidFill>
              <a:ln w="38100" cmpd="dbl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1000" b="1" smtClean="0">
                    <a:solidFill>
                      <a:prstClr val="black"/>
                    </a:solidFill>
                    <a:latin typeface="Times New Roman" pitchFamily="18" charset="0"/>
                  </a:rPr>
                  <a:t>БУКЛЕТЫ</a:t>
                </a:r>
                <a:endParaRPr lang="ru-RU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5" name="AutoShape 33"/>
              <p:cNvSpPr>
                <a:spLocks noChangeArrowheads="1"/>
              </p:cNvSpPr>
              <p:nvPr/>
            </p:nvSpPr>
            <p:spPr bwMode="auto">
              <a:xfrm>
                <a:off x="13841" y="8272"/>
                <a:ext cx="2340" cy="756"/>
              </a:xfrm>
              <a:prstGeom prst="flowChartPreparation">
                <a:avLst/>
              </a:prstGeom>
              <a:solidFill>
                <a:srgbClr val="FFFF66"/>
              </a:solidFill>
              <a:ln w="38100" cmpd="dbl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900" b="1" smtClean="0">
                    <a:solidFill>
                      <a:prstClr val="black"/>
                    </a:solidFill>
                    <a:latin typeface="Times New Roman" pitchFamily="18" charset="0"/>
                  </a:rPr>
                  <a:t>МАСТЕР-КЛАСС</a:t>
                </a:r>
                <a:endParaRPr lang="ru-RU" sz="900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8" name="AutoShape 34"/>
            <p:cNvSpPr>
              <a:spLocks noChangeArrowheads="1"/>
            </p:cNvSpPr>
            <p:nvPr/>
          </p:nvSpPr>
          <p:spPr bwMode="auto">
            <a:xfrm>
              <a:off x="4842" y="1071"/>
              <a:ext cx="6027" cy="9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76200" cmpd="tri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200" b="1" smtClean="0">
                  <a:solidFill>
                    <a:prstClr val="black"/>
                  </a:solidFill>
                  <a:latin typeface="Times New Roman" pitchFamily="18" charset="0"/>
                </a:rPr>
                <a:t>ФОРМЫ РАБОТЫ С  РОДИТЕЛЯМИ</a:t>
              </a:r>
              <a:endParaRPr lang="ru-RU" sz="1200" smtClean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grpSp>
          <p:nvGrpSpPr>
            <p:cNvPr id="9" name="Group 35"/>
            <p:cNvGrpSpPr>
              <a:grpSpLocks/>
            </p:cNvGrpSpPr>
            <p:nvPr/>
          </p:nvGrpSpPr>
          <p:grpSpPr bwMode="auto">
            <a:xfrm>
              <a:off x="2142" y="3771"/>
              <a:ext cx="12062" cy="6119"/>
              <a:chOff x="2142" y="3232"/>
              <a:chExt cx="12062" cy="6119"/>
            </a:xfrm>
          </p:grpSpPr>
          <p:sp>
            <p:nvSpPr>
              <p:cNvPr id="15" name="Line 36"/>
              <p:cNvSpPr>
                <a:spLocks noChangeShapeType="1"/>
              </p:cNvSpPr>
              <p:nvPr/>
            </p:nvSpPr>
            <p:spPr bwMode="auto">
              <a:xfrm>
                <a:off x="2142" y="3232"/>
                <a:ext cx="2" cy="177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6" name="Line 37"/>
              <p:cNvSpPr>
                <a:spLocks noChangeShapeType="1"/>
              </p:cNvSpPr>
              <p:nvPr/>
            </p:nvSpPr>
            <p:spPr bwMode="auto">
              <a:xfrm>
                <a:off x="4663" y="3232"/>
                <a:ext cx="0" cy="179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7" name="Line 38"/>
              <p:cNvSpPr>
                <a:spLocks noChangeShapeType="1"/>
              </p:cNvSpPr>
              <p:nvPr/>
            </p:nvSpPr>
            <p:spPr bwMode="auto">
              <a:xfrm>
                <a:off x="2142" y="4490"/>
                <a:ext cx="0" cy="540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8" name="Line 39"/>
              <p:cNvSpPr>
                <a:spLocks noChangeShapeType="1"/>
              </p:cNvSpPr>
              <p:nvPr/>
            </p:nvSpPr>
            <p:spPr bwMode="auto">
              <a:xfrm>
                <a:off x="4661" y="4490"/>
                <a:ext cx="2" cy="540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9" name="Line 40"/>
              <p:cNvSpPr>
                <a:spLocks noChangeShapeType="1"/>
              </p:cNvSpPr>
              <p:nvPr/>
            </p:nvSpPr>
            <p:spPr bwMode="auto">
              <a:xfrm>
                <a:off x="2142" y="6111"/>
                <a:ext cx="0" cy="540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20" name="Line 41"/>
              <p:cNvSpPr>
                <a:spLocks noChangeShapeType="1"/>
              </p:cNvSpPr>
              <p:nvPr/>
            </p:nvSpPr>
            <p:spPr bwMode="auto">
              <a:xfrm>
                <a:off x="4663" y="6111"/>
                <a:ext cx="0" cy="540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21" name="Line 42"/>
              <p:cNvSpPr>
                <a:spLocks noChangeShapeType="1"/>
              </p:cNvSpPr>
              <p:nvPr/>
            </p:nvSpPr>
            <p:spPr bwMode="auto">
              <a:xfrm>
                <a:off x="3401" y="7370"/>
                <a:ext cx="0" cy="1081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22" name="Line 43"/>
              <p:cNvSpPr>
                <a:spLocks noChangeShapeType="1"/>
              </p:cNvSpPr>
              <p:nvPr/>
            </p:nvSpPr>
            <p:spPr bwMode="auto">
              <a:xfrm>
                <a:off x="7542" y="3232"/>
                <a:ext cx="0" cy="359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23" name="Line 44"/>
              <p:cNvSpPr>
                <a:spLocks noChangeShapeType="1"/>
              </p:cNvSpPr>
              <p:nvPr/>
            </p:nvSpPr>
            <p:spPr bwMode="auto">
              <a:xfrm>
                <a:off x="7542" y="4490"/>
                <a:ext cx="0" cy="360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24" name="Line 45"/>
              <p:cNvSpPr>
                <a:spLocks noChangeShapeType="1"/>
              </p:cNvSpPr>
              <p:nvPr/>
            </p:nvSpPr>
            <p:spPr bwMode="auto">
              <a:xfrm>
                <a:off x="7542" y="5752"/>
                <a:ext cx="0" cy="539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25" name="Line 46"/>
              <p:cNvSpPr>
                <a:spLocks noChangeShapeType="1"/>
              </p:cNvSpPr>
              <p:nvPr/>
            </p:nvSpPr>
            <p:spPr bwMode="auto">
              <a:xfrm>
                <a:off x="7542" y="7190"/>
                <a:ext cx="0" cy="542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26" name="Line 47"/>
              <p:cNvSpPr>
                <a:spLocks noChangeShapeType="1"/>
              </p:cNvSpPr>
              <p:nvPr/>
            </p:nvSpPr>
            <p:spPr bwMode="auto">
              <a:xfrm>
                <a:off x="7542" y="8631"/>
                <a:ext cx="0" cy="540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27" name="Line 48"/>
              <p:cNvSpPr>
                <a:spLocks noChangeShapeType="1"/>
              </p:cNvSpPr>
              <p:nvPr/>
            </p:nvSpPr>
            <p:spPr bwMode="auto">
              <a:xfrm>
                <a:off x="11503" y="3232"/>
                <a:ext cx="0" cy="179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28" name="Line 49"/>
              <p:cNvSpPr>
                <a:spLocks noChangeShapeType="1"/>
              </p:cNvSpPr>
              <p:nvPr/>
            </p:nvSpPr>
            <p:spPr bwMode="auto">
              <a:xfrm>
                <a:off x="14202" y="3232"/>
                <a:ext cx="0" cy="179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29" name="Line 50"/>
              <p:cNvSpPr>
                <a:spLocks noChangeShapeType="1"/>
              </p:cNvSpPr>
              <p:nvPr/>
            </p:nvSpPr>
            <p:spPr bwMode="auto">
              <a:xfrm>
                <a:off x="11503" y="4670"/>
                <a:ext cx="2" cy="180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30" name="Line 51"/>
              <p:cNvSpPr>
                <a:spLocks noChangeShapeType="1"/>
              </p:cNvSpPr>
              <p:nvPr/>
            </p:nvSpPr>
            <p:spPr bwMode="auto">
              <a:xfrm>
                <a:off x="14202" y="4670"/>
                <a:ext cx="2" cy="180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31" name="Line 52"/>
              <p:cNvSpPr>
                <a:spLocks noChangeShapeType="1"/>
              </p:cNvSpPr>
              <p:nvPr/>
            </p:nvSpPr>
            <p:spPr bwMode="auto">
              <a:xfrm>
                <a:off x="11503" y="5752"/>
                <a:ext cx="0" cy="179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32" name="Line 53"/>
              <p:cNvSpPr>
                <a:spLocks noChangeShapeType="1"/>
              </p:cNvSpPr>
              <p:nvPr/>
            </p:nvSpPr>
            <p:spPr bwMode="auto">
              <a:xfrm>
                <a:off x="14202" y="5752"/>
                <a:ext cx="2" cy="177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33" name="Line 54"/>
              <p:cNvSpPr>
                <a:spLocks noChangeShapeType="1"/>
              </p:cNvSpPr>
              <p:nvPr/>
            </p:nvSpPr>
            <p:spPr bwMode="auto">
              <a:xfrm>
                <a:off x="11503" y="6831"/>
                <a:ext cx="0" cy="179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34" name="Line 55"/>
              <p:cNvSpPr>
                <a:spLocks noChangeShapeType="1"/>
              </p:cNvSpPr>
              <p:nvPr/>
            </p:nvSpPr>
            <p:spPr bwMode="auto">
              <a:xfrm>
                <a:off x="14202" y="6831"/>
                <a:ext cx="2" cy="179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35" name="Line 56"/>
              <p:cNvSpPr>
                <a:spLocks noChangeShapeType="1"/>
              </p:cNvSpPr>
              <p:nvPr/>
            </p:nvSpPr>
            <p:spPr bwMode="auto">
              <a:xfrm>
                <a:off x="13841" y="8092"/>
                <a:ext cx="0" cy="539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36" name="Line 57"/>
              <p:cNvSpPr>
                <a:spLocks noChangeShapeType="1"/>
              </p:cNvSpPr>
              <p:nvPr/>
            </p:nvSpPr>
            <p:spPr bwMode="auto">
              <a:xfrm>
                <a:off x="12762" y="7550"/>
                <a:ext cx="0" cy="722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37" name="Line 58"/>
              <p:cNvSpPr>
                <a:spLocks noChangeShapeType="1"/>
              </p:cNvSpPr>
              <p:nvPr/>
            </p:nvSpPr>
            <p:spPr bwMode="auto">
              <a:xfrm>
                <a:off x="11503" y="8631"/>
                <a:ext cx="0" cy="720"/>
              </a:xfrm>
              <a:prstGeom prst="line">
                <a:avLst/>
              </a:prstGeom>
              <a:noFill/>
              <a:ln w="57150" cmpd="thickThin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</p:grpSp>
        <p:sp>
          <p:nvSpPr>
            <p:cNvPr id="10" name="Line 59"/>
            <p:cNvSpPr>
              <a:spLocks noChangeShapeType="1"/>
            </p:cNvSpPr>
            <p:nvPr/>
          </p:nvSpPr>
          <p:spPr bwMode="auto">
            <a:xfrm>
              <a:off x="13842" y="9296"/>
              <a:ext cx="1" cy="539"/>
            </a:xfrm>
            <a:prstGeom prst="line">
              <a:avLst/>
            </a:prstGeom>
            <a:noFill/>
            <a:ln w="57150" cmpd="thickThin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1" name="Line 60"/>
            <p:cNvSpPr>
              <a:spLocks noChangeShapeType="1"/>
            </p:cNvSpPr>
            <p:nvPr/>
          </p:nvSpPr>
          <p:spPr bwMode="auto">
            <a:xfrm>
              <a:off x="12816" y="9656"/>
              <a:ext cx="0" cy="720"/>
            </a:xfrm>
            <a:prstGeom prst="line">
              <a:avLst/>
            </a:prstGeom>
            <a:noFill/>
            <a:ln w="57150" cmpd="thickThin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2" name="Line 61"/>
            <p:cNvSpPr>
              <a:spLocks noChangeShapeType="1"/>
            </p:cNvSpPr>
            <p:nvPr/>
          </p:nvSpPr>
          <p:spPr bwMode="auto">
            <a:xfrm flipH="1">
              <a:off x="2502" y="1971"/>
              <a:ext cx="2160" cy="720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3" name="Line 62"/>
            <p:cNvSpPr>
              <a:spLocks noChangeShapeType="1"/>
            </p:cNvSpPr>
            <p:nvPr/>
          </p:nvSpPr>
          <p:spPr bwMode="auto">
            <a:xfrm flipH="1">
              <a:off x="7542" y="1971"/>
              <a:ext cx="1" cy="720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4" name="Line 63"/>
            <p:cNvSpPr>
              <a:spLocks noChangeShapeType="1"/>
            </p:cNvSpPr>
            <p:nvPr/>
          </p:nvSpPr>
          <p:spPr bwMode="auto">
            <a:xfrm>
              <a:off x="10962" y="1971"/>
              <a:ext cx="1980" cy="720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996952"/>
            <a:ext cx="7772400" cy="277202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60649"/>
            <a:ext cx="8027169" cy="273630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Главная  задача наглядно – информационной формы работы с родителями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целенаправленное систематическое применение наглядных средств в целях ознакомления родителей с задачами, содержанием, методами воспитания в детском саду, оказания практической помощи семье.</a:t>
            </a:r>
          </a:p>
          <a:p>
            <a:endParaRPr lang="ru-RU" dirty="0"/>
          </a:p>
        </p:txBody>
      </p:sp>
      <p:pic>
        <p:nvPicPr>
          <p:cNvPr id="4" name="Рисунок 5" descr="IMG_072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24944"/>
            <a:ext cx="2643188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2" descr="IMG_0747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933056"/>
            <a:ext cx="2420937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3" descr="IMG_073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068960"/>
            <a:ext cx="2500313" cy="187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852936"/>
            <a:ext cx="7772400" cy="291603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60649"/>
            <a:ext cx="7772400" cy="244827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Главная  задача  индивидуальной формы работы с родителями -  </a:t>
            </a:r>
            <a:r>
              <a:rPr lang="ru-RU" sz="2400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выявление проблем и нахождение оптимальных путей выхода из трудных </a:t>
            </a:r>
            <a:r>
              <a:rPr lang="ru-RU" sz="2400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детско</a:t>
            </a:r>
            <a:r>
              <a:rPr lang="ru-RU" sz="2400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–родительских ситуаций.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77" y="2996952"/>
            <a:ext cx="3763045" cy="2860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866920"/>
            <a:ext cx="3741491" cy="2987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196752"/>
            <a:ext cx="7772400" cy="457222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0" cap="none" dirty="0" smtClean="0">
                <a:latin typeface="Times New Roman" pitchFamily="18" charset="0"/>
                <a:cs typeface="Times New Roman" pitchFamily="18" charset="0"/>
              </a:rPr>
              <a:t>Целью психологического консультирования родителей воспитанников является повышение знаний, связанных с психофизиологическими особенностями детей данного возраста и методами успешного их развития.</a:t>
            </a:r>
            <a:br>
              <a:rPr lang="ru-RU" sz="24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cap="none" dirty="0" smtClean="0">
                <a:latin typeface="Times New Roman" pitchFamily="18" charset="0"/>
                <a:cs typeface="Times New Roman" pitchFamily="18" charset="0"/>
              </a:rPr>
              <a:t>-Главной задачей психологической службы образования - максимально содействовать психическому, личностному развитию каждого ребенка.</a:t>
            </a:r>
            <a:br>
              <a:rPr lang="ru-RU" sz="2400" b="0" cap="none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0" cap="none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04665"/>
            <a:ext cx="7772400" cy="64807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Консультирование с родителями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08720"/>
            <a:ext cx="7772400" cy="486025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b="0" cap="none" dirty="0" smtClean="0">
                <a:latin typeface="Times New Roman" pitchFamily="18" charset="0"/>
                <a:cs typeface="Times New Roman" pitchFamily="18" charset="0"/>
              </a:rPr>
              <a:t>- узнать результаты мониторинговых исследований, </a:t>
            </a:r>
            <a:br>
              <a:rPr lang="ru-RU" sz="24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cap="none" dirty="0" smtClean="0">
                <a:latin typeface="Times New Roman" pitchFamily="18" charset="0"/>
                <a:cs typeface="Times New Roman" pitchFamily="18" charset="0"/>
              </a:rPr>
              <a:t>получение рекомендаций как готовить детей к школе, </a:t>
            </a:r>
            <a:br>
              <a:rPr lang="ru-RU" sz="24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cap="none" dirty="0" smtClean="0">
                <a:latin typeface="Times New Roman" pitchFamily="18" charset="0"/>
                <a:cs typeface="Times New Roman" pitchFamily="18" charset="0"/>
              </a:rPr>
              <a:t>- отсутствие коммуникации их ребенка с другими детьми, </a:t>
            </a:r>
            <a:br>
              <a:rPr lang="ru-RU" sz="24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cap="none" dirty="0" smtClean="0">
                <a:latin typeface="Times New Roman" pitchFamily="18" charset="0"/>
                <a:cs typeface="Times New Roman" pitchFamily="18" charset="0"/>
              </a:rPr>
              <a:t>- отсутствие у детей выраженных интересов,</a:t>
            </a:r>
            <a:br>
              <a:rPr lang="ru-RU" sz="24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cap="none" dirty="0" smtClean="0">
                <a:latin typeface="Times New Roman" pitchFamily="18" charset="0"/>
                <a:cs typeface="Times New Roman" pitchFamily="18" charset="0"/>
              </a:rPr>
              <a:t>- плохая память, </a:t>
            </a:r>
            <a:br>
              <a:rPr lang="ru-RU" sz="24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cap="none" dirty="0" smtClean="0">
                <a:latin typeface="Times New Roman" pitchFamily="18" charset="0"/>
                <a:cs typeface="Times New Roman" pitchFamily="18" charset="0"/>
              </a:rPr>
              <a:t>- неорганизованность, </a:t>
            </a:r>
            <a:br>
              <a:rPr lang="ru-RU" sz="24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cap="none" dirty="0" smtClean="0">
                <a:latin typeface="Times New Roman" pitchFamily="18" charset="0"/>
                <a:cs typeface="Times New Roman" pitchFamily="18" charset="0"/>
              </a:rPr>
              <a:t>- несамостоятельность, </a:t>
            </a:r>
            <a:br>
              <a:rPr lang="ru-RU" sz="24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cap="none" dirty="0" smtClean="0">
                <a:latin typeface="Times New Roman" pitchFamily="18" charset="0"/>
                <a:cs typeface="Times New Roman" pitchFamily="18" charset="0"/>
              </a:rPr>
              <a:t>- агрессивность, </a:t>
            </a:r>
            <a:br>
              <a:rPr lang="ru-RU" sz="24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cap="none" dirty="0" smtClean="0">
                <a:latin typeface="Times New Roman" pitchFamily="18" charset="0"/>
                <a:cs typeface="Times New Roman" pitchFamily="18" charset="0"/>
              </a:rPr>
              <a:t>- повышенная возбудимость или робость.</a:t>
            </a:r>
            <a:br>
              <a:rPr lang="ru-RU" sz="2400" b="0" cap="none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0" cap="none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60649"/>
            <a:ext cx="7772400" cy="64807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Примерные проблемы обращения: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708920"/>
            <a:ext cx="7772400" cy="306005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60648"/>
            <a:ext cx="7772400" cy="2376264"/>
          </a:xfrm>
        </p:spPr>
        <p:txBody>
          <a:bodyPr>
            <a:normAutofit fontScale="92500" lnSpcReduction="20000"/>
          </a:bodyPr>
          <a:lstStyle/>
          <a:p>
            <a:endParaRPr lang="ru-RU" sz="2600" b="1" dirty="0" smtClean="0">
              <a:solidFill>
                <a:srgbClr val="C1752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Главная  задача   коллективной формы  работы с родителями </a:t>
            </a:r>
            <a:r>
              <a:rPr lang="ru-RU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повышение психологической компетентности родителей в сфере </a:t>
            </a:r>
            <a:r>
              <a:rPr lang="ru-RU" sz="2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детско</a:t>
            </a:r>
            <a:r>
              <a:rPr lang="ru-RU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–родительских отношений и решения задач развития, воспитания детей.</a:t>
            </a:r>
          </a:p>
          <a:p>
            <a:pPr>
              <a:lnSpc>
                <a:spcPct val="150000"/>
              </a:lnSpc>
            </a:pPr>
            <a:endParaRPr lang="ru-RU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24944"/>
            <a:ext cx="271462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708920"/>
            <a:ext cx="3207643" cy="241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310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Организация социального партнерства педагога-психолога с семьями воспитанников</vt:lpstr>
      <vt:lpstr>Социальное партнерство в детском саду  –  это взаимовыгодное сотрудничество,  между образовательным  учреждением и родителями воспитанников детского сада, направленное  на  обеспечение взаимодействия  по  вопросам образования, воспитания, укрепления здоровья, развития и повышения компетентности родителей.  </vt:lpstr>
      <vt:lpstr>Слайд 3</vt:lpstr>
      <vt:lpstr>Слайд 4</vt:lpstr>
      <vt:lpstr>Слайд 5</vt:lpstr>
      <vt:lpstr>Слайд 6</vt:lpstr>
      <vt:lpstr>-Целью психологического консультирования родителей воспитанников является повышение знаний, связанных с психофизиологическими особенностями детей данного возраста и методами успешного их развития. -Главной задачей психологической службы образования - максимально содействовать психическому, личностному развитию каждого ребенка. </vt:lpstr>
      <vt:lpstr>- узнать результаты мониторинговых исследований,  получение рекомендаций как готовить детей к школе,  - отсутствие коммуникации их ребенка с другими детьми,  - отсутствие у детей выраженных интересов, - плохая память,  - неорганизованность,  - несамостоятельность,  - агрессивность,  - повышенная возбудимость или робость. </vt:lpstr>
      <vt:lpstr>Слайд 9</vt:lpstr>
      <vt:lpstr>«Тренинг (от англ. train — тренироваться) — в самом общем значении рассматривается как способ, точнее, совокупность различных приемов и способов, направленных на развитие у человека тех или иных навыков и умений. Как один из инструментов психолога он может применяться в индивидуальной и групповой работе. Но наибольшую популярность этот способ воздействия приобрел в работе с группой».</vt:lpstr>
      <vt:lpstr>Наиболее эффективные формы работы с родителями -групповые родительские собрания, -индивидуальные консультации, -тренинги, -семинары – практикумы, -круглый стол.</vt:lpstr>
      <vt:lpstr>Результатом взаимодействия педагога-психолога с родителями: -повышение психолого-педагогической компетентности и активности родителей в вопросах воспитания и развития детей -формирование доверительных отношений родителей с детьми, участниками доо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социального партнерства педагога-психолога с семьями воспитанников</dc:title>
  <dc:creator>User12</dc:creator>
  <cp:lastModifiedBy>User12</cp:lastModifiedBy>
  <cp:revision>7</cp:revision>
  <dcterms:created xsi:type="dcterms:W3CDTF">2015-08-20T08:02:29Z</dcterms:created>
  <dcterms:modified xsi:type="dcterms:W3CDTF">2015-08-20T09:20:05Z</dcterms:modified>
</cp:coreProperties>
</file>