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81" r:id="rId2"/>
    <p:sldId id="271" r:id="rId3"/>
    <p:sldId id="272" r:id="rId4"/>
    <p:sldId id="273" r:id="rId5"/>
    <p:sldId id="275" r:id="rId6"/>
    <p:sldId id="274" r:id="rId7"/>
    <p:sldId id="276" r:id="rId8"/>
    <p:sldId id="277" r:id="rId9"/>
    <p:sldId id="278" r:id="rId10"/>
    <p:sldId id="279" r:id="rId11"/>
    <p:sldId id="280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2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15D36-711B-4793-93B8-667D3377C604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53F5D9-4C77-4EB5-8A20-FB39F867B5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95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Рядом со словом адаптация очень часто соседствует слово трудности, хотя если мы посмотрим на определение, то оказывается это естественное состояние человека. Просто проходит она у всех по разному. Итак, адаптация – это естественное состояние человека проявляющееся в приспособлении , привыкании к новым условиям жизни ( т.е. школьным условиям), новой деятельности ( т.е. учебной), новым социальным контактам ( учителя, ученики) и новым социальным ролям (я – ученик).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адаптационного периода - Создать психолого-педагогические условия, обеспечивающие благоприятное течение адаптации первоклассников к школьному обучению.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Поэтому</a:t>
            </a:r>
            <a:r>
              <a:rPr lang="ru-RU" baseline="0" dirty="0" smtClean="0"/>
              <a:t> на первой рабочей неделе было по три урока. Это уроки классного руководителя. А со второй недели включились в работу другие педагоги. Уроки у нас длились по 35 минут. Оставшееся время занимали активные познавательные игры.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Третья группа детей встречается в каждом классе(примерно 14%). Это такие дети, у которых к значительным трудностям учебной работы прибавляются трудности болезненной и длительной адаптации, примерно до 1 года. К сожалению, чаще всего эти трудности создают сами родители. Есть такая группа, которая всем недовольна и это состояние</a:t>
            </a:r>
            <a:r>
              <a:rPr lang="ru-RU" baseline="0" dirty="0" smtClean="0"/>
              <a:t> конечно же переходит и на детей.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Что же мы делали</a:t>
            </a:r>
            <a:r>
              <a:rPr lang="ru-RU" baseline="0" dirty="0" smtClean="0"/>
              <a:t> для того чтобы дети как можно легче адаптировались. Старались сохранить их психическое, физическое и социальное здоровье. </a:t>
            </a:r>
            <a:r>
              <a:rPr lang="ru-RU" dirty="0" smtClean="0"/>
              <a:t>А именно: проводили утреннюю гимнастику, </a:t>
            </a:r>
            <a:r>
              <a:rPr lang="ru-RU" dirty="0" err="1" smtClean="0"/>
              <a:t>физминутки</a:t>
            </a:r>
            <a:r>
              <a:rPr lang="ru-RU" dirty="0" smtClean="0"/>
              <a:t>, обязательно была смена деятельности на уроке ( это и групповая,</a:t>
            </a:r>
            <a:r>
              <a:rPr lang="ru-RU" baseline="0" dirty="0" smtClean="0"/>
              <a:t> и фронтальная, и индивидуальная работа).Типы уроков различные ( урок –сказка, урок – экскурсия, игра, театрализация). Детей ориентируем на успех ( похвала). Ну и конечно же улыбка учителя и его доброжелательное отношение. Но! Бровки домиком тоже строили.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организация игр на знакомство с одноклассниками,</a:t>
            </a:r>
            <a:r>
              <a:rPr lang="ru-RU" baseline="0" dirty="0" smtClean="0"/>
              <a:t> организация дежурства в классе и в столовой, поздравление именинников, проведение общего праздника ( на котором постарались задействовать каждого ученика), проведение экскурсий. После первой экскурсии в Коломенское, в конце которой их угощали чаем с блинами. В конце второй экскурсии спросили: « А кормить нас будут?»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Очень серьёзный аспект ( с адекватностью есть проблемы). Проще детям которые посещали курсы </a:t>
            </a:r>
            <a:r>
              <a:rPr lang="ru-RU" dirty="0" err="1" smtClean="0"/>
              <a:t>Хеппи</a:t>
            </a:r>
            <a:r>
              <a:rPr lang="ru-RU" dirty="0" smtClean="0"/>
              <a:t> </a:t>
            </a:r>
            <a:r>
              <a:rPr lang="ru-RU" dirty="0" err="1" smtClean="0"/>
              <a:t>дей</a:t>
            </a:r>
            <a:r>
              <a:rPr lang="ru-RU" dirty="0" smtClean="0"/>
              <a:t>. А вот вновь прибывшим приходится сложнее, идёт «притирка» и не всегда мирная. Учителя провели классные часы на тему «Правила поведения в школе», проходят индивидуальные беседы, а также обсуждение на уроках положительных примеров из литературных произведений и из жизни.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Учим детей организации своего рабочего места, учим слушать на уроках ( сейчас это самое сложное, лучше что-нибудь нарисовать в тетради</a:t>
            </a:r>
            <a:r>
              <a:rPr lang="ru-RU" baseline="0" dirty="0" smtClean="0"/>
              <a:t> у соседа), выполнять инструкции, решать логические задачи. Развиваем на уроках все психические процессы: память, внимание, </a:t>
            </a:r>
            <a:r>
              <a:rPr lang="ru-RU" baseline="0" dirty="0" err="1" smtClean="0"/>
              <a:t>воображение.Мотивируем</a:t>
            </a:r>
            <a:r>
              <a:rPr lang="ru-RU" baseline="0" dirty="0" smtClean="0"/>
              <a:t> детей на успешное обучение.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 самое главное, как бы мы здесь не старались, это настрой родителей.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3F5D9-4C77-4EB5-8A20-FB39F867B507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182AB-E77F-424C-92B2-94E11CB947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1E1B7-42FC-4F72-97D8-061B5362F3EC}" type="datetimeFigureOut">
              <a:rPr lang="ru-RU" smtClean="0"/>
              <a:pPr/>
              <a:t>21.08.2015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D9E08-DF4F-4176-83FD-182256F299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14.jpeg"/><Relationship Id="rId10" Type="http://schemas.openxmlformats.org/officeDocument/2006/relationships/image" Target="../media/image7.png"/><Relationship Id="rId4" Type="http://schemas.openxmlformats.org/officeDocument/2006/relationships/image" Target="../media/image3.png"/><Relationship Id="rId9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8.jpeg"/><Relationship Id="rId5" Type="http://schemas.openxmlformats.org/officeDocument/2006/relationships/image" Target="../media/image4.png"/><Relationship Id="rId10" Type="http://schemas.openxmlformats.org/officeDocument/2006/relationships/image" Target="../media/image17.jpeg"/><Relationship Id="rId4" Type="http://schemas.openxmlformats.org/officeDocument/2006/relationships/image" Target="../media/image3.png"/><Relationship Id="rId9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on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5"/>
          <p:cNvSpPr>
            <a:spLocks noGrp="1" noChangeArrowheads="1"/>
          </p:cNvSpPr>
          <p:nvPr>
            <p:ph type="title"/>
          </p:nvPr>
        </p:nvSpPr>
        <p:spPr>
          <a:xfrm>
            <a:off x="395288" y="620712"/>
            <a:ext cx="7345362" cy="6237287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Адаптация первоклассников</a:t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sz="3600" b="1" i="1" smtClean="0">
                <a:solidFill>
                  <a:srgbClr val="C00000"/>
                </a:solidFill>
                <a:latin typeface="Comic Sans MS" pitchFamily="66" charset="0"/>
              </a:rPr>
              <a:t>Подготовила: </a:t>
            </a:r>
            <a:r>
              <a:rPr lang="ru-RU" altLang="ru-RU" sz="3600" b="1" i="1" dirty="0" smtClean="0">
                <a:solidFill>
                  <a:srgbClr val="C00000"/>
                </a:solidFill>
                <a:latin typeface="Comic Sans MS" pitchFamily="66" charset="0"/>
              </a:rPr>
              <a:t>учитель начальных классов Сорокина Н.С.</a:t>
            </a:r>
            <a:r>
              <a:rPr lang="ru-RU" altLang="ru-RU" b="1" i="1" dirty="0" smtClean="0">
                <a:solidFill>
                  <a:srgbClr val="C00000"/>
                </a:solidFill>
                <a:latin typeface="Comic Sans MS" pitchFamily="66" charset="0"/>
              </a:rPr>
              <a:t/>
            </a:r>
            <a:br>
              <a:rPr lang="ru-RU" altLang="ru-RU" b="1" i="1" dirty="0" smtClean="0">
                <a:solidFill>
                  <a:srgbClr val="C00000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/>
            </a:r>
            <a:b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</a:br>
            <a:endParaRPr lang="ru-RU" altLang="ru-RU" dirty="0" smtClean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Формирование адекватного поведения.</a:t>
            </a:r>
          </a:p>
        </p:txBody>
      </p:sp>
      <p:sp>
        <p:nvSpPr>
          <p:cNvPr id="3077" name="Rectangle 1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altLang="ru-RU" sz="700" smtClean="0"/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11" name="Picture 1" descr="C:\Users\windows7\Pictures\20141027_133631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28596" y="1714488"/>
            <a:ext cx="7304422" cy="4714908"/>
          </a:xfrm>
          <a:prstGeom prst="rect">
            <a:avLst/>
          </a:prstGeom>
          <a:noFill/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Овладение навыками учебной деятельности.</a:t>
            </a:r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2050" name="Picture 2" descr="C:\Users\windows7\Downloads\20140909_1257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571604" y="1643050"/>
            <a:ext cx="3506984" cy="4675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Рогачев Вячеслав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72868" y="0"/>
            <a:ext cx="9216868" cy="6858000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sz="5400" b="1" i="1" dirty="0" smtClean="0">
                <a:solidFill>
                  <a:srgbClr val="CC0000"/>
                </a:solidFill>
              </a:rPr>
              <a:t>Семья – залог успеха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 eaLnBrk="1" hangingPunct="1"/>
            <a:r>
              <a:rPr lang="ru-RU" sz="4800" b="1" i="1" dirty="0" smtClean="0">
                <a:solidFill>
                  <a:srgbClr val="C00000"/>
                </a:solidFill>
              </a:rPr>
              <a:t>Терпение и доброжелательность, эмоциональная поддержка и похвала, любовь и участие родителей – залог успешной адаптации первоклассника.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74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Адаптация - это</a:t>
            </a:r>
          </a:p>
        </p:txBody>
      </p:sp>
      <p:sp>
        <p:nvSpPr>
          <p:cNvPr id="3077" name="Rectangle 13"/>
          <p:cNvSpPr>
            <a:spLocks noGrp="1" noChangeArrowheads="1"/>
          </p:cNvSpPr>
          <p:nvPr>
            <p:ph sz="half" idx="1"/>
          </p:nvPr>
        </p:nvSpPr>
        <p:spPr>
          <a:xfrm>
            <a:off x="179388" y="1600200"/>
            <a:ext cx="4316412" cy="4525963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это естественное состояние человека, проявляющееся в приспособлении ( в привыкании) к новым условиям жизни, новой деятельности, новым социальным контактам, новым социальным ролям.</a:t>
            </a:r>
            <a:endParaRPr lang="ru-RU" altLang="ru-RU" dirty="0" smtClean="0"/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000" dirty="0" smtClean="0">
                <a:latin typeface="Century Schoolbook" pitchFamily="18" charset="0"/>
              </a:rPr>
              <a:t>	</a:t>
            </a:r>
            <a:r>
              <a:rPr lang="ru-RU" altLang="ru-RU" dirty="0" smtClean="0">
                <a:latin typeface="Century Schoolbook" pitchFamily="18" charset="0"/>
              </a:rPr>
              <a:t>Слайд для вставки текста с картинкой.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1026" name="Picture 2" descr="C:\Users\user\Desktop\1 сентября 2014 для Натальи Сергеевны\DSC_0343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731" y="2115049"/>
            <a:ext cx="5002269" cy="3348626"/>
          </a:xfrm>
          <a:prstGeom prst="rect">
            <a:avLst/>
          </a:prstGeom>
          <a:noFill/>
          <a:effectLst>
            <a:softEdge rad="127000"/>
          </a:effectLst>
          <a:scene3d>
            <a:camera prst="isometricOffAxis2Left"/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Цель адаптационного периода</a:t>
            </a:r>
          </a:p>
        </p:txBody>
      </p:sp>
      <p:sp>
        <p:nvSpPr>
          <p:cNvPr id="3077" name="Rectangle 1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 smtClean="0"/>
              <a:t>Создать психолого-педагогические условия, обеспечивающие благоприятное течение адаптации первоклассников к школьному обучению.</a:t>
            </a:r>
          </a:p>
          <a:p>
            <a:pPr eaLnBrk="1" hangingPunct="1">
              <a:lnSpc>
                <a:spcPct val="90000"/>
              </a:lnSpc>
            </a:pPr>
            <a:endParaRPr lang="ru-RU" altLang="ru-RU" dirty="0" smtClean="0"/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000" smtClean="0">
                <a:latin typeface="Century Schoolbook" pitchFamily="18" charset="0"/>
              </a:rPr>
              <a:t>	</a:t>
            </a:r>
            <a:r>
              <a:rPr lang="ru-RU" altLang="ru-RU" smtClean="0">
                <a:latin typeface="Century Schoolbook" pitchFamily="18" charset="0"/>
              </a:rPr>
              <a:t>Слайд для вставки текста с картинкой.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smtClean="0"/>
          </a:p>
          <a:p>
            <a:pPr eaLnBrk="1" hangingPunct="1">
              <a:lnSpc>
                <a:spcPct val="80000"/>
              </a:lnSpc>
            </a:pPr>
            <a:endParaRPr lang="ru-RU" altLang="ru-RU" sz="800" smtClean="0"/>
          </a:p>
          <a:p>
            <a:pPr eaLnBrk="1" hangingPunct="1">
              <a:lnSpc>
                <a:spcPct val="80000"/>
              </a:lnSpc>
            </a:pPr>
            <a:endParaRPr lang="ru-RU" altLang="ru-RU" sz="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smtClean="0"/>
          </a:p>
        </p:txBody>
      </p:sp>
      <p:pic>
        <p:nvPicPr>
          <p:cNvPr id="2050" name="Picture 2" descr="C:\Users\user\Desktop\1 сентября 2014 для Натальи Сергеевны\DSC_0157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994" y="2348880"/>
            <a:ext cx="4652005" cy="31141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Первые 2-3 месяца самые трудные.</a:t>
            </a:r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9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66" y="2199770"/>
            <a:ext cx="6056276" cy="4037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Статистика</a:t>
            </a:r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4572000" y="2204864"/>
            <a:ext cx="4572000" cy="37487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</a:pPr>
            <a:r>
              <a:rPr lang="ru-RU" sz="4400" dirty="0"/>
              <a:t>Значительная часть детей (50%-60%) адаптируется в течении 2-3 месяцев.</a:t>
            </a:r>
            <a:endParaRPr lang="ru-RU" altLang="ru-RU" sz="44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30648"/>
            <a:ext cx="4038600" cy="3865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Статистика</a:t>
            </a:r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1081" y="1262062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fontScale="250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dirty="0" smtClean="0">
              <a:latin typeface="Century Schoolbook" pitchFamily="18" charset="0"/>
            </a:endParaRPr>
          </a:p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  <a:r>
              <a:rPr lang="ru-RU" sz="16000" dirty="0"/>
              <a:t>Второй </a:t>
            </a:r>
            <a:r>
              <a:rPr lang="ru-RU" sz="16000" dirty="0" smtClean="0"/>
              <a:t>группе</a:t>
            </a:r>
          </a:p>
          <a:p>
            <a:pPr>
              <a:lnSpc>
                <a:spcPct val="80000"/>
              </a:lnSpc>
              <a:buNone/>
            </a:pPr>
            <a:r>
              <a:rPr lang="ru-RU" sz="16000" dirty="0" smtClean="0"/>
              <a:t> </a:t>
            </a:r>
            <a:r>
              <a:rPr lang="ru-RU" sz="16000" dirty="0"/>
              <a:t>детей( 30%) требуется больше времени для привыкания к новой школьной жизни.</a:t>
            </a:r>
            <a:endParaRPr lang="ru-RU" altLang="ru-RU" sz="16000" dirty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46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altLang="ru-RU" sz="46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95" y="2420888"/>
            <a:ext cx="4578829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Статистика</a:t>
            </a:r>
          </a:p>
        </p:txBody>
      </p:sp>
      <p:sp>
        <p:nvSpPr>
          <p:cNvPr id="3077" name="Rectangle 13"/>
          <p:cNvSpPr>
            <a:spLocks noGrp="1" noChangeArrowheads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2800" dirty="0" smtClean="0"/>
              <a:t>Третья группа детей встречается в каждом классе(примерно 14%). Это такие дети, у которых к значительным трудностям учебной работы прибавляются трудности болезненной и длительной адаптации, примерно до 1 года.</a:t>
            </a:r>
            <a:endParaRPr lang="ru-RU" altLang="ru-RU" sz="2800" dirty="0" smtClean="0"/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940595"/>
            <a:ext cx="4535487" cy="5225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altLang="ru-RU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751" y="1656226"/>
            <a:ext cx="4594862" cy="30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sz="3600" dirty="0" smtClean="0">
                <a:solidFill>
                  <a:schemeClr val="bg1"/>
                </a:solidFill>
                <a:latin typeface="Comic Sans MS" pitchFamily="66" charset="0"/>
              </a:rPr>
              <a:t>Сохранение психического, физического и социального здоровья. </a:t>
            </a:r>
          </a:p>
        </p:txBody>
      </p:sp>
      <p:pic>
        <p:nvPicPr>
          <p:cNvPr id="11" name="Содержимое 10" descr="20141013_134317.jpg"/>
          <p:cNvPicPr>
            <a:picLocks noGrp="1" noChangeAspect="1"/>
          </p:cNvPicPr>
          <p:nvPr>
            <p:ph sz="half" idx="1"/>
          </p:nvPr>
        </p:nvPicPr>
        <p:blipFill>
          <a:blip r:embed="rId5" cstate="screen"/>
          <a:stretch>
            <a:fillRect/>
          </a:stretch>
        </p:blipFill>
        <p:spPr>
          <a:xfrm>
            <a:off x="0" y="2000240"/>
            <a:ext cx="4488413" cy="3366310"/>
          </a:xfrm>
        </p:spPr>
      </p:pic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3" y="1052737"/>
            <a:ext cx="4535487" cy="5113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000" dirty="0" smtClean="0">
                <a:latin typeface="Century Schoolbook" pitchFamily="18" charset="0"/>
              </a:rPr>
              <a:t>	</a:t>
            </a:r>
            <a:r>
              <a:rPr lang="ru-RU" altLang="ru-RU" dirty="0" smtClean="0">
                <a:latin typeface="Century Schoolbook" pitchFamily="18" charset="0"/>
              </a:rPr>
              <a:t>Слайд для вставки текста с картинкой.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8193" name="Picture 1" descr="C:\Users\windows7\Pictures\20141013_134427.jpg"/>
          <p:cNvPicPr preferRelativeResize="0">
            <a:picLocks noChangeArrowheads="1"/>
          </p:cNvPicPr>
          <p:nvPr/>
        </p:nvPicPr>
        <p:blipFill>
          <a:blip r:embed="rId9" cstate="screen"/>
          <a:stretch>
            <a:fillRect/>
          </a:stretch>
        </p:blipFill>
        <p:spPr bwMode="auto">
          <a:xfrm>
            <a:off x="4357686" y="1785926"/>
            <a:ext cx="4572032" cy="3714776"/>
          </a:xfrm>
          <a:prstGeom prst="rect">
            <a:avLst/>
          </a:prstGeom>
          <a:noFill/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260350"/>
            <a:ext cx="8785225" cy="136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altLang="ru-RU" dirty="0" smtClean="0">
                <a:solidFill>
                  <a:schemeClr val="bg1"/>
                </a:solidFill>
                <a:latin typeface="Comic Sans MS" pitchFamily="66" charset="0"/>
              </a:rPr>
              <a:t>Установление контактов с учащимися и учителями.</a:t>
            </a:r>
          </a:p>
        </p:txBody>
      </p:sp>
      <p:pic>
        <p:nvPicPr>
          <p:cNvPr id="3078" name="Picture 7" descr="4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6610350"/>
            <a:ext cx="9144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 descr="4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3" y="6237288"/>
            <a:ext cx="32289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14" descr="00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00563" y="1412875"/>
            <a:ext cx="4535487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 descr="4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9525" y="3638550"/>
            <a:ext cx="15144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2565400"/>
            <a:ext cx="4387850" cy="1943100"/>
          </a:xfrm>
        </p:spPr>
        <p:txBody>
          <a:bodyPr>
            <a:normAutofit fontScale="85000" lnSpcReduction="1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altLang="ru-RU" sz="1000" dirty="0" smtClean="0">
                <a:latin typeface="Century Schoolbook" pitchFamily="18" charset="0"/>
              </a:rPr>
              <a:t>	</a:t>
            </a:r>
            <a:r>
              <a:rPr lang="ru-RU" altLang="ru-RU" dirty="0" smtClean="0">
                <a:latin typeface="Century Schoolbook" pitchFamily="18" charset="0"/>
              </a:rPr>
              <a:t>Слайд для вставки текста с картинкой.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400" dirty="0" smtClean="0">
                <a:latin typeface="Century Schoolbook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altLang="ru-RU" sz="2400" dirty="0" smtClean="0">
              <a:latin typeface="Century Schoolbook" pitchFamily="18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8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altLang="ru-RU" sz="800" dirty="0" smtClean="0"/>
          </a:p>
        </p:txBody>
      </p:sp>
      <p:pic>
        <p:nvPicPr>
          <p:cNvPr id="6146" name="Picture 2" descr="F:\IMG_912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0" y="1500174"/>
            <a:ext cx="4786314" cy="319087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7" name="Picture 3" descr="F:\IMG_9192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893471" y="1500174"/>
            <a:ext cx="4250529" cy="2833686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8" name="Picture 4" descr="F:\IMG_907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786314" y="4165600"/>
            <a:ext cx="4038600" cy="26924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149" name="Picture 5" descr="F:\IMG_9159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85720" y="4191002"/>
            <a:ext cx="4000496" cy="266699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661</Words>
  <Application>Microsoft Office PowerPoint</Application>
  <PresentationFormat>Экран (4:3)</PresentationFormat>
  <Paragraphs>127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 Адаптация первоклассников       Подготовила: учитель начальных классов Сорокина Н.С.   </vt:lpstr>
      <vt:lpstr>Адаптация - это</vt:lpstr>
      <vt:lpstr>Цель адаптационного периода</vt:lpstr>
      <vt:lpstr>Первые 2-3 месяца самые трудные.</vt:lpstr>
      <vt:lpstr>Статистика</vt:lpstr>
      <vt:lpstr>Статистика</vt:lpstr>
      <vt:lpstr>Статистика</vt:lpstr>
      <vt:lpstr>Сохранение психического, физического и социального здоровья. </vt:lpstr>
      <vt:lpstr>Установление контактов с учащимися и учителями.</vt:lpstr>
      <vt:lpstr>Формирование адекватного поведения.</vt:lpstr>
      <vt:lpstr>Овладение навыками учебной деятельности.</vt:lpstr>
      <vt:lpstr>Семья – залог успеха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АДАПТАЦИЯ ПЕРВОКЛАССНИКОВ</dc:title>
  <dc:creator>windows7</dc:creator>
  <cp:lastModifiedBy>windows7</cp:lastModifiedBy>
  <cp:revision>21</cp:revision>
  <cp:lastPrinted>2014-11-06T06:38:26Z</cp:lastPrinted>
  <dcterms:created xsi:type="dcterms:W3CDTF">2014-11-05T17:13:17Z</dcterms:created>
  <dcterms:modified xsi:type="dcterms:W3CDTF">2015-08-21T18:28:25Z</dcterms:modified>
</cp:coreProperties>
</file>