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6" r:id="rId1"/>
  </p:sldMasterIdLst>
  <p:sldIdLst>
    <p:sldId id="257" r:id="rId2"/>
    <p:sldId id="258" r:id="rId3"/>
    <p:sldId id="259" r:id="rId4"/>
    <p:sldId id="260" r:id="rId5"/>
    <p:sldId id="261" r:id="rId6"/>
    <p:sldId id="264" r:id="rId7"/>
    <p:sldId id="272" r:id="rId8"/>
    <p:sldId id="266" r:id="rId9"/>
    <p:sldId id="269" r:id="rId10"/>
    <p:sldId id="267" r:id="rId11"/>
    <p:sldId id="270" r:id="rId12"/>
    <p:sldId id="268" r:id="rId13"/>
    <p:sldId id="262" r:id="rId14"/>
    <p:sldId id="271" r:id="rId15"/>
    <p:sldId id="263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33" autoAdjust="0"/>
    <p:restoredTop sz="94660"/>
  </p:normalViewPr>
  <p:slideViewPr>
    <p:cSldViewPr snapToGrid="0">
      <p:cViewPr varScale="1">
        <p:scale>
          <a:sx n="73" d="100"/>
          <a:sy n="73" d="100"/>
        </p:scale>
        <p:origin x="-102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SD-Title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13259" y="1300786"/>
            <a:ext cx="6517482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13259" y="3886201"/>
            <a:ext cx="6517482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5C93B-BCA6-40F0-8B3A-56ECBC5F05C0}" type="datetimeFigureOut">
              <a:rPr lang="ru-RU" smtClean="0"/>
              <a:pPr/>
              <a:t>21.08.2015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E3A9B-70D1-45E2-9DA1-F40F932250B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846361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46" y="4289374"/>
            <a:ext cx="7773324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88558" y="698261"/>
            <a:ext cx="7366899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5108728"/>
            <a:ext cx="7773339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5C93B-BCA6-40F0-8B3A-56ECBC5F05C0}" type="datetimeFigureOut">
              <a:rPr lang="ru-RU" smtClean="0"/>
              <a:pPr/>
              <a:t>21.08.2015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E3A9B-70D1-45E2-9DA1-F40F932250B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421308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7773339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204821"/>
            <a:ext cx="7773339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5C93B-BCA6-40F0-8B3A-56ECBC5F05C0}" type="datetimeFigureOut">
              <a:rPr lang="ru-RU" smtClean="0"/>
              <a:pPr/>
              <a:t>21.08.2015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E3A9B-70D1-45E2-9DA1-F40F932250B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014479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S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659" y="872588"/>
            <a:ext cx="6977064" cy="2729915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290484" y="3610032"/>
            <a:ext cx="6564224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372797"/>
            <a:ext cx="7773339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5C93B-BCA6-40F0-8B3A-56ECBC5F05C0}" type="datetimeFigureOut">
              <a:rPr lang="ru-RU" smtClean="0"/>
              <a:pPr/>
              <a:t>21.08.2015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E3A9B-70D1-45E2-9DA1-F40F932250B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737626" y="887859"/>
            <a:ext cx="546888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850130" y="3120015"/>
            <a:ext cx="553641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6714064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2138722"/>
            <a:ext cx="7773339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662335"/>
            <a:ext cx="7773339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5C93B-BCA6-40F0-8B3A-56ECBC5F05C0}" type="datetimeFigureOut">
              <a:rPr lang="ru-RU" smtClean="0"/>
              <a:pPr/>
              <a:t>21.08.2015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E3A9B-70D1-45E2-9DA1-F40F932250B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756080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Droplets-S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7773339" cy="16050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331" y="2367093"/>
            <a:ext cx="2474232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331" y="2943356"/>
            <a:ext cx="2474232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9292" y="2367093"/>
            <a:ext cx="246864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331012" y="2943356"/>
            <a:ext cx="2477513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9974" y="2367093"/>
            <a:ext cx="247869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79974" y="2943356"/>
            <a:ext cx="247869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5C93B-BCA6-40F0-8B3A-56ECBC5F05C0}" type="datetimeFigureOut">
              <a:rPr lang="ru-RU" smtClean="0"/>
              <a:pPr/>
              <a:t>21.08.2015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E3A9B-70D1-45E2-9DA1-F40F932250B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932398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Droplets-S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331" y="610772"/>
            <a:ext cx="7773339" cy="160392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5331" y="4204820"/>
            <a:ext cx="2472307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331" y="2367093"/>
            <a:ext cx="2472307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5331" y="4781082"/>
            <a:ext cx="2472307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2069" y="4204820"/>
            <a:ext cx="247637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331011" y="2367093"/>
            <a:ext cx="2477514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331011" y="4781081"/>
            <a:ext cx="2477514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9974" y="4204820"/>
            <a:ext cx="247551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979974" y="2367093"/>
            <a:ext cx="2478696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79880" y="4781079"/>
            <a:ext cx="2478790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5C93B-BCA6-40F0-8B3A-56ECBC5F05C0}" type="datetimeFigureOut">
              <a:rPr lang="ru-RU" smtClean="0"/>
              <a:pPr/>
              <a:t>21.08.2015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E3A9B-70D1-45E2-9DA1-F40F932250B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0674649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331" y="2367094"/>
            <a:ext cx="7773339" cy="342410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5C93B-BCA6-40F0-8B3A-56ECBC5F05C0}" type="datetimeFigureOut">
              <a:rPr lang="ru-RU" smtClean="0"/>
              <a:pPr/>
              <a:t>21.08.2015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E3A9B-70D1-45E2-9DA1-F40F932250B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4412693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S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609602"/>
            <a:ext cx="1914995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331" y="609602"/>
            <a:ext cx="5744043" cy="518159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5C93B-BCA6-40F0-8B3A-56ECBC5F05C0}" type="datetimeFigureOut">
              <a:rPr lang="ru-RU" smtClean="0"/>
              <a:pPr/>
              <a:t>21.08.2015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E3A9B-70D1-45E2-9DA1-F40F932250B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687011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S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367093"/>
            <a:ext cx="777287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5C93B-BCA6-40F0-8B3A-56ECBC5F05C0}" type="datetimeFigureOut">
              <a:rPr lang="ru-RU" smtClean="0"/>
              <a:pPr/>
              <a:t>21.08.2015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E3A9B-70D1-45E2-9DA1-F40F932250B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636745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S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828564"/>
            <a:ext cx="7763814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31" y="3657458"/>
            <a:ext cx="7763814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5C93B-BCA6-40F0-8B3A-56ECBC5F05C0}" type="datetimeFigureOut">
              <a:rPr lang="ru-RU" smtClean="0"/>
              <a:pPr/>
              <a:t>21.08.2015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E3A9B-70D1-45E2-9DA1-F40F932250B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279204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367093"/>
            <a:ext cx="382952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4629150" y="2367093"/>
            <a:ext cx="382905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5C93B-BCA6-40F0-8B3A-56ECBC5F05C0}" type="datetimeFigureOut">
              <a:rPr lang="ru-RU" smtClean="0"/>
              <a:pPr/>
              <a:t>21.08.2015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E3A9B-70D1-45E2-9DA1-F40F932250B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713015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S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9746" y="2371018"/>
            <a:ext cx="3655106" cy="679994"/>
          </a:xfrm>
        </p:spPr>
        <p:txBody>
          <a:bodyPr anchor="b">
            <a:noAutofit/>
          </a:bodyPr>
          <a:lstStyle>
            <a:lvl1pPr marL="0" indent="0">
              <a:lnSpc>
                <a:spcPct val="7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331" y="3051013"/>
            <a:ext cx="3829520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97317" y="2371018"/>
            <a:ext cx="3661353" cy="679994"/>
          </a:xfrm>
        </p:spPr>
        <p:txBody>
          <a:bodyPr anchor="b">
            <a:noAutofit/>
          </a:bodyPr>
          <a:lstStyle>
            <a:lvl1pPr marL="0" indent="0">
              <a:lnSpc>
                <a:spcPct val="7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4629150" y="3051013"/>
            <a:ext cx="3829051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5C93B-BCA6-40F0-8B3A-56ECBC5F05C0}" type="datetimeFigureOut">
              <a:rPr lang="ru-RU" smtClean="0"/>
              <a:pPr/>
              <a:t>21.08.2015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E3A9B-70D1-45E2-9DA1-F40F932250B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220276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S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5C93B-BCA6-40F0-8B3A-56ECBC5F05C0}" type="datetimeFigureOut">
              <a:rPr lang="ru-RU" smtClean="0"/>
              <a:pPr/>
              <a:t>21.08.2015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E3A9B-70D1-45E2-9DA1-F40F932250B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955866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Droplets-S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5C93B-BCA6-40F0-8B3A-56ECBC5F05C0}" type="datetimeFigureOut">
              <a:rPr lang="ru-RU" smtClean="0"/>
              <a:pPr/>
              <a:t>21.08.2015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E3A9B-70D1-45E2-9DA1-F40F932250B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705548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2951766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3808547" y="609601"/>
            <a:ext cx="4650122" cy="518159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2632852"/>
            <a:ext cx="2951767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5C93B-BCA6-40F0-8B3A-56ECBC5F05C0}" type="datetimeFigureOut">
              <a:rPr lang="ru-RU" smtClean="0"/>
              <a:pPr/>
              <a:t>21.08.2015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E3A9B-70D1-45E2-9DA1-F40F932250B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904838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2" y="609600"/>
            <a:ext cx="4129618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004270" y="609601"/>
            <a:ext cx="3005851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46" y="2632853"/>
            <a:ext cx="4129604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5C93B-BCA6-40F0-8B3A-56ECBC5F05C0}" type="datetimeFigureOut">
              <a:rPr lang="ru-RU" smtClean="0"/>
              <a:pPr/>
              <a:t>21.08.2015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E3A9B-70D1-45E2-9DA1-F40F932250B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721860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 cstate="print">
            <a:alphaModFix amt="8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" y="-1"/>
            <a:ext cx="9144002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31" y="2367094"/>
            <a:ext cx="7773339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59053" y="5883276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2345C93B-BCA6-40F0-8B3A-56ECBC5F05C0}" type="datetimeFigureOut">
              <a:rPr lang="ru-RU" smtClean="0"/>
              <a:pPr/>
              <a:t>21.08.2015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331" y="5883276"/>
            <a:ext cx="50046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5509" y="5883276"/>
            <a:ext cx="5731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E0DE3A9B-70D1-45E2-9DA1-F40F932250B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246746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7" r:id="rId1"/>
    <p:sldLayoutId id="2147483788" r:id="rId2"/>
    <p:sldLayoutId id="2147483789" r:id="rId3"/>
    <p:sldLayoutId id="2147483790" r:id="rId4"/>
    <p:sldLayoutId id="2147483791" r:id="rId5"/>
    <p:sldLayoutId id="2147483792" r:id="rId6"/>
    <p:sldLayoutId id="2147483793" r:id="rId7"/>
    <p:sldLayoutId id="2147483794" r:id="rId8"/>
    <p:sldLayoutId id="2147483795" r:id="rId9"/>
    <p:sldLayoutId id="2147483796" r:id="rId10"/>
    <p:sldLayoutId id="2147483797" r:id="rId11"/>
    <p:sldLayoutId id="2147483798" r:id="rId12"/>
    <p:sldLayoutId id="2147483799" r:id="rId13"/>
    <p:sldLayoutId id="2147483800" r:id="rId14"/>
    <p:sldLayoutId id="2147483801" r:id="rId15"/>
    <p:sldLayoutId id="2147483802" r:id="rId16"/>
    <p:sldLayoutId id="2147483803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slide" Target="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slide" Target="slide1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Relationship Id="rId9" Type="http://schemas.openxmlformats.org/officeDocument/2006/relationships/image" Target="../media/image2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253876" y="537643"/>
            <a:ext cx="6636251" cy="2421464"/>
          </a:xfrm>
        </p:spPr>
        <p:txBody>
          <a:bodyPr>
            <a:normAutofit fontScale="90000"/>
          </a:bodyPr>
          <a:lstStyle/>
          <a:p>
            <a:r>
              <a:rPr lang="ru-RU" sz="6000" b="1" dirty="0"/>
              <a:t>Введение в мир фракталов </a:t>
            </a: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42614" y="5027418"/>
            <a:ext cx="7197727" cy="1405467"/>
          </a:xfrm>
        </p:spPr>
        <p:txBody>
          <a:bodyPr>
            <a:normAutofit fontScale="70000" lnSpcReduction="20000"/>
          </a:bodyPr>
          <a:lstStyle/>
          <a:p>
            <a:r>
              <a:rPr lang="ru-RU" b="1" dirty="0">
                <a:solidFill>
                  <a:schemeClr val="tx1"/>
                </a:solidFill>
              </a:rPr>
              <a:t> </a:t>
            </a:r>
          </a:p>
          <a:p>
            <a:pPr algn="l"/>
            <a:r>
              <a:rPr lang="ru-RU" b="1" dirty="0" err="1" smtClean="0">
                <a:solidFill>
                  <a:schemeClr val="tx1"/>
                </a:solidFill>
              </a:rPr>
              <a:t>ВыполнилА</a:t>
            </a:r>
            <a:r>
              <a:rPr lang="ru-RU" b="1" dirty="0" smtClean="0">
                <a:solidFill>
                  <a:schemeClr val="tx1"/>
                </a:solidFill>
              </a:rPr>
              <a:t>: </a:t>
            </a:r>
            <a:r>
              <a:rPr lang="ru-RU" b="1" dirty="0">
                <a:solidFill>
                  <a:schemeClr val="tx1"/>
                </a:solidFill>
              </a:rPr>
              <a:t>Хлюстова Валерия 10Б класс </a:t>
            </a:r>
          </a:p>
          <a:p>
            <a:pPr algn="l"/>
            <a:r>
              <a:rPr lang="ru-RU" b="1" dirty="0" smtClean="0">
                <a:solidFill>
                  <a:schemeClr val="tx1"/>
                </a:solidFill>
              </a:rPr>
              <a:t>НАУЧНЫЙ РУКОВОДИТЕЛЬ: </a:t>
            </a:r>
            <a:r>
              <a:rPr lang="ru-RU" b="1" dirty="0">
                <a:solidFill>
                  <a:schemeClr val="tx1"/>
                </a:solidFill>
              </a:rPr>
              <a:t>Сироткина Наталья Александровна</a:t>
            </a:r>
          </a:p>
          <a:p>
            <a:pPr algn="l"/>
            <a:r>
              <a:rPr lang="ru-RU" b="1" dirty="0" smtClean="0">
                <a:solidFill>
                  <a:schemeClr val="tx1"/>
                </a:solidFill>
              </a:rPr>
              <a:t>учитель </a:t>
            </a:r>
            <a:r>
              <a:rPr lang="ru-RU" b="1" dirty="0">
                <a:solidFill>
                  <a:schemeClr val="tx1"/>
                </a:solidFill>
              </a:rPr>
              <a:t>математики МБОУ СОШ № </a:t>
            </a:r>
            <a:r>
              <a:rPr lang="ru-RU" b="1" dirty="0" smtClean="0">
                <a:solidFill>
                  <a:schemeClr val="tx1"/>
                </a:solidFill>
              </a:rPr>
              <a:t>45</a:t>
            </a:r>
            <a:endParaRPr lang="ru-RU" b="1" dirty="0">
              <a:solidFill>
                <a:schemeClr val="tx1"/>
              </a:solidFill>
            </a:endParaRPr>
          </a:p>
          <a:p>
            <a:endParaRPr lang="ru-RU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91840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1670" y="11875"/>
            <a:ext cx="10364451" cy="1596177"/>
          </a:xfrm>
        </p:spPr>
        <p:txBody>
          <a:bodyPr>
            <a:normAutofit/>
          </a:bodyPr>
          <a:lstStyle/>
          <a:p>
            <a:pPr algn="ctr"/>
            <a:r>
              <a:rPr lang="ru-RU" sz="48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Calibri" panose="020F0502020204030204" pitchFamily="34" charset="0"/>
                <a:cs typeface="Arial" panose="020B0604020202020204" pitchFamily="34" charset="0"/>
              </a:rPr>
              <a:t>СТОХАСТИЧЕСКИЕ ФРАКТАЛЫ</a:t>
            </a:r>
            <a:endParaRPr lang="ru-RU" sz="4800" dirty="0">
              <a:latin typeface="Calibri" panose="020F050202020403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614081" y="1416600"/>
            <a:ext cx="7339627" cy="4936699"/>
          </a:xfrm>
        </p:spPr>
        <p:txBody>
          <a:bodyPr>
            <a:normAutofit/>
          </a:bodyPr>
          <a:lstStyle/>
          <a:p>
            <a:pPr marL="0" indent="0" algn="just">
              <a:buFont typeface="Wingdings" panose="05000000000000000000" pitchFamily="2" charset="2"/>
              <a:buChar char="Ø"/>
            </a:pPr>
            <a:r>
              <a:rPr lang="ru-RU" dirty="0">
                <a:latin typeface="Tahoma" panose="020B0604030504040204" pitchFamily="34" charset="0"/>
              </a:rPr>
              <a:t>Это фракталы, при построении которых в итеративной системе случайным образом изменяются какие-либо параметры</a:t>
            </a:r>
            <a:r>
              <a:rPr lang="ru-RU" dirty="0" smtClean="0">
                <a:latin typeface="Tahoma" panose="020B0604030504040204" pitchFamily="34" charset="0"/>
              </a:rPr>
              <a:t>.</a:t>
            </a:r>
            <a:endParaRPr lang="ru-RU" dirty="0">
              <a:latin typeface="Tahoma" panose="020B0604030504040204" pitchFamily="34" charset="0"/>
            </a:endParaRPr>
          </a:p>
          <a:p>
            <a:pPr marL="0" indent="0" algn="just">
              <a:buFont typeface="Wingdings" panose="05000000000000000000" pitchFamily="2" charset="2"/>
              <a:buChar char="Ø"/>
            </a:pPr>
            <a:r>
              <a:rPr lang="ru-RU" dirty="0">
                <a:latin typeface="Tahoma" panose="020B0604030504040204" pitchFamily="34" charset="0"/>
              </a:rPr>
              <a:t>Эти фракталы используются при моделировании рельефов местности и поверхности морей, процесса электролиза</a:t>
            </a:r>
            <a:r>
              <a:rPr lang="ru-RU" dirty="0" smtClean="0">
                <a:latin typeface="Tahoma" panose="020B0604030504040204" pitchFamily="34" charset="0"/>
              </a:rPr>
              <a:t>.</a:t>
            </a:r>
            <a:endParaRPr lang="ru-RU" dirty="0">
              <a:latin typeface="Tahoma" panose="020B0604030504040204" pitchFamily="34" charset="0"/>
            </a:endParaRPr>
          </a:p>
          <a:p>
            <a:pPr marL="0" indent="0" algn="just">
              <a:buFont typeface="Wingdings" panose="05000000000000000000" pitchFamily="2" charset="2"/>
              <a:buChar char="Ø"/>
            </a:pPr>
            <a:r>
              <a:rPr lang="ru-RU" dirty="0">
                <a:latin typeface="Tahoma" panose="020B0604030504040204" pitchFamily="34" charset="0"/>
              </a:rPr>
              <a:t>Стохастические фракталы очень похожи на природные объекты – несимметричные деревья, изрезанные береговые линии.</a:t>
            </a:r>
          </a:p>
          <a:p>
            <a:pPr marL="0" indent="0" algn="just">
              <a:buNone/>
            </a:pPr>
            <a:endParaRPr lang="ru-RU" dirty="0">
              <a:latin typeface="Tahoma" panose="020B0604030504040204" pitchFamily="34" charset="0"/>
            </a:endParaRPr>
          </a:p>
          <a:p>
            <a:endParaRPr lang="ru-RU" dirty="0"/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523998" y="0"/>
            <a:ext cx="299586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013285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646229" y="685298"/>
            <a:ext cx="4405531" cy="4728913"/>
          </a:xfrm>
          <a:prstGeom prst="rect">
            <a:avLst/>
          </a:prstGeom>
        </p:spPr>
      </p:pic>
      <p:pic>
        <p:nvPicPr>
          <p:cNvPr id="7" name="Рисунок 6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69972" y="685298"/>
            <a:ext cx="3099135" cy="472891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18846" y="5582652"/>
            <a:ext cx="452738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ПОСТРОЕНИЕ ФРАКТАЛА ВЕТВИ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267750" y="5582652"/>
            <a:ext cx="333274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ФРАКТАЛЬНОЕ ДЕРЕВО</a:t>
            </a:r>
          </a:p>
        </p:txBody>
      </p:sp>
    </p:spTree>
    <p:extLst>
      <p:ext uri="{BB962C8B-B14F-4D97-AF65-F5344CB8AC3E}">
        <p14:creationId xmlns:p14="http://schemas.microsoft.com/office/powerpoint/2010/main" xmlns="" val="4204409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093182" y="5919491"/>
            <a:ext cx="23702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КРИВАЯ КОХА</a:t>
            </a:r>
          </a:p>
        </p:txBody>
      </p:sp>
      <p:pic>
        <p:nvPicPr>
          <p:cNvPr id="6" name="Picture 4" descr="fr00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61345" y="4130006"/>
            <a:ext cx="3069055" cy="21344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5088868" y="6319601"/>
            <a:ext cx="38140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ТРЕУГОЛЬНИК СЕРПИНСКОГО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245701" y="40239"/>
            <a:ext cx="9516718" cy="1153556"/>
          </a:xfrm>
        </p:spPr>
        <p:txBody>
          <a:bodyPr>
            <a:normAutofit fontScale="90000"/>
          </a:bodyPr>
          <a:lstStyle/>
          <a:p>
            <a:r>
              <a:rPr lang="ru-RU" sz="4400" dirty="0">
                <a:latin typeface="Calibri" panose="020F0502020204030204" pitchFamily="34" charset="0"/>
              </a:rPr>
              <a:t>Построение простейших фракталов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9292" y="4530116"/>
            <a:ext cx="4097999" cy="1389375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625885" y="904558"/>
            <a:ext cx="2739973" cy="3085526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16560" y="933048"/>
            <a:ext cx="3923462" cy="34577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734497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92239" y="467337"/>
            <a:ext cx="10131425" cy="1456267"/>
          </a:xfrm>
        </p:spPr>
        <p:txBody>
          <a:bodyPr>
            <a:normAutofit/>
          </a:bodyPr>
          <a:lstStyle/>
          <a:p>
            <a:pPr algn="ctr"/>
            <a:r>
              <a:rPr lang="ru-RU" sz="4800" dirty="0">
                <a:latin typeface="Calibri" panose="020F0502020204030204" pitchFamily="34" charset="0"/>
              </a:rPr>
              <a:t>Области практического применения </a:t>
            </a:r>
          </a:p>
        </p:txBody>
      </p:sp>
      <p:grpSp>
        <p:nvGrpSpPr>
          <p:cNvPr id="4" name="Группа 3"/>
          <p:cNvGrpSpPr/>
          <p:nvPr/>
        </p:nvGrpSpPr>
        <p:grpSpPr>
          <a:xfrm>
            <a:off x="173323" y="2458146"/>
            <a:ext cx="8970677" cy="4061407"/>
            <a:chOff x="173323" y="2458146"/>
            <a:chExt cx="8970677" cy="4061407"/>
          </a:xfrm>
        </p:grpSpPr>
        <p:grpSp>
          <p:nvGrpSpPr>
            <p:cNvPr id="11" name="Группа 10"/>
            <p:cNvGrpSpPr/>
            <p:nvPr/>
          </p:nvGrpSpPr>
          <p:grpSpPr>
            <a:xfrm>
              <a:off x="173323" y="2458146"/>
              <a:ext cx="8970677" cy="3233923"/>
              <a:chOff x="1020428" y="2329217"/>
              <a:chExt cx="10241129" cy="3494068"/>
            </a:xfrm>
          </p:grpSpPr>
          <p:sp>
            <p:nvSpPr>
              <p:cNvPr id="5" name="Выноска 1 24"/>
              <p:cNvSpPr>
                <a:spLocks/>
              </p:cNvSpPr>
              <p:nvPr/>
            </p:nvSpPr>
            <p:spPr bwMode="auto">
              <a:xfrm>
                <a:off x="8929221" y="2329217"/>
                <a:ext cx="2156221" cy="1076600"/>
              </a:xfrm>
              <a:prstGeom prst="borderCallout1">
                <a:avLst>
                  <a:gd name="adj1" fmla="val 18750"/>
                  <a:gd name="adj2" fmla="val -8333"/>
                  <a:gd name="adj3" fmla="val 112500"/>
                  <a:gd name="adj4" fmla="val -38333"/>
                </a:avLst>
              </a:prstGeom>
              <a:solidFill>
                <a:srgbClr val="00FFFF"/>
              </a:solidFill>
              <a:ln w="57150" algn="ctr">
                <a:solidFill>
                  <a:schemeClr val="accent2"/>
                </a:solidFill>
                <a:miter lim="800000"/>
                <a:headEnd/>
                <a:tailEnd/>
              </a:ln>
            </p:spPr>
            <p:txBody>
              <a:bodyPr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ru-RU" sz="1800" b="1" dirty="0"/>
                  <a:t>Математика</a:t>
                </a:r>
              </a:p>
            </p:txBody>
          </p:sp>
          <p:sp>
            <p:nvSpPr>
              <p:cNvPr id="6" name="Выноска 1 25"/>
              <p:cNvSpPr>
                <a:spLocks/>
              </p:cNvSpPr>
              <p:nvPr/>
            </p:nvSpPr>
            <p:spPr bwMode="auto">
              <a:xfrm>
                <a:off x="1020428" y="2465889"/>
                <a:ext cx="2322084" cy="1076600"/>
              </a:xfrm>
              <a:prstGeom prst="borderCallout1">
                <a:avLst>
                  <a:gd name="adj1" fmla="val 109565"/>
                  <a:gd name="adj2" fmla="val 145884"/>
                  <a:gd name="adj3" fmla="val 23398"/>
                  <a:gd name="adj4" fmla="val 109532"/>
                </a:avLst>
              </a:prstGeom>
              <a:solidFill>
                <a:srgbClr val="00FFFF"/>
              </a:solidFill>
              <a:ln w="57150" algn="ctr">
                <a:solidFill>
                  <a:schemeClr val="accent2"/>
                </a:solidFill>
                <a:miter lim="800000"/>
                <a:headEnd/>
                <a:tailEnd/>
              </a:ln>
            </p:spPr>
            <p:txBody>
              <a:bodyPr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ru-RU" sz="1800" b="1" dirty="0"/>
                  <a:t>Компьютерная графика</a:t>
                </a:r>
              </a:p>
            </p:txBody>
          </p:sp>
          <p:sp>
            <p:nvSpPr>
              <p:cNvPr id="7" name="Выноска 1 26"/>
              <p:cNvSpPr>
                <a:spLocks/>
              </p:cNvSpPr>
              <p:nvPr/>
            </p:nvSpPr>
            <p:spPr bwMode="auto">
              <a:xfrm>
                <a:off x="9188267" y="4746685"/>
                <a:ext cx="2073290" cy="1076600"/>
              </a:xfrm>
              <a:prstGeom prst="borderCallout1">
                <a:avLst>
                  <a:gd name="adj1" fmla="val 1616"/>
                  <a:gd name="adj2" fmla="val -48431"/>
                  <a:gd name="adj3" fmla="val 76514"/>
                  <a:gd name="adj4" fmla="val -12028"/>
                </a:avLst>
              </a:prstGeom>
              <a:solidFill>
                <a:srgbClr val="00FFFF"/>
              </a:solidFill>
              <a:ln w="57150" algn="ctr">
                <a:solidFill>
                  <a:schemeClr val="accent2"/>
                </a:solidFill>
                <a:miter lim="800000"/>
                <a:headEnd/>
                <a:tailEnd/>
              </a:ln>
            </p:spPr>
            <p:txBody>
              <a:bodyPr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ru-RU" sz="1800" b="1" dirty="0"/>
                  <a:t>Физика</a:t>
                </a:r>
              </a:p>
            </p:txBody>
          </p:sp>
          <p:sp>
            <p:nvSpPr>
              <p:cNvPr id="8" name="Выноска 1 27"/>
              <p:cNvSpPr>
                <a:spLocks/>
              </p:cNvSpPr>
              <p:nvPr/>
            </p:nvSpPr>
            <p:spPr bwMode="auto">
              <a:xfrm>
                <a:off x="1060972" y="4627063"/>
                <a:ext cx="2322084" cy="956977"/>
              </a:xfrm>
              <a:prstGeom prst="borderCallout1">
                <a:avLst>
                  <a:gd name="adj1" fmla="val 6755"/>
                  <a:gd name="adj2" fmla="val 139884"/>
                  <a:gd name="adj3" fmla="val 79944"/>
                  <a:gd name="adj4" fmla="val 106458"/>
                </a:avLst>
              </a:prstGeom>
              <a:solidFill>
                <a:srgbClr val="00FFFF"/>
              </a:solidFill>
              <a:ln w="57150" algn="ctr">
                <a:solidFill>
                  <a:schemeClr val="accent2"/>
                </a:solidFill>
                <a:miter lim="800000"/>
                <a:headEnd/>
                <a:tailEnd/>
              </a:ln>
            </p:spPr>
            <p:txBody>
              <a:bodyPr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ru-RU" sz="1800" b="1" dirty="0"/>
                  <a:t>Дизайн</a:t>
                </a:r>
              </a:p>
            </p:txBody>
          </p:sp>
          <p:sp>
            <p:nvSpPr>
              <p:cNvPr id="9" name="WordArt 17"/>
              <p:cNvSpPr>
                <a:spLocks noChangeArrowheads="1" noChangeShapeType="1" noTextEdit="1"/>
              </p:cNvSpPr>
              <p:nvPr/>
            </p:nvSpPr>
            <p:spPr bwMode="auto">
              <a:xfrm>
                <a:off x="4463010" y="3542489"/>
                <a:ext cx="3746665" cy="1204197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ru-RU" sz="3600" kern="10" dirty="0">
                    <a:ln w="1270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cs typeface="Arial" panose="020B0604020202020204" pitchFamily="34" charset="0"/>
                  </a:rPr>
                  <a:t>ПРИМЕНЕНИЕ</a:t>
                </a:r>
              </a:p>
              <a:p>
                <a:pPr algn="ctr"/>
                <a:r>
                  <a:rPr lang="ru-RU" sz="3600" kern="10" dirty="0">
                    <a:ln w="12700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cs typeface="Arial" panose="020B0604020202020204" pitchFamily="34" charset="0"/>
                  </a:rPr>
                  <a:t> ФРАКТАЛОВ</a:t>
                </a:r>
              </a:p>
            </p:txBody>
          </p:sp>
        </p:grpSp>
        <p:sp>
          <p:nvSpPr>
            <p:cNvPr id="13" name="Выноска 1 27"/>
            <p:cNvSpPr>
              <a:spLocks/>
            </p:cNvSpPr>
            <p:nvPr/>
          </p:nvSpPr>
          <p:spPr bwMode="auto">
            <a:xfrm>
              <a:off x="3768374" y="5633826"/>
              <a:ext cx="2034020" cy="885727"/>
            </a:xfrm>
            <a:prstGeom prst="borderCallout1">
              <a:avLst>
                <a:gd name="adj1" fmla="val 83447"/>
                <a:gd name="adj2" fmla="val 106723"/>
                <a:gd name="adj3" fmla="val 79944"/>
                <a:gd name="adj4" fmla="val 106458"/>
              </a:avLst>
            </a:prstGeom>
            <a:solidFill>
              <a:srgbClr val="00FFFF"/>
            </a:solidFill>
            <a:ln w="57150" algn="ctr">
              <a:solidFill>
                <a:schemeClr val="accent2"/>
              </a:solidFill>
              <a:miter lim="800000"/>
              <a:headEnd/>
              <a:tailEnd/>
            </a:ln>
          </p:spPr>
          <p:txBody>
            <a:bodyPr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ru-RU" sz="1800" b="1" dirty="0"/>
                <a:t>Сжатие изображений</a:t>
              </a:r>
            </a:p>
          </p:txBody>
        </p:sp>
        <p:cxnSp>
          <p:nvCxnSpPr>
            <p:cNvPr id="15" name="Прямая соединительная линия 14"/>
            <p:cNvCxnSpPr/>
            <p:nvPr/>
          </p:nvCxnSpPr>
          <p:spPr>
            <a:xfrm>
              <a:off x="4785384" y="4845749"/>
              <a:ext cx="0" cy="624888"/>
            </a:xfrm>
            <a:prstGeom prst="line">
              <a:avLst/>
            </a:prstGeom>
            <a:ln w="571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xmlns="" val="906481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610225" y="137255"/>
            <a:ext cx="10364451" cy="1596177"/>
          </a:xfrm>
        </p:spPr>
        <p:txBody>
          <a:bodyPr>
            <a:normAutofit/>
          </a:bodyPr>
          <a:lstStyle/>
          <a:p>
            <a:r>
              <a:rPr lang="ru-RU" sz="4800" dirty="0">
                <a:latin typeface="Calibri" panose="020F0502020204030204" pitchFamily="34" charset="0"/>
              </a:rPr>
              <a:t>Фракталы в природе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9271" y="1322859"/>
            <a:ext cx="9112959" cy="3631195"/>
          </a:xfrm>
        </p:spPr>
        <p:txBody>
          <a:bodyPr/>
          <a:lstStyle/>
          <a:p>
            <a:r>
              <a:rPr lang="ru-RU" dirty="0"/>
              <a:t>Фракталы с большой точностью описывают многие физические явления и природные образования: горы, облака, турбулентные течения, корни, ветви и листья деревьев, кровеносные сосуды, что далеко не соответствует простым геометрическим фигурам. </a:t>
            </a:r>
          </a:p>
          <a:p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42504" y="3138457"/>
            <a:ext cx="4453247" cy="3284182"/>
          </a:xfrm>
          <a:prstGeom prst="rect">
            <a:avLst/>
          </a:prstGeom>
        </p:spPr>
      </p:pic>
      <p:pic>
        <p:nvPicPr>
          <p:cNvPr id="5" name="Рисунок 4"/>
          <p:cNvPicPr/>
          <p:nvPr/>
        </p:nvPicPr>
        <p:blipFill>
          <a:blip r:embed="rId3" cstate="print"/>
          <a:stretch>
            <a:fillRect/>
          </a:stretch>
        </p:blipFill>
        <p:spPr>
          <a:xfrm rot="5400000">
            <a:off x="5257796" y="2702042"/>
            <a:ext cx="3246299" cy="4119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058276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5866" y="102046"/>
            <a:ext cx="8013191" cy="1456267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>
                <a:latin typeface="Calibri" panose="020F0502020204030204" pitchFamily="34" charset="0"/>
              </a:rPr>
              <a:t>вывод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68077" y="1125247"/>
            <a:ext cx="8470390" cy="5518485"/>
          </a:xfrm>
        </p:spPr>
        <p:txBody>
          <a:bodyPr>
            <a:normAutofit fontScale="92500" lnSpcReduction="10000"/>
          </a:bodyPr>
          <a:lstStyle/>
          <a:p>
            <a:pPr marL="457189" indent="-457189">
              <a:spcBef>
                <a:spcPct val="0"/>
              </a:spcBef>
              <a:buFont typeface="+mj-lt"/>
              <a:buAutoNum type="arabicPeriod"/>
            </a:pPr>
            <a:r>
              <a:rPr lang="ru-RU" b="1" dirty="0"/>
              <a:t>Проанализирована и проработана литература по теме </a:t>
            </a:r>
            <a:r>
              <a:rPr lang="ru-RU" b="1" dirty="0" smtClean="0"/>
              <a:t>исследования.</a:t>
            </a:r>
          </a:p>
          <a:p>
            <a:pPr marL="457189" indent="-457189">
              <a:spcBef>
                <a:spcPct val="0"/>
              </a:spcBef>
              <a:buFont typeface="+mj-lt"/>
              <a:buAutoNum type="arabicPeriod"/>
            </a:pPr>
            <a:r>
              <a:rPr lang="ru-RU" b="1" dirty="0" smtClean="0"/>
              <a:t>Рассмотрены </a:t>
            </a:r>
            <a:r>
              <a:rPr lang="ru-RU" b="1" dirty="0"/>
              <a:t>и изучены различные  виды фракталов.</a:t>
            </a:r>
          </a:p>
          <a:p>
            <a:pPr marL="457189" indent="-457189">
              <a:spcBef>
                <a:spcPct val="0"/>
              </a:spcBef>
              <a:buFont typeface="+mj-lt"/>
              <a:buAutoNum type="arabicPeriod"/>
            </a:pPr>
            <a:r>
              <a:rPr lang="ru-RU" b="1" dirty="0" smtClean="0"/>
              <a:t>Представлена </a:t>
            </a:r>
            <a:r>
              <a:rPr lang="ru-RU" b="1" dirty="0"/>
              <a:t>классификация фракталов.</a:t>
            </a:r>
          </a:p>
          <a:p>
            <a:pPr marL="457189" indent="-457189">
              <a:spcBef>
                <a:spcPct val="0"/>
              </a:spcBef>
              <a:buFont typeface="+mj-lt"/>
              <a:buAutoNum type="arabicPeriod"/>
            </a:pPr>
            <a:r>
              <a:rPr lang="ru-RU" b="1" dirty="0" smtClean="0"/>
              <a:t>Собрана </a:t>
            </a:r>
            <a:r>
              <a:rPr lang="ru-RU" b="1" dirty="0"/>
              <a:t>коллекция фрактальных образов для первичного ознакомления с миром фракталов</a:t>
            </a:r>
            <a:r>
              <a:rPr lang="ru-RU" b="1" dirty="0" smtClean="0"/>
              <a:t>.</a:t>
            </a:r>
          </a:p>
          <a:p>
            <a:pPr marL="457189" indent="-457189">
              <a:spcBef>
                <a:spcPct val="0"/>
              </a:spcBef>
              <a:buFont typeface="+mj-lt"/>
              <a:buAutoNum type="arabicPeriod"/>
            </a:pPr>
            <a:r>
              <a:rPr lang="ru-RU" b="1" dirty="0" smtClean="0"/>
              <a:t>Несколько фракталов построены самостоятельно </a:t>
            </a:r>
          </a:p>
          <a:p>
            <a:pPr>
              <a:spcBef>
                <a:spcPct val="0"/>
              </a:spcBef>
              <a:buNone/>
            </a:pPr>
            <a:endParaRPr lang="ru-RU" b="1" dirty="0"/>
          </a:p>
          <a:p>
            <a:pPr>
              <a:spcBef>
                <a:spcPct val="0"/>
              </a:spcBef>
              <a:buNone/>
            </a:pPr>
            <a:r>
              <a:rPr lang="ru-RU" b="1" dirty="0" smtClean="0"/>
              <a:t>      Фрактальная </a:t>
            </a:r>
            <a:r>
              <a:rPr lang="ru-RU" b="1" dirty="0"/>
              <a:t>наука еще очень молода, и ей предстоит большое будущее. </a:t>
            </a:r>
            <a:r>
              <a:rPr lang="ru-RU" b="1" dirty="0" smtClean="0"/>
              <a:t>  Фракталы </a:t>
            </a:r>
            <a:r>
              <a:rPr lang="ru-RU" b="1" dirty="0"/>
              <a:t>заставляют пересмотреть наши взгляды на геометрические свойства природных и искусственных объектов. Разрабатываемые на основе этих понятий теории открывают новые возможности в различных областях знаний, в том числе в информационных и коммуникационных технологиях</a:t>
            </a:r>
            <a:r>
              <a:rPr lang="ru-RU" b="1" dirty="0" smtClean="0"/>
              <a:t>.</a:t>
            </a:r>
          </a:p>
          <a:p>
            <a:pPr>
              <a:spcBef>
                <a:spcPct val="0"/>
              </a:spcBef>
              <a:buNone/>
            </a:pPr>
            <a:r>
              <a:rPr lang="ru-RU" b="1" dirty="0" smtClean="0"/>
              <a:t>      </a:t>
            </a:r>
            <a:endParaRPr lang="ru-RU" b="1" dirty="0"/>
          </a:p>
          <a:p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xmlns="" val="3783083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91247" y="155810"/>
            <a:ext cx="10364451" cy="1596177"/>
          </a:xfrm>
        </p:spPr>
        <p:txBody>
          <a:bodyPr>
            <a:normAutofit/>
          </a:bodyPr>
          <a:lstStyle/>
          <a:p>
            <a:pPr algn="ctr"/>
            <a:r>
              <a:rPr lang="ru-RU" sz="4800" dirty="0">
                <a:latin typeface="Calibri" panose="020F0502020204030204" pitchFamily="34" charset="0"/>
              </a:rPr>
              <a:t>актуальность работы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414019" y="1395666"/>
            <a:ext cx="6729981" cy="5462334"/>
          </a:xfrm>
        </p:spPr>
        <p:txBody>
          <a:bodyPr>
            <a:normAutofit fontScale="92500" lnSpcReduction="20000"/>
          </a:bodyPr>
          <a:lstStyle/>
          <a:p>
            <a:r>
              <a:rPr lang="ru-RU" dirty="0"/>
              <a:t>Нередко то, что мы наблюдаем в природе, интригует нас бесконечным повторением одного и того же узора, увеличенного или уменьшенного во сколько угодно раз. Например, у дерева есть ветви. На этих ветвях есть ветки поменьше и т.д. Попробуйте немного приблизить изображение горной гряды – вы снова увидите горы</a:t>
            </a:r>
            <a:r>
              <a:rPr lang="ru-RU" dirty="0" smtClean="0"/>
              <a:t>.</a:t>
            </a:r>
          </a:p>
          <a:p>
            <a:r>
              <a:rPr lang="ru-RU" dirty="0" smtClean="0"/>
              <a:t>Так же Тема </a:t>
            </a:r>
            <a:r>
              <a:rPr lang="ru-RU" dirty="0"/>
              <a:t>актуальна, ведь интерес к проблеме связан с возросшей ролью фракталов </a:t>
            </a:r>
            <a:r>
              <a:rPr lang="ru-RU" dirty="0" smtClean="0"/>
              <a:t>не только в изучении природных явлений, но и в использовании в </a:t>
            </a:r>
            <a:r>
              <a:rPr lang="ru-RU" dirty="0"/>
              <a:t>информационных </a:t>
            </a:r>
            <a:r>
              <a:rPr lang="ru-RU" dirty="0" smtClean="0"/>
              <a:t>технологиях.</a:t>
            </a:r>
          </a:p>
          <a:p>
            <a:r>
              <a:rPr lang="ru-RU" dirty="0"/>
              <a:t>Вместе с тем сегодня фракталы еще не изучены до конца, хотя им находят все новое применение.</a:t>
            </a:r>
          </a:p>
          <a:p>
            <a:endParaRPr lang="ru-RU" dirty="0"/>
          </a:p>
        </p:txBody>
      </p:sp>
      <p:pic>
        <p:nvPicPr>
          <p:cNvPr id="6" name="Рисунок 5" descr="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2068" y="1978477"/>
            <a:ext cx="2233749" cy="4024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675513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610849" y="-107722"/>
            <a:ext cx="10364451" cy="1596177"/>
          </a:xfrm>
        </p:spPr>
        <p:txBody>
          <a:bodyPr>
            <a:normAutofit/>
          </a:bodyPr>
          <a:lstStyle/>
          <a:p>
            <a:pPr algn="ctr"/>
            <a:r>
              <a:rPr lang="ru-RU" sz="4800" dirty="0">
                <a:latin typeface="Calibri" panose="020F0502020204030204" pitchFamily="34" charset="0"/>
              </a:rPr>
              <a:t>задачи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0" y="1096238"/>
            <a:ext cx="8839199" cy="3268498"/>
          </a:xfrm>
        </p:spPr>
        <p:txBody>
          <a:bodyPr>
            <a:normAutofit/>
          </a:bodyPr>
          <a:lstStyle/>
          <a:p>
            <a:r>
              <a:rPr lang="ru-RU" dirty="0" smtClean="0"/>
              <a:t>Рассмотреть понятие фрактала</a:t>
            </a:r>
          </a:p>
          <a:p>
            <a:r>
              <a:rPr lang="ru-RU" dirty="0" smtClean="0"/>
              <a:t>изучить классификацию фракталов </a:t>
            </a:r>
          </a:p>
          <a:p>
            <a:r>
              <a:rPr lang="ru-RU" dirty="0"/>
              <a:t>с помощью </a:t>
            </a:r>
            <a:r>
              <a:rPr lang="ru-RU" dirty="0" smtClean="0"/>
              <a:t>линейки </a:t>
            </a:r>
            <a:r>
              <a:rPr lang="ru-RU" dirty="0"/>
              <a:t>построить </a:t>
            </a:r>
            <a:r>
              <a:rPr lang="ru-RU" dirty="0" smtClean="0"/>
              <a:t>простейшие фракталы кривую Коха и треугольник </a:t>
            </a:r>
            <a:r>
              <a:rPr lang="ru-RU" dirty="0" err="1"/>
              <a:t>Серпинского</a:t>
            </a:r>
            <a:endParaRPr lang="ru-RU" dirty="0" smtClean="0"/>
          </a:p>
          <a:p>
            <a:r>
              <a:rPr lang="ru-RU" dirty="0" smtClean="0"/>
              <a:t>Выяснить области применения фракталов в жизни человека</a:t>
            </a:r>
          </a:p>
          <a:p>
            <a:r>
              <a:rPr lang="ru-RU" dirty="0" smtClean="0"/>
              <a:t>Исследовать природные фракталы</a:t>
            </a:r>
          </a:p>
          <a:p>
            <a:pPr marL="0" indent="0">
              <a:buNone/>
            </a:pPr>
            <a:endParaRPr lang="ru-RU" dirty="0" smtClean="0"/>
          </a:p>
          <a:p>
            <a:endParaRPr lang="ru-RU" dirty="0"/>
          </a:p>
        </p:txBody>
      </p:sp>
      <p:pic>
        <p:nvPicPr>
          <p:cNvPr id="5" name="Рисунок 4" descr="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32811" y="4258276"/>
            <a:ext cx="4611189" cy="25997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566641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4218432"/>
            <a:ext cx="5023104" cy="263956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741944" y="-10883"/>
            <a:ext cx="10131425" cy="1120355"/>
          </a:xfrm>
        </p:spPr>
        <p:txBody>
          <a:bodyPr>
            <a:normAutofit/>
          </a:bodyPr>
          <a:lstStyle/>
          <a:p>
            <a:pPr algn="ctr"/>
            <a:r>
              <a:rPr lang="ru-RU" sz="4800" dirty="0">
                <a:latin typeface="Calibri" panose="020F0502020204030204" pitchFamily="34" charset="0"/>
              </a:rPr>
              <a:t>Понятие фрактала 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-59195" y="955112"/>
            <a:ext cx="9203195" cy="4677592"/>
          </a:xfrm>
        </p:spPr>
        <p:txBody>
          <a:bodyPr/>
          <a:lstStyle/>
          <a:p>
            <a:pPr algn="just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ru-RU" dirty="0">
                <a:ea typeface="Tahoma" panose="020B0604030504040204" pitchFamily="34" charset="0"/>
                <a:cs typeface="Tahoma" panose="020B0604030504040204" pitchFamily="34" charset="0"/>
              </a:rPr>
              <a:t>Фрактал - геометрическая фигура, состоящая из частей, которые могут быть поделены на части, каждая из которых будет представлять уменьшенную копию целого. </a:t>
            </a:r>
          </a:p>
          <a:p>
            <a:pPr algn="just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ru-RU" i="1" dirty="0" err="1">
                <a:ea typeface="Tahoma" panose="020B0604030504040204" pitchFamily="34" charset="0"/>
                <a:cs typeface="Tahoma" panose="020B0604030504040204" pitchFamily="34" charset="0"/>
              </a:rPr>
              <a:t>Fractal</a:t>
            </a:r>
            <a:r>
              <a:rPr lang="ru-RU" i="1" dirty="0"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dirty="0">
                <a:ea typeface="Tahoma" panose="020B0604030504040204" pitchFamily="34" charset="0"/>
                <a:cs typeface="Tahoma" panose="020B0604030504040204" pitchFamily="34" charset="0"/>
              </a:rPr>
              <a:t>от латинского слова </a:t>
            </a:r>
            <a:r>
              <a:rPr lang="ru-RU" i="1" dirty="0" err="1">
                <a:ea typeface="Tahoma" panose="020B0604030504040204" pitchFamily="34" charset="0"/>
                <a:cs typeface="Tahoma" panose="020B0604030504040204" pitchFamily="34" charset="0"/>
              </a:rPr>
              <a:t>fractus</a:t>
            </a:r>
            <a:r>
              <a:rPr lang="ru-RU" dirty="0">
                <a:ea typeface="Tahoma" panose="020B0604030504040204" pitchFamily="34" charset="0"/>
                <a:cs typeface="Tahoma" panose="020B0604030504040204" pitchFamily="34" charset="0"/>
              </a:rPr>
              <a:t>,  означает разбитый (поделенный на части).</a:t>
            </a:r>
          </a:p>
          <a:p>
            <a:pPr algn="just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ru-RU" dirty="0">
                <a:ea typeface="Tahoma" panose="020B0604030504040204" pitchFamily="34" charset="0"/>
                <a:cs typeface="Tahoma" panose="020B0604030504040204" pitchFamily="34" charset="0"/>
              </a:rPr>
              <a:t>Основное свойство фракталов:  </a:t>
            </a:r>
            <a:r>
              <a:rPr lang="ru-RU" dirty="0" err="1">
                <a:ea typeface="Tahoma" panose="020B0604030504040204" pitchFamily="34" charset="0"/>
                <a:cs typeface="Tahoma" panose="020B0604030504040204" pitchFamily="34" charset="0"/>
              </a:rPr>
              <a:t>самоподобие</a:t>
            </a:r>
            <a:r>
              <a:rPr lang="ru-RU" dirty="0">
                <a:ea typeface="Tahoma" panose="020B0604030504040204" pitchFamily="34" charset="0"/>
                <a:cs typeface="Tahoma" panose="020B0604030504040204" pitchFamily="34" charset="0"/>
              </a:rPr>
              <a:t>, в самом простом случае небольшая часть фрактала содержит информацию о всем фрактале.</a:t>
            </a:r>
          </a:p>
          <a:p>
            <a:endParaRPr lang="ru-RU" dirty="0"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35879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464372" y="-18614"/>
            <a:ext cx="10131425" cy="1456267"/>
          </a:xfrm>
        </p:spPr>
        <p:txBody>
          <a:bodyPr>
            <a:normAutofit/>
          </a:bodyPr>
          <a:lstStyle/>
          <a:p>
            <a:pPr algn="ctr"/>
            <a:r>
              <a:rPr lang="ru-RU" sz="4800" dirty="0">
                <a:latin typeface="Calibri" panose="020F0502020204030204" pitchFamily="34" charset="0"/>
              </a:rPr>
              <a:t>Классификация</a:t>
            </a:r>
          </a:p>
        </p:txBody>
      </p:sp>
      <p:grpSp>
        <p:nvGrpSpPr>
          <p:cNvPr id="23" name="Группа 22"/>
          <p:cNvGrpSpPr/>
          <p:nvPr/>
        </p:nvGrpSpPr>
        <p:grpSpPr>
          <a:xfrm>
            <a:off x="141072" y="3040083"/>
            <a:ext cx="8884175" cy="3110292"/>
            <a:chOff x="1485107" y="2479842"/>
            <a:chExt cx="8532812" cy="2663825"/>
          </a:xfrm>
        </p:grpSpPr>
        <p:sp>
          <p:nvSpPr>
            <p:cNvPr id="13" name="Line 27"/>
            <p:cNvSpPr>
              <a:spLocks noChangeShapeType="1"/>
            </p:cNvSpPr>
            <p:nvPr/>
          </p:nvSpPr>
          <p:spPr bwMode="auto">
            <a:xfrm>
              <a:off x="5733257" y="4005263"/>
              <a:ext cx="0" cy="576262"/>
            </a:xfrm>
            <a:prstGeom prst="line">
              <a:avLst/>
            </a:prstGeom>
            <a:noFill/>
            <a:ln w="57150">
              <a:solidFill>
                <a:srgbClr val="00FF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grpSp>
          <p:nvGrpSpPr>
            <p:cNvPr id="17" name="Группа 16"/>
            <p:cNvGrpSpPr/>
            <p:nvPr/>
          </p:nvGrpSpPr>
          <p:grpSpPr>
            <a:xfrm>
              <a:off x="1485107" y="2479842"/>
              <a:ext cx="8532812" cy="2663825"/>
              <a:chOff x="611188" y="2997200"/>
              <a:chExt cx="8532812" cy="2663825"/>
            </a:xfrm>
          </p:grpSpPr>
          <p:sp>
            <p:nvSpPr>
              <p:cNvPr id="4" name="AutoShape 12">
                <a:hlinkClick r:id="rId2" action="ppaction://hlinksldjump" highlightClick="1"/>
              </p:cNvPr>
              <p:cNvSpPr>
                <a:spLocks noChangeArrowheads="1"/>
              </p:cNvSpPr>
              <p:nvPr/>
            </p:nvSpPr>
            <p:spPr bwMode="auto">
              <a:xfrm>
                <a:off x="611188" y="5013325"/>
                <a:ext cx="2663825" cy="647700"/>
              </a:xfrm>
              <a:prstGeom prst="actionButtonBlank">
                <a:avLst/>
              </a:prstGeom>
              <a:solidFill>
                <a:srgbClr val="8DFF69"/>
              </a:solidFill>
              <a:ln w="9525">
                <a:solidFill>
                  <a:srgbClr val="0066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endParaRPr lang="ru-RU"/>
              </a:p>
            </p:txBody>
          </p:sp>
          <p:grpSp>
            <p:nvGrpSpPr>
              <p:cNvPr id="5" name="Group 17"/>
              <p:cNvGrpSpPr>
                <a:grpSpLocks/>
              </p:cNvGrpSpPr>
              <p:nvPr/>
            </p:nvGrpSpPr>
            <p:grpSpPr bwMode="auto">
              <a:xfrm>
                <a:off x="3563938" y="5013325"/>
                <a:ext cx="2590800" cy="647700"/>
                <a:chOff x="2155" y="3521"/>
                <a:chExt cx="1632" cy="408"/>
              </a:xfrm>
            </p:grpSpPr>
            <p:sp>
              <p:nvSpPr>
                <p:cNvPr id="6" name="AutoShape 13">
                  <a:hlinkClick r:id="" action="ppaction://noaction" highlightClick="1"/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155" y="3521"/>
                  <a:ext cx="1632" cy="408"/>
                </a:xfrm>
                <a:prstGeom prst="actionButtonBlank">
                  <a:avLst/>
                </a:prstGeom>
                <a:solidFill>
                  <a:srgbClr val="8DFF69"/>
                </a:solidFill>
                <a:ln w="9525">
                  <a:solidFill>
                    <a:srgbClr val="0066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 xmlns="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endParaRPr lang="ru-RU"/>
                </a:p>
              </p:txBody>
            </p:sp>
            <p:sp>
              <p:nvSpPr>
                <p:cNvPr id="7" name="Text Box 16">
                  <a:hlinkClick r:id="rId3" action="ppaction://hlinksldjump"/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2245" y="3612"/>
                  <a:ext cx="1497" cy="188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>
                    <a:spcBef>
                      <a:spcPct val="50000"/>
                    </a:spcBef>
                  </a:pPr>
                  <a:r>
                    <a:rPr lang="ru-RU" b="1">
                      <a:solidFill>
                        <a:srgbClr val="006600"/>
                      </a:solidFill>
                    </a:rPr>
                    <a:t>АЛГЕБРАИЧЕСКИЕ</a:t>
                  </a:r>
                </a:p>
              </p:txBody>
            </p:sp>
          </p:grpSp>
          <p:grpSp>
            <p:nvGrpSpPr>
              <p:cNvPr id="8" name="Group 20"/>
              <p:cNvGrpSpPr>
                <a:grpSpLocks/>
              </p:cNvGrpSpPr>
              <p:nvPr/>
            </p:nvGrpSpPr>
            <p:grpSpPr bwMode="auto">
              <a:xfrm>
                <a:off x="3563938" y="2997200"/>
                <a:ext cx="3167062" cy="1008063"/>
                <a:chOff x="3198" y="2160"/>
                <a:chExt cx="1995" cy="635"/>
              </a:xfrm>
            </p:grpSpPr>
            <p:sp>
              <p:nvSpPr>
                <p:cNvPr id="9" name="AutoShape 9">
                  <a:hlinkClick r:id="" action="ppaction://noaction" highlightClick="1"/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198" y="2160"/>
                  <a:ext cx="1723" cy="635"/>
                </a:xfrm>
                <a:prstGeom prst="actionButtonBlank">
                  <a:avLst/>
                </a:prstGeom>
                <a:solidFill>
                  <a:srgbClr val="8DFF69"/>
                </a:solidFill>
                <a:ln w="28575">
                  <a:solidFill>
                    <a:srgbClr val="0066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 xmlns="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endParaRPr lang="ru-RU"/>
                </a:p>
              </p:txBody>
            </p:sp>
            <p:sp>
              <p:nvSpPr>
                <p:cNvPr id="10" name="Text Box 19"/>
                <p:cNvSpPr txBox="1">
                  <a:spLocks noChangeArrowheads="1"/>
                </p:cNvSpPr>
                <p:nvPr/>
              </p:nvSpPr>
              <p:spPr bwMode="auto">
                <a:xfrm>
                  <a:off x="3424" y="2296"/>
                  <a:ext cx="1769" cy="235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>
                    <a:spcBef>
                      <a:spcPct val="50000"/>
                    </a:spcBef>
                  </a:pPr>
                  <a:r>
                    <a:rPr lang="ru-RU" sz="2400" b="1" dirty="0">
                      <a:solidFill>
                        <a:srgbClr val="006600"/>
                      </a:solidFill>
                    </a:rPr>
                    <a:t>ФРАКТАЛЫ</a:t>
                  </a:r>
                </a:p>
              </p:txBody>
            </p:sp>
          </p:grpSp>
          <p:sp>
            <p:nvSpPr>
              <p:cNvPr id="11" name="Line 24"/>
              <p:cNvSpPr>
                <a:spLocks noChangeShapeType="1"/>
              </p:cNvSpPr>
              <p:nvPr/>
            </p:nvSpPr>
            <p:spPr bwMode="auto">
              <a:xfrm>
                <a:off x="1620838" y="4581525"/>
                <a:ext cx="0" cy="431800"/>
              </a:xfrm>
              <a:prstGeom prst="line">
                <a:avLst/>
              </a:prstGeom>
              <a:noFill/>
              <a:ln w="57150">
                <a:solidFill>
                  <a:srgbClr val="00FF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14" name="Group 32"/>
              <p:cNvGrpSpPr>
                <a:grpSpLocks/>
              </p:cNvGrpSpPr>
              <p:nvPr/>
            </p:nvGrpSpPr>
            <p:grpSpPr bwMode="auto">
              <a:xfrm>
                <a:off x="6516688" y="5013325"/>
                <a:ext cx="2627312" cy="647700"/>
                <a:chOff x="4105" y="3158"/>
                <a:chExt cx="1655" cy="408"/>
              </a:xfrm>
            </p:grpSpPr>
            <p:sp>
              <p:nvSpPr>
                <p:cNvPr id="15" name="AutoShape 29">
                  <a:hlinkClick r:id="" action="ppaction://noaction" highlightClick="1"/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105" y="3158"/>
                  <a:ext cx="1655" cy="408"/>
                </a:xfrm>
                <a:prstGeom prst="actionButtonBlank">
                  <a:avLst/>
                </a:prstGeom>
                <a:solidFill>
                  <a:srgbClr val="8DFF69"/>
                </a:solidFill>
                <a:ln w="9525">
                  <a:solidFill>
                    <a:srgbClr val="0066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 xmlns="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/>
                  <a:endParaRPr lang="ru-RU"/>
                </a:p>
              </p:txBody>
            </p:sp>
            <p:sp>
              <p:nvSpPr>
                <p:cNvPr id="16" name="Text Box 31">
                  <a:hlinkClick r:id="rId4" action="ppaction://hlinksldjump"/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4195" y="3249"/>
                  <a:ext cx="1565" cy="188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eaLnBrk="1" hangingPunct="1">
                    <a:spcBef>
                      <a:spcPct val="50000"/>
                    </a:spcBef>
                  </a:pPr>
                  <a:r>
                    <a:rPr lang="ru-RU" b="1">
                      <a:solidFill>
                        <a:srgbClr val="006600"/>
                      </a:solidFill>
                    </a:rPr>
                    <a:t>СТОХАСТИЧЕСКИЕ</a:t>
                  </a:r>
                </a:p>
              </p:txBody>
            </p:sp>
          </p:grpSp>
        </p:grpSp>
        <p:grpSp>
          <p:nvGrpSpPr>
            <p:cNvPr id="21" name="Группа 20"/>
            <p:cNvGrpSpPr/>
            <p:nvPr/>
          </p:nvGrpSpPr>
          <p:grpSpPr>
            <a:xfrm>
              <a:off x="1629527" y="4069597"/>
              <a:ext cx="7237412" cy="875002"/>
              <a:chOff x="871538" y="4733925"/>
              <a:chExt cx="7237412" cy="875002"/>
            </a:xfrm>
          </p:grpSpPr>
          <p:sp>
            <p:nvSpPr>
              <p:cNvPr id="18" name="Text Box 15"/>
              <p:cNvSpPr txBox="1">
                <a:spLocks noChangeArrowheads="1"/>
              </p:cNvSpPr>
              <p:nvPr/>
            </p:nvSpPr>
            <p:spPr bwMode="auto">
              <a:xfrm>
                <a:off x="871538" y="5310189"/>
                <a:ext cx="2700338" cy="29873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ru-RU" b="1">
                    <a:solidFill>
                      <a:srgbClr val="006600"/>
                    </a:solidFill>
                  </a:rPr>
                  <a:t>ГЕОМЕТРИЧЕСКИЕ</a:t>
                </a:r>
              </a:p>
            </p:txBody>
          </p:sp>
          <p:sp>
            <p:nvSpPr>
              <p:cNvPr id="19" name="Line 23"/>
              <p:cNvSpPr>
                <a:spLocks noChangeShapeType="1"/>
              </p:cNvSpPr>
              <p:nvPr/>
            </p:nvSpPr>
            <p:spPr bwMode="auto">
              <a:xfrm>
                <a:off x="1771650" y="4733925"/>
                <a:ext cx="6337300" cy="0"/>
              </a:xfrm>
              <a:prstGeom prst="line">
                <a:avLst/>
              </a:prstGeom>
              <a:noFill/>
              <a:ln w="57150">
                <a:solidFill>
                  <a:srgbClr val="00FF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" name="Line 26"/>
              <p:cNvSpPr>
                <a:spLocks noChangeShapeType="1"/>
              </p:cNvSpPr>
              <p:nvPr/>
            </p:nvSpPr>
            <p:spPr bwMode="auto">
              <a:xfrm>
                <a:off x="8108950" y="4733925"/>
                <a:ext cx="0" cy="431800"/>
              </a:xfrm>
              <a:prstGeom prst="line">
                <a:avLst/>
              </a:prstGeom>
              <a:noFill/>
              <a:ln w="57150">
                <a:solidFill>
                  <a:srgbClr val="00FF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22" name="Line 27"/>
            <p:cNvSpPr>
              <a:spLocks noChangeShapeType="1"/>
            </p:cNvSpPr>
            <p:nvPr/>
          </p:nvSpPr>
          <p:spPr bwMode="auto">
            <a:xfrm>
              <a:off x="5733257" y="3487905"/>
              <a:ext cx="0" cy="576262"/>
            </a:xfrm>
            <a:prstGeom prst="line">
              <a:avLst/>
            </a:prstGeom>
            <a:noFill/>
            <a:ln w="57150">
              <a:solidFill>
                <a:srgbClr val="00FF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pic>
        <p:nvPicPr>
          <p:cNvPr id="26" name="Рисунок 25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255144" y="1125527"/>
            <a:ext cx="2888856" cy="2166641"/>
          </a:xfrm>
          <a:prstGeom prst="rect">
            <a:avLst/>
          </a:prstGeom>
        </p:spPr>
      </p:pic>
      <p:pic>
        <p:nvPicPr>
          <p:cNvPr id="27" name="Рисунок 26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1125527"/>
            <a:ext cx="3102971" cy="21685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973100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Группа 11"/>
          <p:cNvGrpSpPr/>
          <p:nvPr/>
        </p:nvGrpSpPr>
        <p:grpSpPr>
          <a:xfrm>
            <a:off x="167481" y="1328738"/>
            <a:ext cx="8569325" cy="1765300"/>
            <a:chOff x="1076325" y="1352801"/>
            <a:chExt cx="8569325" cy="1765300"/>
          </a:xfrm>
        </p:grpSpPr>
        <p:pic>
          <p:nvPicPr>
            <p:cNvPr id="5" name="Picture 5" descr="frsmall011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76325" y="1497263"/>
              <a:ext cx="1584325" cy="1584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FF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" name="Picture 6" descr="frsmall001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 rot="21314793">
              <a:off x="4981575" y="1425826"/>
              <a:ext cx="1566863" cy="15668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" name="Picture 8" descr="frsmall014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32538" y="1425826"/>
              <a:ext cx="1692275" cy="16922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" name="Picture 9" descr="frsmall015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51813" y="1497263"/>
              <a:ext cx="1493837" cy="14938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" name="Picture 10" descr="frsmall026"/>
            <p:cNvPicPr>
              <a:picLocks noChangeAspect="1" noChangeArrowheads="1"/>
            </p:cNvPicPr>
            <p:nvPr/>
          </p:nvPicPr>
          <p:blipFill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92450" y="1352801"/>
              <a:ext cx="1638300" cy="1638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0" name="WordArt 14"/>
          <p:cNvSpPr>
            <a:spLocks noChangeArrowheads="1" noChangeShapeType="1" noTextEdit="1"/>
          </p:cNvSpPr>
          <p:nvPr/>
        </p:nvSpPr>
        <p:spPr bwMode="auto">
          <a:xfrm>
            <a:off x="239714" y="588189"/>
            <a:ext cx="8424863" cy="4619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Calibri" panose="020F0502020204030204" pitchFamily="34" charset="0"/>
                <a:cs typeface="Arial" panose="020B0604020202020204" pitchFamily="34" charset="0"/>
              </a:rPr>
              <a:t>ГЕОМЕТРИЧЕСКИЕ ФРАКТАЛЫ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quarter" idx="13"/>
          </p:nvPr>
        </p:nvSpPr>
        <p:spPr>
          <a:xfrm>
            <a:off x="154627" y="3348325"/>
            <a:ext cx="8959371" cy="3491358"/>
          </a:xfrm>
        </p:spPr>
        <p:txBody>
          <a:bodyPr/>
          <a:lstStyle/>
          <a:p>
            <a:pPr algn="just">
              <a:buFont typeface="Wingdings" panose="05000000000000000000" pitchFamily="2" charset="2"/>
              <a:buChar char="Ø"/>
            </a:pPr>
            <a:r>
              <a:rPr lang="ru-RU" dirty="0">
                <a:latin typeface="Tahoma" panose="020B0604030504040204" pitchFamily="34" charset="0"/>
              </a:rPr>
              <a:t> Это «функции - монстры», которых так называли за </a:t>
            </a:r>
            <a:r>
              <a:rPr lang="ru-RU" dirty="0" err="1">
                <a:latin typeface="Tahoma" panose="020B0604030504040204" pitchFamily="34" charset="0"/>
              </a:rPr>
              <a:t>недифференцируемость</a:t>
            </a:r>
            <a:r>
              <a:rPr lang="ru-RU" dirty="0">
                <a:latin typeface="Tahoma" panose="020B0604030504040204" pitchFamily="34" charset="0"/>
              </a:rPr>
              <a:t> в каждой точке.</a:t>
            </a:r>
            <a:endParaRPr lang="ru-RU" sz="900" dirty="0">
              <a:latin typeface="Tahoma" panose="020B0604030504040204" pitchFamily="34" charset="0"/>
            </a:endParaRPr>
          </a:p>
          <a:p>
            <a:pPr algn="just">
              <a:buFont typeface="Wingdings" panose="05000000000000000000" pitchFamily="2" charset="2"/>
              <a:buChar char="Ø"/>
            </a:pPr>
            <a:r>
              <a:rPr lang="ru-RU" dirty="0">
                <a:latin typeface="Tahoma" panose="020B0604030504040204" pitchFamily="34" charset="0"/>
              </a:rPr>
              <a:t> Геометрические фракталы являются также самыми наглядными, т.к. сразу видна </a:t>
            </a:r>
            <a:r>
              <a:rPr lang="ru-RU" dirty="0" err="1">
                <a:latin typeface="Tahoma" panose="020B0604030504040204" pitchFamily="34" charset="0"/>
              </a:rPr>
              <a:t>самоподобность</a:t>
            </a:r>
            <a:r>
              <a:rPr lang="ru-RU" dirty="0">
                <a:latin typeface="Tahoma" panose="020B0604030504040204" pitchFamily="34" charset="0"/>
              </a:rPr>
              <a:t>. </a:t>
            </a:r>
            <a:endParaRPr lang="ru-RU" sz="900" dirty="0">
              <a:latin typeface="Tahoma" panose="020B0604030504040204" pitchFamily="34" charset="0"/>
            </a:endParaRPr>
          </a:p>
          <a:p>
            <a:pPr algn="just">
              <a:buFont typeface="Wingdings" panose="05000000000000000000" pitchFamily="2" charset="2"/>
              <a:buChar char="Ø"/>
            </a:pPr>
            <a:r>
              <a:rPr lang="ru-RU" dirty="0">
                <a:latin typeface="Tahoma" panose="020B0604030504040204" pitchFamily="34" charset="0"/>
              </a:rPr>
              <a:t> Для построения геометрических фракталов характерно задание «основы» и «фрагмента», повторяющегося при каждом уменьшении масштаба.</a:t>
            </a:r>
          </a:p>
          <a:p>
            <a:pPr algn="just"/>
            <a:endParaRPr lang="ru-RU" sz="900" dirty="0">
              <a:latin typeface="Tahoma" panose="020B0604030504040204" pitchFamily="34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026014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9587" y="751990"/>
            <a:ext cx="4372828" cy="4060643"/>
          </a:xfrm>
          <a:prstGeom prst="rect">
            <a:avLst/>
          </a:prstGeom>
        </p:spPr>
      </p:pic>
      <p:pic>
        <p:nvPicPr>
          <p:cNvPr id="5" name="Рисунок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596425" y="751990"/>
            <a:ext cx="4547575" cy="406064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23305" y="5108888"/>
            <a:ext cx="24303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СНЕЖИНКА КОХА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866514" y="5108888"/>
            <a:ext cx="29958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ДЕРЕВО ПИФАГОРА</a:t>
            </a:r>
          </a:p>
        </p:txBody>
      </p:sp>
    </p:spTree>
    <p:extLst>
      <p:ext uri="{BB962C8B-B14F-4D97-AF65-F5344CB8AC3E}">
        <p14:creationId xmlns:p14="http://schemas.microsoft.com/office/powerpoint/2010/main" xmlns="" val="1635559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Группа 13"/>
          <p:cNvGrpSpPr/>
          <p:nvPr/>
        </p:nvGrpSpPr>
        <p:grpSpPr>
          <a:xfrm>
            <a:off x="118753" y="1231907"/>
            <a:ext cx="8973028" cy="1867554"/>
            <a:chOff x="1742741" y="1029201"/>
            <a:chExt cx="8228013" cy="1601788"/>
          </a:xfrm>
        </p:grpSpPr>
        <p:pic>
          <p:nvPicPr>
            <p:cNvPr id="5" name="Picture 5" descr="frsmall004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42741" y="1100639"/>
              <a:ext cx="954088" cy="9540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" name="Picture 6" descr="frsmall021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11616" y="1532439"/>
              <a:ext cx="954088" cy="9540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" name="Picture 7" descr="frsmall020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64141" y="1100639"/>
              <a:ext cx="954088" cy="9540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" name="Picture 8" descr="frsmall022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016666" y="1605464"/>
              <a:ext cx="954088" cy="9540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" name="Picture 9" descr="frsmall023"/>
            <p:cNvPicPr>
              <a:picLocks noChangeAspect="1" noChangeArrowheads="1"/>
            </p:cNvPicPr>
            <p:nvPr/>
          </p:nvPicPr>
          <p:blipFill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79366" y="1676901"/>
              <a:ext cx="954088" cy="9540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" name="Picture 10" descr="frsmall036"/>
            <p:cNvPicPr>
              <a:picLocks noChangeAspect="1" noChangeArrowheads="1"/>
            </p:cNvPicPr>
            <p:nvPr/>
          </p:nvPicPr>
          <p:blipFill>
            <a:blip r:embed="rId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42966" y="1100639"/>
              <a:ext cx="954088" cy="9540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" name="Picture 11" descr="frsmall035"/>
            <p:cNvPicPr>
              <a:picLocks noChangeAspect="1" noChangeArrowheads="1"/>
            </p:cNvPicPr>
            <p:nvPr/>
          </p:nvPicPr>
          <p:blipFill>
            <a:blip r:embed="rId8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24054" y="1605464"/>
              <a:ext cx="954087" cy="9540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" name="Picture 12" descr="frsmall037"/>
            <p:cNvPicPr>
              <a:picLocks noChangeAspect="1" noChangeArrowheads="1"/>
            </p:cNvPicPr>
            <p:nvPr/>
          </p:nvPicPr>
          <p:blipFill>
            <a:blip r:embed="rId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03554" y="1029201"/>
              <a:ext cx="954087" cy="9540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3" name="WordArt 14"/>
          <p:cNvSpPr>
            <a:spLocks noChangeArrowheads="1" noChangeShapeType="1" noTextEdit="1"/>
          </p:cNvSpPr>
          <p:nvPr/>
        </p:nvSpPr>
        <p:spPr bwMode="auto">
          <a:xfrm>
            <a:off x="291767" y="452940"/>
            <a:ext cx="8496300" cy="4619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14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Calibri" panose="020F0502020204030204" pitchFamily="34" charset="0"/>
                <a:cs typeface="Arial" panose="020B0604020202020204" pitchFamily="34" charset="0"/>
              </a:rPr>
              <a:t>АЛГЕБРАИЧЕСКИЕ ФРАКТАЛЫ</a:t>
            </a:r>
          </a:p>
        </p:txBody>
      </p:sp>
      <p:sp>
        <p:nvSpPr>
          <p:cNvPr id="17" name="Объект 16"/>
          <p:cNvSpPr>
            <a:spLocks noGrp="1"/>
          </p:cNvSpPr>
          <p:nvPr>
            <p:ph sz="quarter" idx="13"/>
          </p:nvPr>
        </p:nvSpPr>
        <p:spPr>
          <a:xfrm>
            <a:off x="223942" y="3416465"/>
            <a:ext cx="8867839" cy="3281218"/>
          </a:xfrm>
        </p:spPr>
        <p:txBody>
          <a:bodyPr>
            <a:normAutofit/>
          </a:bodyPr>
          <a:lstStyle/>
          <a:p>
            <a:pPr algn="just">
              <a:buFont typeface="Wingdings" panose="05000000000000000000" pitchFamily="2" charset="2"/>
              <a:buChar char="Ø"/>
            </a:pPr>
            <a:r>
              <a:rPr 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Это фракталы, которые можно построить, используя простые алгебраические формулы.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Получают их с помощью нелинейных процессов в </a:t>
            </a:r>
            <a:r>
              <a:rPr lang="en-US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</a:t>
            </a:r>
            <a:r>
              <a:rPr 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–мерных пространствах.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ru-RU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Самыми известными из них являются множества Мандельброта и Жюлиа, Бассейны Ньютона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259290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" y="837450"/>
            <a:ext cx="4857008" cy="377023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01577" y="4910845"/>
            <a:ext cx="43554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МНОЖЕСТВО МАНДЕЛЬБРОТА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689010" y="4957012"/>
            <a:ext cx="315227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БАССЕЙНЫ НЬЮТОНА</a:t>
            </a:r>
          </a:p>
          <a:p>
            <a:endParaRPr lang="ru-RU" sz="20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16546" y="837450"/>
            <a:ext cx="4227454" cy="37702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811295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Капля">
  <a:themeElements>
    <a:clrScheme name="Капля">
      <a:dk1>
        <a:sysClr val="windowText" lastClr="000000"/>
      </a:dk1>
      <a:lt1>
        <a:sysClr val="window" lastClr="FFFFFF"/>
      </a:lt1>
      <a:dk2>
        <a:srgbClr val="27537E"/>
      </a:dk2>
      <a:lt2>
        <a:srgbClr val="AABED7"/>
      </a:lt2>
      <a:accent1>
        <a:srgbClr val="E34B7A"/>
      </a:accent1>
      <a:accent2>
        <a:srgbClr val="AC339A"/>
      </a:accent2>
      <a:accent3>
        <a:srgbClr val="6953B7"/>
      </a:accent3>
      <a:accent4>
        <a:srgbClr val="1D7EAB"/>
      </a:accent4>
      <a:accent5>
        <a:srgbClr val="43AFD6"/>
      </a:accent5>
      <a:accent6>
        <a:srgbClr val="DE85E1"/>
      </a:accent6>
      <a:hlink>
        <a:srgbClr val="ED87A6"/>
      </a:hlink>
      <a:folHlink>
        <a:srgbClr val="C99EAC"/>
      </a:folHlink>
    </a:clrScheme>
    <a:fontScheme name="Капля">
      <a:maj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апля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8000"/>
                <a:shade val="100000"/>
                <a:hueMod val="136000"/>
                <a:satMod val="160000"/>
                <a:lumMod val="105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Droplet" id="{8984A317-299A-4E50-B45D-BFC9EDE2337A}" vid="{C71B277C-C29A-4BA0-A7BA-43502DF21AB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Капля</Template>
  <TotalTime>757</TotalTime>
  <Words>493</Words>
  <Application>Microsoft Office PowerPoint</Application>
  <PresentationFormat>Экран (4:3)</PresentationFormat>
  <Paragraphs>64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Капля</vt:lpstr>
      <vt:lpstr>Введение в мир фракталов </vt:lpstr>
      <vt:lpstr>актуальность работы</vt:lpstr>
      <vt:lpstr>задачи</vt:lpstr>
      <vt:lpstr>Понятие фрактала </vt:lpstr>
      <vt:lpstr>Классификация</vt:lpstr>
      <vt:lpstr>Слайд 6</vt:lpstr>
      <vt:lpstr>Слайд 7</vt:lpstr>
      <vt:lpstr>Слайд 8</vt:lpstr>
      <vt:lpstr>Слайд 9</vt:lpstr>
      <vt:lpstr>СТОХАСТИЧЕСКИЕ ФРАКТАЛЫ</vt:lpstr>
      <vt:lpstr>Слайд 11</vt:lpstr>
      <vt:lpstr>Построение простейших фракталов</vt:lpstr>
      <vt:lpstr>Области практического применения </vt:lpstr>
      <vt:lpstr>Фракталы в природе</vt:lpstr>
      <vt:lpstr>вывод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Введение в мир фракталов</dc:title>
  <dc:creator>Net</dc:creator>
  <cp:lastModifiedBy>111</cp:lastModifiedBy>
  <cp:revision>33</cp:revision>
  <dcterms:created xsi:type="dcterms:W3CDTF">2015-02-04T10:24:56Z</dcterms:created>
  <dcterms:modified xsi:type="dcterms:W3CDTF">2015-08-21T07:45:54Z</dcterms:modified>
</cp:coreProperties>
</file>