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1" r:id="rId5"/>
    <p:sldId id="262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642919"/>
            <a:ext cx="5243522" cy="4000527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002060"/>
                </a:solidFill>
              </a:rPr>
              <a:t>Изучайте значение слов – и вы избавите свет от половины его заблуждений.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                        А. Пушкин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929198"/>
            <a:ext cx="6929486" cy="1285884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Контрольный тест №2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по теме: «Лексика. Культура речи.»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9" descr="C:\Documents and Settings\Admin\Мои документы\анимашки\АНИМИР.КАРТИНКИ\simbol04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4714884"/>
            <a:ext cx="1147762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класс\Мои документы\Мои рисунки\Изображение\Изображение 001.jpg"/>
          <p:cNvPicPr>
            <a:picLocks noChangeAspect="1" noChangeArrowheads="1"/>
          </p:cNvPicPr>
          <p:nvPr/>
        </p:nvPicPr>
        <p:blipFill>
          <a:blip r:embed="rId2" cstate="print"/>
          <a:srcRect t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85926"/>
            <a:ext cx="8229600" cy="264320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Страна «Лексика.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Культура речи.»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E:\новое аниме\79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429264"/>
            <a:ext cx="17526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G:\анимашки\аним птицы и звери\golubb[1]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857232"/>
            <a:ext cx="12763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G:\анимашки\аним птицы и звери\golubb[1]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357166"/>
            <a:ext cx="12763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6" descr="g15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10400" y="304800"/>
            <a:ext cx="18446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428605"/>
            <a:ext cx="8501122" cy="150019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Орфографический минимум.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</a:rPr>
              <a:t>Выпишите слова из отрывка текста, </a:t>
            </a:r>
            <a:br>
              <a:rPr lang="ru-RU" sz="31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</a:rPr>
              <a:t>вставьте пропущенные орфограммы:</a:t>
            </a:r>
            <a:endParaRPr lang="ru-RU" sz="31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143116"/>
            <a:ext cx="7858180" cy="4214842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rgbClr val="002060"/>
                </a:solidFill>
              </a:rPr>
              <a:t>Но не всегда была богата эта земля и другими стр…</a:t>
            </a:r>
            <a:r>
              <a:rPr lang="ru-RU" dirty="0" err="1" smtClean="0">
                <a:solidFill>
                  <a:srgbClr val="002060"/>
                </a:solidFill>
              </a:rPr>
              <a:t>ительными</a:t>
            </a:r>
            <a:r>
              <a:rPr lang="ru-RU" dirty="0" smtClean="0">
                <a:solidFill>
                  <a:srgbClr val="002060"/>
                </a:solidFill>
              </a:rPr>
              <a:t> материалами: глиной, п…</a:t>
            </a:r>
            <a:r>
              <a:rPr lang="ru-RU" dirty="0" err="1" smtClean="0">
                <a:solidFill>
                  <a:srgbClr val="002060"/>
                </a:solidFill>
              </a:rPr>
              <a:t>ском</a:t>
            </a:r>
            <a:r>
              <a:rPr lang="ru-RU" dirty="0" smtClean="0">
                <a:solidFill>
                  <a:srgbClr val="002060"/>
                </a:solidFill>
              </a:rPr>
              <a:t>, гравием. И в пору своего экономического </a:t>
            </a:r>
            <a:r>
              <a:rPr lang="ru-RU" dirty="0" err="1" smtClean="0">
                <a:solidFill>
                  <a:srgbClr val="002060"/>
                </a:solidFill>
              </a:rPr>
              <a:t>ра</a:t>
            </a:r>
            <a:r>
              <a:rPr lang="ru-RU" dirty="0" smtClean="0">
                <a:solidFill>
                  <a:srgbClr val="002060"/>
                </a:solidFill>
              </a:rPr>
              <a:t>(</a:t>
            </a:r>
            <a:r>
              <a:rPr lang="ru-RU" dirty="0" err="1" smtClean="0">
                <a:solidFill>
                  <a:srgbClr val="002060"/>
                </a:solidFill>
              </a:rPr>
              <a:t>з,с</a:t>
            </a:r>
            <a:r>
              <a:rPr lang="ru-RU" dirty="0" smtClean="0">
                <a:solidFill>
                  <a:srgbClr val="002060"/>
                </a:solidFill>
              </a:rPr>
              <a:t>)цвета стал </a:t>
            </a:r>
            <a:r>
              <a:rPr lang="ru-RU" dirty="0" err="1" smtClean="0">
                <a:solidFill>
                  <a:srgbClr val="002060"/>
                </a:solidFill>
              </a:rPr>
              <a:t>возв</a:t>
            </a:r>
            <a:r>
              <a:rPr lang="ru-RU" dirty="0" smtClean="0">
                <a:solidFill>
                  <a:srgbClr val="002060"/>
                </a:solidFill>
              </a:rPr>
              <a:t>…</a:t>
            </a:r>
            <a:r>
              <a:rPr lang="ru-RU" dirty="0" err="1" smtClean="0">
                <a:solidFill>
                  <a:srgbClr val="002060"/>
                </a:solidFill>
              </a:rPr>
              <a:t>дить</a:t>
            </a:r>
            <a:r>
              <a:rPr lang="ru-RU" dirty="0" smtClean="0">
                <a:solidFill>
                  <a:srgbClr val="002060"/>
                </a:solidFill>
              </a:rPr>
              <a:t> Смоленск одно за другим </a:t>
            </a:r>
            <a:r>
              <a:rPr lang="ru-RU" dirty="0" err="1" smtClean="0">
                <a:solidFill>
                  <a:srgbClr val="002060"/>
                </a:solidFill>
              </a:rPr>
              <a:t>кам</a:t>
            </a:r>
            <a:r>
              <a:rPr lang="ru-RU" dirty="0" smtClean="0">
                <a:solidFill>
                  <a:srgbClr val="002060"/>
                </a:solidFill>
              </a:rPr>
              <a:t>…</a:t>
            </a:r>
            <a:r>
              <a:rPr lang="ru-RU" dirty="0" err="1" smtClean="0">
                <a:solidFill>
                  <a:srgbClr val="002060"/>
                </a:solidFill>
              </a:rPr>
              <a:t>нные</a:t>
            </a:r>
            <a:r>
              <a:rPr lang="ru-RU" dirty="0" smtClean="0">
                <a:solidFill>
                  <a:srgbClr val="002060"/>
                </a:solidFill>
              </a:rPr>
              <a:t> сооружения. Постройки эти со(</a:t>
            </a:r>
            <a:r>
              <a:rPr lang="ru-RU" dirty="0" err="1" smtClean="0">
                <a:solidFill>
                  <a:srgbClr val="002060"/>
                </a:solidFill>
              </a:rPr>
              <a:t>з,с</a:t>
            </a:r>
            <a:r>
              <a:rPr lang="ru-RU" dirty="0" smtClean="0">
                <a:solidFill>
                  <a:srgbClr val="002060"/>
                </a:solidFill>
              </a:rPr>
              <a:t>)д…вались из к…</a:t>
            </a:r>
            <a:r>
              <a:rPr lang="ru-RU" dirty="0" err="1" smtClean="0">
                <a:solidFill>
                  <a:srgbClr val="002060"/>
                </a:solidFill>
              </a:rPr>
              <a:t>рпича</a:t>
            </a:r>
            <a:r>
              <a:rPr lang="ru-RU" dirty="0" smtClean="0">
                <a:solidFill>
                  <a:srgbClr val="002060"/>
                </a:solidFill>
              </a:rPr>
              <a:t> и красотой своей(ни)(в)чём (не)уступали сооружениям Киева и Новгорода.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smtClean="0"/>
              <a:t>Тестовые задания.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ru-RU" b="1" dirty="0" smtClean="0"/>
              <a:t>1. Подберите и запишите антонимы к выделенным словам:</a:t>
            </a:r>
          </a:p>
          <a:p>
            <a:pPr marL="514350" indent="-514350">
              <a:buAutoNum type="arabicParenR"/>
            </a:pPr>
            <a:r>
              <a:rPr lang="ru-RU" i="1" dirty="0" smtClean="0">
                <a:solidFill>
                  <a:srgbClr val="C00000"/>
                </a:solidFill>
              </a:rPr>
              <a:t>тупой</a:t>
            </a:r>
            <a:r>
              <a:rPr lang="ru-RU" dirty="0" smtClean="0"/>
              <a:t> (__) карандаш;</a:t>
            </a:r>
          </a:p>
          <a:p>
            <a:pPr marL="514350" indent="-514350">
              <a:buAutoNum type="arabicParenR"/>
            </a:pPr>
            <a:r>
              <a:rPr lang="ru-RU" i="1" dirty="0" smtClean="0">
                <a:solidFill>
                  <a:srgbClr val="C00000"/>
                </a:solidFill>
              </a:rPr>
              <a:t>звонкий</a:t>
            </a:r>
            <a:r>
              <a:rPr lang="ru-RU" dirty="0" smtClean="0"/>
              <a:t> (__) голос.</a:t>
            </a:r>
          </a:p>
          <a:p>
            <a:pPr marL="514350" indent="-514350">
              <a:buNone/>
            </a:pPr>
            <a:r>
              <a:rPr lang="ru-RU" b="1" dirty="0" smtClean="0"/>
              <a:t>2. Отметьте заимствованное слово:</a:t>
            </a:r>
          </a:p>
          <a:p>
            <a:pPr marL="514350" indent="-514350">
              <a:buAutoNum type="arabicParenR"/>
            </a:pPr>
            <a:r>
              <a:rPr lang="ru-RU" dirty="0" smtClean="0"/>
              <a:t>ружьё;</a:t>
            </a:r>
          </a:p>
          <a:p>
            <a:pPr marL="514350" indent="-514350">
              <a:buAutoNum type="arabicParenR"/>
            </a:pPr>
            <a:r>
              <a:rPr lang="ru-RU" dirty="0" smtClean="0"/>
              <a:t>расстараться;</a:t>
            </a:r>
          </a:p>
          <a:p>
            <a:pPr marL="514350" indent="-514350">
              <a:buAutoNum type="arabicParenR"/>
            </a:pPr>
            <a:r>
              <a:rPr lang="ru-RU" dirty="0" smtClean="0"/>
              <a:t>бульон;</a:t>
            </a:r>
          </a:p>
          <a:p>
            <a:pPr marL="514350" indent="-514350">
              <a:buAutoNum type="arabicParenR"/>
            </a:pPr>
            <a:r>
              <a:rPr lang="ru-RU" dirty="0" smtClean="0"/>
              <a:t>царевич.</a:t>
            </a:r>
          </a:p>
        </p:txBody>
      </p:sp>
      <p:pic>
        <p:nvPicPr>
          <p:cNvPr id="4" name="Рисунок 3" descr="g13.gif"/>
          <p:cNvPicPr/>
          <p:nvPr/>
        </p:nvPicPr>
        <p:blipFill>
          <a:blip r:embed="rId2"/>
          <a:stretch>
            <a:fillRect/>
          </a:stretch>
        </p:blipFill>
        <p:spPr>
          <a:xfrm>
            <a:off x="7429520" y="5072074"/>
            <a:ext cx="1285875" cy="1323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3. Какое слово является неологизмом?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1) </a:t>
            </a:r>
            <a:r>
              <a:rPr lang="ru-RU" sz="2800" dirty="0" err="1" smtClean="0"/>
              <a:t>флешмоб</a:t>
            </a:r>
            <a:r>
              <a:rPr lang="ru-RU" sz="2800" dirty="0" smtClean="0"/>
              <a:t>             3) пуловер</a:t>
            </a:r>
            <a:br>
              <a:rPr lang="ru-RU" sz="2800" dirty="0" smtClean="0"/>
            </a:br>
            <a:r>
              <a:rPr lang="ru-RU" sz="2800" dirty="0" smtClean="0"/>
              <a:t>2) безрукавка          4) заклёпка</a:t>
            </a:r>
            <a:br>
              <a:rPr lang="ru-RU" sz="2800" dirty="0" smtClean="0"/>
            </a:br>
            <a:r>
              <a:rPr lang="ru-RU" sz="2800" b="1" dirty="0" smtClean="0"/>
              <a:t>4. Отметьте устаревшее слово: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1) мороженое         3) бахча</a:t>
            </a:r>
            <a:br>
              <a:rPr lang="ru-RU" sz="2800" dirty="0" smtClean="0"/>
            </a:br>
            <a:r>
              <a:rPr lang="ru-RU" sz="2800" dirty="0" smtClean="0"/>
              <a:t>2) кручина                4) базар</a:t>
            </a:r>
            <a:br>
              <a:rPr lang="ru-RU" sz="2800" dirty="0" smtClean="0"/>
            </a:br>
            <a:r>
              <a:rPr lang="ru-RU" sz="2800" b="1" dirty="0" smtClean="0"/>
              <a:t>5. Укажите при помощи стрелочек, к какой сфере употребления относятся слова из левой колонки: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1) администратор          общеупотребительная</a:t>
            </a:r>
            <a:br>
              <a:rPr lang="ru-RU" sz="2800" dirty="0" smtClean="0"/>
            </a:br>
            <a:r>
              <a:rPr lang="ru-RU" sz="2800" dirty="0" smtClean="0"/>
              <a:t>2) </a:t>
            </a:r>
            <a:r>
              <a:rPr lang="ru-RU" sz="2800" dirty="0" err="1" smtClean="0"/>
              <a:t>обопнуться</a:t>
            </a:r>
            <a:r>
              <a:rPr lang="ru-RU" sz="2800" dirty="0" smtClean="0"/>
              <a:t>                  диалектная</a:t>
            </a:r>
            <a:br>
              <a:rPr lang="ru-RU" sz="2800" dirty="0" smtClean="0"/>
            </a:br>
            <a:r>
              <a:rPr lang="ru-RU" sz="2800" dirty="0" smtClean="0"/>
              <a:t>3) карусель                      профессиональная</a:t>
            </a:r>
            <a:br>
              <a:rPr lang="ru-RU" sz="2800" dirty="0" smtClean="0"/>
            </a:br>
            <a:r>
              <a:rPr lang="ru-RU" sz="2800" dirty="0" smtClean="0"/>
              <a:t>4) шпатель</a:t>
            </a:r>
            <a:br>
              <a:rPr lang="ru-RU" sz="2800" dirty="0" smtClean="0"/>
            </a:br>
            <a:r>
              <a:rPr lang="ru-RU" sz="2800" b="1" dirty="0" smtClean="0"/>
              <a:t>6. Определите и подчеркните слова, в которых наблюдаете тавтологию ( на полях поставьте – </a:t>
            </a:r>
            <a:r>
              <a:rPr lang="ru-RU" sz="2800" b="1" dirty="0" smtClean="0">
                <a:solidFill>
                  <a:srgbClr val="FF0000"/>
                </a:solidFill>
              </a:rPr>
              <a:t>С </a:t>
            </a:r>
            <a:r>
              <a:rPr lang="ru-RU" sz="2800" b="1" dirty="0" smtClean="0"/>
              <a:t>):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Люблю грозу в начале мая,</a:t>
            </a:r>
            <a:br>
              <a:rPr lang="ru-RU" sz="2800" dirty="0" smtClean="0"/>
            </a:br>
            <a:r>
              <a:rPr lang="ru-RU" sz="2800" dirty="0" smtClean="0"/>
              <a:t>Когда весенний первый громкий гром…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" name="Рисунок 2" descr="g13.gif"/>
          <p:cNvPicPr/>
          <p:nvPr/>
        </p:nvPicPr>
        <p:blipFill>
          <a:blip r:embed="rId2"/>
          <a:stretch>
            <a:fillRect/>
          </a:stretch>
        </p:blipFill>
        <p:spPr>
          <a:xfrm>
            <a:off x="7358082" y="500042"/>
            <a:ext cx="1285875" cy="1323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79618224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7113" y="117475"/>
            <a:ext cx="7116762" cy="659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118</Words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Изучайте значение слов – и вы избавите свет от половины его заблуждений.                          А. Пушкин </vt:lpstr>
      <vt:lpstr>Страна «Лексика.  Культура речи.»</vt:lpstr>
      <vt:lpstr>Орфографический минимум. Выпишите слова из отрывка текста,  вставьте пропущенные орфограммы:</vt:lpstr>
      <vt:lpstr>Тестовые задания.</vt:lpstr>
      <vt:lpstr>  3. Какое слово является неологизмом? 1) флешмоб             3) пуловер 2) безрукавка          4) заклёпка 4. Отметьте устаревшее слово:  1) мороженое         3) бахча 2) кручина                4) базар 5. Укажите при помощи стрелочек, к какой сфере употребления относятся слова из левой колонки: 1) администратор          общеупотребительная 2) обопнуться                  диалектная 3) карусель                      профессиональная 4) шпатель 6. Определите и подчеркните слова, в которых наблюдаете тавтологию ( на полях поставьте – С ): Люблю грозу в начале мая, Когда весенний первый громкий гром… 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Изучайте значение слов – и вы избавите свет от половины его заблуждений.                          А. Пушкин </dc:title>
  <dc:creator>Lena</dc:creator>
  <cp:lastModifiedBy>Lena</cp:lastModifiedBy>
  <cp:revision>11</cp:revision>
  <dcterms:created xsi:type="dcterms:W3CDTF">2014-10-22T18:40:08Z</dcterms:created>
  <dcterms:modified xsi:type="dcterms:W3CDTF">2014-10-22T19:39:30Z</dcterms:modified>
</cp:coreProperties>
</file>