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77" y="-21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01CAD-1919-4FFF-980B-2E3A4EFA0C52}" type="datetimeFigureOut">
              <a:rPr lang="ru-RU" smtClean="0"/>
              <a:pPr/>
              <a:t>03.04.2015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6BA3C8-29D2-4381-A508-C23CB9D886A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spd="med">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03.04.2015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transition spd="med">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03.04.2015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circle/>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428992" y="0"/>
            <a:ext cx="5715008" cy="1214422"/>
          </a:xfrm>
        </p:spPr>
        <p:txBody>
          <a:bodyPr/>
          <a:lstStyle/>
          <a:p>
            <a:r>
              <a:rPr lang="en-US" dirty="0" smtClean="0"/>
              <a:t>Grebenschikova  Daria</a:t>
            </a:r>
          </a:p>
          <a:p>
            <a:r>
              <a:rPr lang="en-US" dirty="0" smtClean="0"/>
              <a:t>7 </a:t>
            </a:r>
            <a:r>
              <a:rPr lang="ru-RU" dirty="0" smtClean="0"/>
              <a:t>«</a:t>
            </a:r>
            <a:r>
              <a:rPr lang="en-US" dirty="0" smtClean="0"/>
              <a:t>b</a:t>
            </a:r>
            <a:r>
              <a:rPr lang="ru-RU" dirty="0" smtClean="0"/>
              <a:t>» с</a:t>
            </a:r>
            <a:r>
              <a:rPr lang="en-US" dirty="0" smtClean="0"/>
              <a:t>lass</a:t>
            </a:r>
            <a:endParaRPr lang="ru-RU" dirty="0"/>
          </a:p>
        </p:txBody>
      </p:sp>
      <p:sp>
        <p:nvSpPr>
          <p:cNvPr id="2" name="Заголовок 1"/>
          <p:cNvSpPr>
            <a:spLocks noGrp="1"/>
          </p:cNvSpPr>
          <p:nvPr>
            <p:ph type="ctrTitle"/>
          </p:nvPr>
        </p:nvSpPr>
        <p:spPr/>
        <p:txBody>
          <a:bodyPr>
            <a:normAutofit/>
          </a:bodyPr>
          <a:lstStyle/>
          <a:p>
            <a:r>
              <a:rPr sz="6000" smtClean="0"/>
              <a:t>The environment</a:t>
            </a:r>
            <a:endParaRPr lang="ru-RU" sz="6000" dirty="0"/>
          </a:p>
        </p:txBody>
      </p:sp>
      <p:pic>
        <p:nvPicPr>
          <p:cNvPr id="4" name="Рисунок 3" descr="AV190EYCAPNC1S6CAKKT8AOCAUT3GR3CAKV0BZUCAY4FFRDCACUKCCKCA8XJV2PCABYZ2U2CAQPPJGQCAQ3WHJCCAMJ5NMMCAKW6RB2CA3STAZ8CA4PGWGMCAP0SD2PCABY2YOZCAZBY30PCA3VQTP7CA5WZWCH.jpg"/>
          <p:cNvPicPr>
            <a:picLocks noChangeAspect="1"/>
          </p:cNvPicPr>
          <p:nvPr/>
        </p:nvPicPr>
        <p:blipFill>
          <a:blip r:embed="rId2"/>
          <a:stretch>
            <a:fillRect/>
          </a:stretch>
        </p:blipFill>
        <p:spPr>
          <a:xfrm>
            <a:off x="0" y="3000372"/>
            <a:ext cx="3857628" cy="3857628"/>
          </a:xfrm>
          <a:prstGeom prst="rect">
            <a:avLst/>
          </a:prstGeom>
        </p:spPr>
      </p:pic>
      <p:pic>
        <p:nvPicPr>
          <p:cNvPr id="5" name="Рисунок 4" descr="A2CT2U2CAC4BJ18CAVQCFBHCA56Q1UZCAFXMBEXCACO73L8CAJVUL0ZCAJEL1IYCAB29VDSCAFR3BZECA9UAN5SCAGA1BR7CASS1KQECACT1DEDCANIB5D2CAJUP2W2CAKPPNSYCA8WRTLRCA2SLEX3CAE8EPNT.jpg"/>
          <p:cNvPicPr>
            <a:picLocks noChangeAspect="1"/>
          </p:cNvPicPr>
          <p:nvPr/>
        </p:nvPicPr>
        <p:blipFill>
          <a:blip r:embed="rId3"/>
          <a:stretch>
            <a:fillRect/>
          </a:stretch>
        </p:blipFill>
        <p:spPr>
          <a:xfrm rot="20330740">
            <a:off x="4192991" y="4390735"/>
            <a:ext cx="2113579" cy="1857388"/>
          </a:xfrm>
          <a:prstGeom prst="rect">
            <a:avLst/>
          </a:prstGeom>
        </p:spPr>
      </p:pic>
      <p:sp>
        <p:nvSpPr>
          <p:cNvPr id="8" name="Выноска-облако 7"/>
          <p:cNvSpPr/>
          <p:nvPr/>
        </p:nvSpPr>
        <p:spPr>
          <a:xfrm rot="902838">
            <a:off x="6143636" y="2928934"/>
            <a:ext cx="2571768" cy="228601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Hello! How we can help the environment?</a:t>
            </a:r>
            <a:endParaRPr lang="ru-RU" dirty="0"/>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8"/>
                                        </p:tgtEl>
                                        <p:attrNameLst>
                                          <p:attrName>style.visibility</p:attrName>
                                        </p:attrNameLst>
                                      </p:cBhvr>
                                      <p:to>
                                        <p:strVal val="visible"/>
                                      </p:to>
                                    </p:set>
                                    <p:anim calcmode="discrete" valueType="clr">
                                      <p:cBhvr override="childStyle">
                                        <p:cTn id="17"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8"/>
                                        </p:tgtEl>
                                        <p:attrNameLst>
                                          <p:attrName>fillcolor</p:attrName>
                                        </p:attrNameLst>
                                      </p:cBhvr>
                                      <p:tavLst>
                                        <p:tav tm="0">
                                          <p:val>
                                            <p:clrVal>
                                              <a:schemeClr val="accent2"/>
                                            </p:clrVal>
                                          </p:val>
                                        </p:tav>
                                        <p:tav tm="50000">
                                          <p:val>
                                            <p:clrVal>
                                              <a:schemeClr val="hlink"/>
                                            </p:clrVal>
                                          </p:val>
                                        </p:tav>
                                      </p:tavLst>
                                    </p:anim>
                                    <p:set>
                                      <p:cBhvr>
                                        <p:cTn id="19"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400" dirty="0" smtClean="0"/>
              <a:t>What we should or should not do for the environment</a:t>
            </a:r>
            <a:r>
              <a:rPr lang="ru-RU" sz="4400" dirty="0" smtClean="0"/>
              <a:t>?</a:t>
            </a:r>
            <a:endParaRPr lang="ru-RU" sz="4400" dirty="0"/>
          </a:p>
        </p:txBody>
      </p:sp>
      <p:pic>
        <p:nvPicPr>
          <p:cNvPr id="4" name="Содержимое 3" descr="A4TGRFCCATEPIACCACSIA4BCA9PQQ9OCAU1GP5JCAFY4D5OCA0T8EP2CA9ZC64NCA02P2HJCA0PY08GCAZ3K7YNCA35DCHRCATDCPI3CAV301FCCA9IV1FSCAWUGHJHCAQ2GF7PCA5ZEE0KCA3I7BDHCA0KWOGR.jpg"/>
          <p:cNvPicPr>
            <a:picLocks noGrp="1" noChangeAspect="1"/>
          </p:cNvPicPr>
          <p:nvPr>
            <p:ph sz="quarter" idx="1"/>
          </p:nvPr>
        </p:nvPicPr>
        <p:blipFill>
          <a:blip r:embed="rId2"/>
          <a:stretch>
            <a:fillRect/>
          </a:stretch>
        </p:blipFill>
        <p:spPr>
          <a:xfrm>
            <a:off x="3714744" y="2857496"/>
            <a:ext cx="1633542" cy="1633542"/>
          </a:xfrm>
        </p:spPr>
      </p:pic>
      <p:pic>
        <p:nvPicPr>
          <p:cNvPr id="5" name="Рисунок 4" descr="A8PLFDHCA7EPLMOCAZRNAQ5CAHJYUTKCALRYXTLCAIFVB99CA4WX2FFCAAUQEO1CALKU3FFCAYQV7JHCADKP2EDCA5R19DKCANA794ICAT3820XCAC74SQVCAZVFUJTCAG8GD4ECA3XJ34MCAF37N4ACACOIO0V.jpg"/>
          <p:cNvPicPr>
            <a:picLocks noChangeAspect="1"/>
          </p:cNvPicPr>
          <p:nvPr/>
        </p:nvPicPr>
        <p:blipFill>
          <a:blip r:embed="rId3"/>
          <a:stretch>
            <a:fillRect/>
          </a:stretch>
        </p:blipFill>
        <p:spPr>
          <a:xfrm>
            <a:off x="214282" y="1714488"/>
            <a:ext cx="2694626" cy="2259340"/>
          </a:xfrm>
          <a:prstGeom prst="rect">
            <a:avLst/>
          </a:prstGeom>
        </p:spPr>
      </p:pic>
      <p:pic>
        <p:nvPicPr>
          <p:cNvPr id="6" name="Рисунок 5" descr="A1RP87SCAKXQK55CA6DSSRACA0QH3YLCA039E9HCA6GE7QECARQ5QAFCA18I63ICAKEYF4WCA1LP14ICACIFUJLCAAZ26J4CAZ6Z6P9CA3KLAAICA48GFM5CAGL9RB5CAYI5UJJCAIOF3E3CAKE81SYCAZWO799.jpg"/>
          <p:cNvPicPr>
            <a:picLocks noChangeAspect="1"/>
          </p:cNvPicPr>
          <p:nvPr/>
        </p:nvPicPr>
        <p:blipFill>
          <a:blip r:embed="rId4"/>
          <a:stretch>
            <a:fillRect/>
          </a:stretch>
        </p:blipFill>
        <p:spPr>
          <a:xfrm>
            <a:off x="4857752" y="1500174"/>
            <a:ext cx="1671256" cy="1785950"/>
          </a:xfrm>
          <a:prstGeom prst="rect">
            <a:avLst/>
          </a:prstGeom>
        </p:spPr>
      </p:pic>
      <p:pic>
        <p:nvPicPr>
          <p:cNvPr id="7" name="Рисунок 6" descr="A01SWPKCAC6JG17CAKNY1M4CACDNS63CAZ0H4OACAUM8R9MCAEBQC6PCAV0IG5ECARZ1KL8CALVVBI0CA5UU7KZCAMVOXCQCAW30KKPCAPZWAXACASWF7WNCA3F0FWACA2NS88TCAP84049CAHZQAAYCAE4MJEO.jpg"/>
          <p:cNvPicPr>
            <a:picLocks noChangeAspect="1"/>
          </p:cNvPicPr>
          <p:nvPr/>
        </p:nvPicPr>
        <p:blipFill>
          <a:blip r:embed="rId5"/>
          <a:stretch>
            <a:fillRect/>
          </a:stretch>
        </p:blipFill>
        <p:spPr>
          <a:xfrm>
            <a:off x="142844" y="5214950"/>
            <a:ext cx="2395274" cy="1357322"/>
          </a:xfrm>
          <a:prstGeom prst="rect">
            <a:avLst/>
          </a:prstGeom>
        </p:spPr>
      </p:pic>
      <p:pic>
        <p:nvPicPr>
          <p:cNvPr id="9" name="Рисунок 8" descr="AGOBM8WCAA5GS0HCAZ54ZXNCAX13A37CAHQC0GVCA9D4W3ZCAPVBIRHCAA34CP6CAY0VXNBCAGKF90ZCA2TSU00CAOEQDJ0CA65QDBQCAX2WT6NCAPF7VZCCAF5J2SFCAS5ZDA8CA8PNZ9GCAXT5P55CA0L20R2.jpg"/>
          <p:cNvPicPr>
            <a:picLocks noChangeAspect="1"/>
          </p:cNvPicPr>
          <p:nvPr/>
        </p:nvPicPr>
        <p:blipFill>
          <a:blip r:embed="rId6"/>
          <a:stretch>
            <a:fillRect/>
          </a:stretch>
        </p:blipFill>
        <p:spPr>
          <a:xfrm>
            <a:off x="6786578" y="1714488"/>
            <a:ext cx="1944089" cy="1517338"/>
          </a:xfrm>
          <a:prstGeom prst="rect">
            <a:avLst/>
          </a:prstGeom>
        </p:spPr>
      </p:pic>
      <p:pic>
        <p:nvPicPr>
          <p:cNvPr id="10" name="Рисунок 9" descr="AI374KYCA9Q70EGCACIX3XICA2KUPL1CAYTIPFSCA2428R1CALXYPHSCAPXZEFMCAWFXD1WCAPEWPJLCAMJ12TLCAYQGQETCA1V71T6CAZMUVLGCA6XSXN3CA67H27KCAK1JFISCABUGC3JCA07UXVBCATAMB8P.jpg"/>
          <p:cNvPicPr>
            <a:picLocks noChangeAspect="1"/>
          </p:cNvPicPr>
          <p:nvPr/>
        </p:nvPicPr>
        <p:blipFill>
          <a:blip r:embed="rId7"/>
          <a:stretch>
            <a:fillRect/>
          </a:stretch>
        </p:blipFill>
        <p:spPr>
          <a:xfrm>
            <a:off x="6143636" y="4000504"/>
            <a:ext cx="2029698" cy="2232668"/>
          </a:xfrm>
          <a:prstGeom prst="rect">
            <a:avLst/>
          </a:prstGeom>
        </p:spPr>
      </p:pic>
      <p:pic>
        <p:nvPicPr>
          <p:cNvPr id="11" name="Рисунок 10" descr="images.png"/>
          <p:cNvPicPr>
            <a:picLocks noChangeAspect="1"/>
          </p:cNvPicPr>
          <p:nvPr/>
        </p:nvPicPr>
        <p:blipFill>
          <a:blip r:embed="rId8"/>
          <a:stretch>
            <a:fillRect/>
          </a:stretch>
        </p:blipFill>
        <p:spPr>
          <a:xfrm>
            <a:off x="3857620" y="4643446"/>
            <a:ext cx="1802136" cy="1802136"/>
          </a:xfrm>
          <a:prstGeom prst="rect">
            <a:avLst/>
          </a:prstGeom>
        </p:spPr>
      </p:pic>
      <p:pic>
        <p:nvPicPr>
          <p:cNvPr id="16" name="Рисунок 15" descr="A1ORT4CCAARSTDOCAGZ6LMTCAI3Z8YZCAFYX2M3CA531U7NCAZBQ2BUCAMP8SK0CABJ3813CAV2R6TKCALOC0ZFCA8QSDK1CAFLSAC6CAO6TW05CAZVABBSCA50ET00CAST5OI4CAS7KHCLCA70SEYHCAERVG02.jpg"/>
          <p:cNvPicPr>
            <a:picLocks noChangeAspect="1"/>
          </p:cNvPicPr>
          <p:nvPr/>
        </p:nvPicPr>
        <p:blipFill>
          <a:blip r:embed="rId9"/>
          <a:stretch>
            <a:fillRect/>
          </a:stretch>
        </p:blipFill>
        <p:spPr>
          <a:xfrm>
            <a:off x="2643174" y="5715016"/>
            <a:ext cx="785818" cy="785818"/>
          </a:xfrm>
          <a:prstGeom prst="rect">
            <a:avLst/>
          </a:prstGeom>
        </p:spPr>
      </p:pic>
      <p:pic>
        <p:nvPicPr>
          <p:cNvPr id="17" name="Рисунок 16" descr="A1ORT4CCAARSTDOCAGZ6LMTCAI3Z8YZCAFYX2M3CA531U7NCAZBQ2BUCAMP8SK0CABJ3813CAV2R6TKCALOC0ZFCA8QSDK1CAFLSAC6CAO6TW05CAZVABBSCA50ET00CAST5OI4CAS7KHCLCA70SEYHCAERVG02.jpg"/>
          <p:cNvPicPr>
            <a:picLocks noChangeAspect="1"/>
          </p:cNvPicPr>
          <p:nvPr/>
        </p:nvPicPr>
        <p:blipFill>
          <a:blip r:embed="rId9"/>
          <a:stretch>
            <a:fillRect/>
          </a:stretch>
        </p:blipFill>
        <p:spPr>
          <a:xfrm>
            <a:off x="8215338" y="3286124"/>
            <a:ext cx="642938" cy="642938"/>
          </a:xfrm>
          <a:prstGeom prst="rect">
            <a:avLst/>
          </a:prstGeom>
        </p:spPr>
      </p:pic>
      <p:pic>
        <p:nvPicPr>
          <p:cNvPr id="19" name="Рисунок 18" descr="AOCV0IRCARUNPRJCA9MP25QCAQW83A0CALT2UHHCAETOL7JCAQ451RXCAKD1F48CAQGY4EQCAMWJ5FKCAQHAG6QCA0VVKHHCAHKL6APCA009AS4CADJXCCFCA1FUAQTCAKO2WS5CA1AYHX5CA37PPRUCA9EZYMA.jpg"/>
          <p:cNvPicPr>
            <a:picLocks noChangeAspect="1"/>
          </p:cNvPicPr>
          <p:nvPr/>
        </p:nvPicPr>
        <p:blipFill>
          <a:blip r:embed="rId10"/>
          <a:stretch>
            <a:fillRect/>
          </a:stretch>
        </p:blipFill>
        <p:spPr>
          <a:xfrm>
            <a:off x="2071670" y="4000504"/>
            <a:ext cx="819418" cy="777242"/>
          </a:xfrm>
          <a:prstGeom prst="rect">
            <a:avLst/>
          </a:prstGeom>
        </p:spPr>
      </p:pic>
      <p:pic>
        <p:nvPicPr>
          <p:cNvPr id="20" name="Рисунок 19" descr="AOCV0IRCARUNPRJCA9MP25QCAQW83A0CALT2UHHCAETOL7JCAQ451RXCAKD1F48CAQGY4EQCAMWJ5FKCAQHAG6QCA0VVKHHCAHKL6APCA009AS4CADJXCCFCA1FUAQTCAKO2WS5CA1AYHX5CA37PPRUCA9EZYMA.jpg"/>
          <p:cNvPicPr>
            <a:picLocks noChangeAspect="1"/>
          </p:cNvPicPr>
          <p:nvPr/>
        </p:nvPicPr>
        <p:blipFill>
          <a:blip r:embed="rId10"/>
          <a:stretch>
            <a:fillRect/>
          </a:stretch>
        </p:blipFill>
        <p:spPr>
          <a:xfrm>
            <a:off x="4786314" y="3714752"/>
            <a:ext cx="509119" cy="482914"/>
          </a:xfrm>
          <a:prstGeom prst="rect">
            <a:avLst/>
          </a:prstGeom>
        </p:spPr>
      </p:pic>
      <p:pic>
        <p:nvPicPr>
          <p:cNvPr id="21" name="Рисунок 20" descr="AOCV0IRCARUNPRJCA9MP25QCAQW83A0CALT2UHHCAETOL7JCAQ451RXCAKD1F48CAQGY4EQCAMWJ5FKCAQHAG6QCA0VVKHHCAHKL6APCA009AS4CADJXCCFCA1FUAQTCAKO2WS5CA1AYHX5CA37PPRUCA9EZYMA.jpg"/>
          <p:cNvPicPr>
            <a:picLocks noChangeAspect="1"/>
          </p:cNvPicPr>
          <p:nvPr/>
        </p:nvPicPr>
        <p:blipFill>
          <a:blip r:embed="rId10"/>
          <a:stretch>
            <a:fillRect/>
          </a:stretch>
        </p:blipFill>
        <p:spPr>
          <a:xfrm>
            <a:off x="4357686" y="2071678"/>
            <a:ext cx="593474" cy="562928"/>
          </a:xfrm>
          <a:prstGeom prst="rect">
            <a:avLst/>
          </a:prstGeom>
        </p:spPr>
      </p:pic>
      <p:pic>
        <p:nvPicPr>
          <p:cNvPr id="22" name="Рисунок 21" descr="AOCV0IRCARUNPRJCA9MP25QCAQW83A0CALT2UHHCAETOL7JCAQ451RXCAKD1F48CAQGY4EQCAMWJ5FKCAQHAG6QCA0VVKHHCAHKL6APCA009AS4CADJXCCFCA1FUAQTCAKO2WS5CA1AYHX5CA37PPRUCA9EZYMA.jpg"/>
          <p:cNvPicPr>
            <a:picLocks noChangeAspect="1"/>
          </p:cNvPicPr>
          <p:nvPr/>
        </p:nvPicPr>
        <p:blipFill>
          <a:blip r:embed="rId10"/>
          <a:stretch>
            <a:fillRect/>
          </a:stretch>
        </p:blipFill>
        <p:spPr>
          <a:xfrm>
            <a:off x="8143900" y="5929330"/>
            <a:ext cx="785786" cy="745341"/>
          </a:xfrm>
          <a:prstGeom prst="rect">
            <a:avLst/>
          </a:prstGeom>
        </p:spPr>
      </p:pic>
      <p:pic>
        <p:nvPicPr>
          <p:cNvPr id="23" name="Рисунок 22" descr="AOCV0IRCARUNPRJCA9MP25QCAQW83A0CALT2UHHCAETOL7JCAQ451RXCAKD1F48CAQGY4EQCAMWJ5FKCAQHAG6QCA0VVKHHCAHKL6APCA009AS4CADJXCCFCA1FUAQTCAKO2WS5CA1AYHX5CA37PPRUCA9EZYMA.jpg"/>
          <p:cNvPicPr>
            <a:picLocks noChangeAspect="1"/>
          </p:cNvPicPr>
          <p:nvPr/>
        </p:nvPicPr>
        <p:blipFill>
          <a:blip r:embed="rId10"/>
          <a:stretch>
            <a:fillRect/>
          </a:stretch>
        </p:blipFill>
        <p:spPr>
          <a:xfrm>
            <a:off x="3714744" y="6072206"/>
            <a:ext cx="518160" cy="491490"/>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4"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from="(-#ppt_w/2)" to="(#ppt_x)" calcmode="lin" valueType="num">
                                      <p:cBhvr>
                                        <p:cTn id="16" dur="600" fill="hold">
                                          <p:stCondLst>
                                            <p:cond delay="0"/>
                                          </p:stCondLst>
                                        </p:cTn>
                                        <p:tgtEl>
                                          <p:spTgt spid="5"/>
                                        </p:tgtEl>
                                        <p:attrNameLst>
                                          <p:attrName>ppt_x</p:attrName>
                                        </p:attrNameLst>
                                      </p:cBhvr>
                                    </p:anim>
                                    <p:anim from="0" to="-1.0" calcmode="lin" valueType="num">
                                      <p:cBhvr>
                                        <p:cTn id="17" dur="200" decel="50000" autoRev="1" fill="hold">
                                          <p:stCondLst>
                                            <p:cond delay="600"/>
                                          </p:stCondLst>
                                        </p:cTn>
                                        <p:tgtEl>
                                          <p:spTgt spid="5"/>
                                        </p:tgtEl>
                                        <p:attrNameLst>
                                          <p:attrName>xshear</p:attrName>
                                        </p:attrNameLst>
                                      </p:cBhvr>
                                    </p:anim>
                                    <p:animScale>
                                      <p:cBhvr>
                                        <p:cTn id="18" dur="200" decel="100000" autoRev="1" fill="hold">
                                          <p:stCondLst>
                                            <p:cond delay="600"/>
                                          </p:stCondLst>
                                        </p:cTn>
                                        <p:tgtEl>
                                          <p:spTgt spid="5"/>
                                        </p:tgtEl>
                                      </p:cBhvr>
                                      <p:from x="100000" y="100000"/>
                                      <p:to x="80000" y="100000"/>
                                    </p:animScale>
                                    <p:anim by="(#ppt_h/3+#ppt_w*0.1)" calcmode="lin" valueType="num">
                                      <p:cBhvr additive="sum">
                                        <p:cTn id="19" dur="200" decel="100000" autoRev="1" fill="hold">
                                          <p:stCondLst>
                                            <p:cond delay="600"/>
                                          </p:stCondLst>
                                        </p:cTn>
                                        <p:tgtEl>
                                          <p:spTgt spid="5"/>
                                        </p:tgtEl>
                                        <p:attrNameLst>
                                          <p:attrName>ppt_x</p:attrName>
                                        </p:attrNameLst>
                                      </p:cBhvr>
                                    </p:anim>
                                  </p:childTnLst>
                                </p:cTn>
                              </p:par>
                            </p:childTnLst>
                          </p:cTn>
                        </p:par>
                      </p:childTnLst>
                    </p:cTn>
                  </p:par>
                  <p:par>
                    <p:cTn id="20" fill="hold">
                      <p:stCondLst>
                        <p:cond delay="indefinite"/>
                      </p:stCondLst>
                      <p:childTnLst>
                        <p:par>
                          <p:cTn id="21" fill="hold">
                            <p:stCondLst>
                              <p:cond delay="0"/>
                            </p:stCondLst>
                            <p:childTnLst>
                              <p:par>
                                <p:cTn id="22" presetID="19" presetClass="entr" presetSubtype="1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0" fill="hold"/>
                                        <p:tgtEl>
                                          <p:spTgt spid="4"/>
                                        </p:tgtEl>
                                        <p:attrNameLst>
                                          <p:attrName>ppt_w</p:attrName>
                                        </p:attrNameLst>
                                      </p:cBhvr>
                                      <p:tavLst>
                                        <p:tav tm="0" fmla="#ppt_w*sin(2.5*pi*$)">
                                          <p:val>
                                            <p:fltVal val="0"/>
                                          </p:val>
                                        </p:tav>
                                        <p:tav tm="100000">
                                          <p:val>
                                            <p:fltVal val="1"/>
                                          </p:val>
                                        </p:tav>
                                      </p:tavLst>
                                    </p:anim>
                                    <p:anim calcmode="lin" valueType="num">
                                      <p:cBhvr>
                                        <p:cTn id="25"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2000"/>
                                        <p:tgtEl>
                                          <p:spTgt spid="6"/>
                                        </p:tgtEl>
                                      </p:cBhvr>
                                    </p:animEffect>
                                    <p:anim calcmode="lin" valueType="num">
                                      <p:cBhvr>
                                        <p:cTn id="31" dur="2000" fill="hold"/>
                                        <p:tgtEl>
                                          <p:spTgt spid="6"/>
                                        </p:tgtEl>
                                        <p:attrNameLst>
                                          <p:attrName>style.rotation</p:attrName>
                                        </p:attrNameLst>
                                      </p:cBhvr>
                                      <p:tavLst>
                                        <p:tav tm="0">
                                          <p:val>
                                            <p:fltVal val="720"/>
                                          </p:val>
                                        </p:tav>
                                        <p:tav tm="100000">
                                          <p:val>
                                            <p:fltVal val="0"/>
                                          </p:val>
                                        </p:tav>
                                      </p:tavLst>
                                    </p:anim>
                                    <p:anim calcmode="lin" valueType="num">
                                      <p:cBhvr>
                                        <p:cTn id="32" dur="2000" fill="hold"/>
                                        <p:tgtEl>
                                          <p:spTgt spid="6"/>
                                        </p:tgtEl>
                                        <p:attrNameLst>
                                          <p:attrName>ppt_h</p:attrName>
                                        </p:attrNameLst>
                                      </p:cBhvr>
                                      <p:tavLst>
                                        <p:tav tm="0">
                                          <p:val>
                                            <p:fltVal val="0"/>
                                          </p:val>
                                        </p:tav>
                                        <p:tav tm="100000">
                                          <p:val>
                                            <p:strVal val="#ppt_h"/>
                                          </p:val>
                                        </p:tav>
                                      </p:tavLst>
                                    </p:anim>
                                    <p:anim calcmode="lin" valueType="num">
                                      <p:cBhvr>
                                        <p:cTn id="33"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2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ppt_x</p:attrName>
                                        </p:attrNameLst>
                                      </p:cBhvr>
                                      <p:tavLst>
                                        <p:tav tm="0">
                                          <p:val>
                                            <p:strVal val="#ppt_x-.2"/>
                                          </p:val>
                                        </p:tav>
                                        <p:tav tm="100000">
                                          <p:val>
                                            <p:strVal val="#ppt_x"/>
                                          </p:val>
                                        </p:tav>
                                      </p:tavLst>
                                    </p:anim>
                                    <p:anim calcmode="lin" valueType="num">
                                      <p:cBhvr>
                                        <p:cTn id="50"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58" presetClass="entr" presetSubtype="0" accel="100000"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500" fill="hold"/>
                                        <p:tgtEl>
                                          <p:spTgt spid="7"/>
                                        </p:tgtEl>
                                        <p:attrNameLst>
                                          <p:attrName>ppt_w</p:attrName>
                                        </p:attrNameLst>
                                      </p:cBhvr>
                                      <p:tavLst>
                                        <p:tav tm="0">
                                          <p:val>
                                            <p:strVal val="#ppt_w*2.5"/>
                                          </p:val>
                                        </p:tav>
                                        <p:tav tm="100000">
                                          <p:val>
                                            <p:strVal val="#ppt_w"/>
                                          </p:val>
                                        </p:tav>
                                      </p:tavLst>
                                    </p:anim>
                                    <p:anim calcmode="lin" valueType="num">
                                      <p:cBhvr>
                                        <p:cTn id="57" dur="500" fill="hold"/>
                                        <p:tgtEl>
                                          <p:spTgt spid="7"/>
                                        </p:tgtEl>
                                        <p:attrNameLst>
                                          <p:attrName>ppt_h</p:attrName>
                                        </p:attrNameLst>
                                      </p:cBhvr>
                                      <p:tavLst>
                                        <p:tav tm="0">
                                          <p:val>
                                            <p:strVal val="#ppt_h*0.01"/>
                                          </p:val>
                                        </p:tav>
                                        <p:tav tm="100000">
                                          <p:val>
                                            <p:strVal val="#ppt_h"/>
                                          </p:val>
                                        </p:tav>
                                      </p:tavLst>
                                    </p:anim>
                                    <p:anim calcmode="lin" valueType="num">
                                      <p:cBhvr>
                                        <p:cTn id="58" dur="500" fill="hold"/>
                                        <p:tgtEl>
                                          <p:spTgt spid="7"/>
                                        </p:tgtEl>
                                        <p:attrNameLst>
                                          <p:attrName>ppt_x</p:attrName>
                                        </p:attrNameLst>
                                      </p:cBhvr>
                                      <p:tavLst>
                                        <p:tav tm="0">
                                          <p:val>
                                            <p:strVal val="#ppt_x"/>
                                          </p:val>
                                        </p:tav>
                                        <p:tav tm="100000">
                                          <p:val>
                                            <p:strVal val="#ppt_x"/>
                                          </p:val>
                                        </p:tav>
                                      </p:tavLst>
                                    </p:anim>
                                    <p:anim calcmode="lin" valueType="num">
                                      <p:cBhvr>
                                        <p:cTn id="59" dur="500" fill="hold"/>
                                        <p:tgtEl>
                                          <p:spTgt spid="7"/>
                                        </p:tgtEl>
                                        <p:attrNameLst>
                                          <p:attrName>ppt_y</p:attrName>
                                        </p:attrNameLst>
                                      </p:cBhvr>
                                      <p:tavLst>
                                        <p:tav tm="0">
                                          <p:val>
                                            <p:strVal val="#ppt_h+1"/>
                                          </p:val>
                                        </p:tav>
                                        <p:tav tm="100000">
                                          <p:val>
                                            <p:strVal val="#ppt_y"/>
                                          </p:val>
                                        </p:tav>
                                      </p:tavLst>
                                    </p:anim>
                                    <p:animEffect transition="in" filter="fade">
                                      <p:cBhvr>
                                        <p:cTn id="60" dur="500"/>
                                        <p:tgtEl>
                                          <p:spTgt spid="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down)">
                                      <p:cBhvr>
                                        <p:cTn id="65" dur="5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down)">
                                      <p:cBhvr>
                                        <p:cTn id="70" dur="5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down)">
                                      <p:cBhvr>
                                        <p:cTn id="75" dur="500"/>
                                        <p:tgtEl>
                                          <p:spTgt spid="21"/>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down)">
                                      <p:cBhvr>
                                        <p:cTn id="85" dur="500"/>
                                        <p:tgtEl>
                                          <p:spTgt spid="23"/>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nodeType="click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wipe(down)">
                                      <p:cBhvr>
                                        <p:cTn id="90" dur="500"/>
                                        <p:tgtEl>
                                          <p:spTgt spid="1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nodeType="click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t>             </a:t>
            </a:r>
            <a:r>
              <a:rPr lang="en-US" sz="4800" dirty="0" smtClean="0"/>
              <a:t>What we can do</a:t>
            </a:r>
            <a:r>
              <a:rPr lang="ru-RU" sz="4800" dirty="0" smtClean="0"/>
              <a:t>?</a:t>
            </a:r>
            <a:endParaRPr lang="ru-RU" sz="4800" dirty="0"/>
          </a:p>
        </p:txBody>
      </p:sp>
      <p:sp>
        <p:nvSpPr>
          <p:cNvPr id="3" name="Содержимое 2"/>
          <p:cNvSpPr>
            <a:spLocks noGrp="1"/>
          </p:cNvSpPr>
          <p:nvPr>
            <p:ph sz="quarter" idx="1"/>
          </p:nvPr>
        </p:nvSpPr>
        <p:spPr/>
        <p:txBody>
          <a:bodyPr>
            <a:normAutofit lnSpcReduction="10000"/>
          </a:bodyPr>
          <a:lstStyle/>
          <a:p>
            <a:r>
              <a:rPr lang="en-US" sz="4000" dirty="0" smtClean="0"/>
              <a:t>Don`t drop litter. Someone has to pick it up!</a:t>
            </a:r>
          </a:p>
          <a:p>
            <a:r>
              <a:rPr lang="en-US" sz="4000" dirty="0" smtClean="0"/>
              <a:t>We can recycle our empty bottles.</a:t>
            </a:r>
          </a:p>
          <a:p>
            <a:r>
              <a:rPr lang="en-US" sz="4000" dirty="0" smtClean="0"/>
              <a:t>Water is important, so don`t waste it.</a:t>
            </a:r>
          </a:p>
          <a:p>
            <a:r>
              <a:rPr lang="en-US" sz="4000" dirty="0" smtClean="0"/>
              <a:t>We can use bicycles.</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nodeType="click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3"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nodeType="clickEffect">
                                  <p:stCondLst>
                                    <p:cond delay="0"/>
                                  </p:stCondLst>
                                  <p:iterate type="lt">
                                    <p:tmPct val="10000"/>
                                  </p:iterate>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2"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nodeType="clickEffect">
                                  <p:stCondLst>
                                    <p:cond delay="0"/>
                                  </p:stCondLst>
                                  <p:iterate type="lt">
                                    <p:tmPct val="10000"/>
                                  </p:iterate>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A2CT2U2CAC4BJ18CAVQCFBHCA56Q1UZCAFXMBEXCACO73L8CAJVUL0ZCAJEL1IYCAB29VDSCAFR3BZECA9UAN5SCAGA1BR7CASS1KQECACT1DEDCANIB5D2CAJUP2W2CAKPPNSYCA8WRTLRCA2SLEX3CAE8EPNT.jpg"/>
          <p:cNvPicPr>
            <a:picLocks noGrp="1" noChangeAspect="1"/>
          </p:cNvPicPr>
          <p:nvPr>
            <p:ph sz="quarter" idx="1"/>
          </p:nvPr>
        </p:nvPicPr>
        <p:blipFill>
          <a:blip r:embed="rId2"/>
          <a:stretch>
            <a:fillRect/>
          </a:stretch>
        </p:blipFill>
        <p:spPr>
          <a:xfrm>
            <a:off x="214282" y="214290"/>
            <a:ext cx="1857388" cy="1632250"/>
          </a:xfrm>
        </p:spPr>
      </p:pic>
      <p:sp>
        <p:nvSpPr>
          <p:cNvPr id="5" name="Выноска-облако 4"/>
          <p:cNvSpPr/>
          <p:nvPr/>
        </p:nvSpPr>
        <p:spPr>
          <a:xfrm rot="2621837">
            <a:off x="2145461" y="212050"/>
            <a:ext cx="2214578" cy="192882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n-US" sz="1600" dirty="0" smtClean="0">
                <a:solidFill>
                  <a:schemeClr val="tx1"/>
                </a:solidFill>
                <a:latin typeface="Calibri" pitchFamily="34" charset="0"/>
                <a:ea typeface="Times New Roman" pitchFamily="18" charset="0"/>
                <a:cs typeface="Times New Roman" pitchFamily="18" charset="0"/>
              </a:rPr>
              <a:t>We got a letter from Cody. And this letter about problems on the Hawaii`s  beach.</a:t>
            </a:r>
            <a:endParaRPr lang="en-US" sz="1600" dirty="0" smtClean="0">
              <a:solidFill>
                <a:schemeClr val="tx1"/>
              </a:solidFill>
              <a:latin typeface="Arial" pitchFamily="34" charset="0"/>
            </a:endParaRPr>
          </a:p>
        </p:txBody>
      </p:sp>
      <p:sp>
        <p:nvSpPr>
          <p:cNvPr id="1026" name="Rectangle 2"/>
          <p:cNvSpPr>
            <a:spLocks noChangeArrowheads="1"/>
          </p:cNvSpPr>
          <p:nvPr/>
        </p:nvSpPr>
        <p:spPr bwMode="auto">
          <a:xfrm>
            <a:off x="2214546" y="2071678"/>
            <a:ext cx="678661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Hi! I`m Cody and I`m from Hawaii.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My island is beautiful, but after a bad storm there is a lot of plastic rubbish on the beach. There are lots of animals in Hawaii, especially seagulls and turtles. If they eat the plastic, they get ill. Most of the rubbish on the beach comes from boats.</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Remember, if you drop rubbish in the sea, animals die! We should all look after our planet. If we are careful with our rubbish, we can help the environment. At home and at school we recycle paper and reuse plastic bags. Why can`t other people do the same</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Arial" pitchFamily="34" charset="0"/>
            </a:endParaRPr>
          </a:p>
        </p:txBody>
      </p:sp>
      <p:pic>
        <p:nvPicPr>
          <p:cNvPr id="8" name="Рисунок 7" descr="AZ8GYYACAMSUK39CATB4RD3CATLW3L9CAZPBW4WCAN8BP2VCAZY6R81CA8OV4W0CAXNEKKBCAVRRHTICA79C08UCA3EYN95CAQAOX5JCAMRHLURCAME24Q2CA3ZJR7ZCA2WRB41CAIPVCJ4CAP8U7C1CAN2ICRR.jpg"/>
          <p:cNvPicPr>
            <a:picLocks noChangeAspect="1"/>
          </p:cNvPicPr>
          <p:nvPr/>
        </p:nvPicPr>
        <p:blipFill>
          <a:blip r:embed="rId3"/>
          <a:stretch>
            <a:fillRect/>
          </a:stretch>
        </p:blipFill>
        <p:spPr>
          <a:xfrm>
            <a:off x="6429388" y="500042"/>
            <a:ext cx="2214578" cy="1669451"/>
          </a:xfrm>
          <a:prstGeom prst="rect">
            <a:avLst/>
          </a:prstGeom>
        </p:spPr>
      </p:pic>
      <p:pic>
        <p:nvPicPr>
          <p:cNvPr id="9" name="Рисунок 8" descr="AETC56ECAH4NLH4CAEDTJA6CAADX42ICAIM0XBGCAJI1FPVCAA4CDJOCAWURYIKCA7VYVHSCAY1TG1SCAM1JO86CAG7K8R6CA5CYY8JCAZJC72OCAFUKV2ICAK280NMCALCDDRECA68BJWCCA8L7BCRCAZCMBLP.jpg"/>
          <p:cNvPicPr>
            <a:picLocks noChangeAspect="1"/>
          </p:cNvPicPr>
          <p:nvPr/>
        </p:nvPicPr>
        <p:blipFill>
          <a:blip r:embed="rId4"/>
          <a:stretch>
            <a:fillRect/>
          </a:stretch>
        </p:blipFill>
        <p:spPr>
          <a:xfrm>
            <a:off x="142844" y="5000636"/>
            <a:ext cx="2089154" cy="1570678"/>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1026">
                                            <p:txEl>
                                              <p:pRg st="0" end="0"/>
                                            </p:txEl>
                                          </p:spTgt>
                                        </p:tgtEl>
                                        <p:attrNameLst>
                                          <p:attrName>style.visibility</p:attrName>
                                        </p:attrNameLst>
                                      </p:cBhvr>
                                      <p:to>
                                        <p:strVal val="visible"/>
                                      </p:to>
                                    </p:set>
                                    <p:anim calcmode="discrete" valueType="clr">
                                      <p:cBhvr override="childStyle">
                                        <p:cTn id="19" dur="80"/>
                                        <p:tgtEl>
                                          <p:spTgt spid="102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026">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1026">
                                            <p:txEl>
                                              <p:pRg st="0" end="0"/>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1026">
                                            <p:txEl>
                                              <p:pRg st="1" end="1"/>
                                            </p:txEl>
                                          </p:spTgt>
                                        </p:tgtEl>
                                        <p:attrNameLst>
                                          <p:attrName>style.visibility</p:attrName>
                                        </p:attrNameLst>
                                      </p:cBhvr>
                                      <p:to>
                                        <p:strVal val="visible"/>
                                      </p:to>
                                    </p:set>
                                    <p:anim calcmode="discrete" valueType="clr">
                                      <p:cBhvr override="childStyle">
                                        <p:cTn id="24" dur="80"/>
                                        <p:tgtEl>
                                          <p:spTgt spid="102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1026">
                                            <p:txEl>
                                              <p:pRg st="1" end="1"/>
                                            </p:txEl>
                                          </p:spTgt>
                                        </p:tgtEl>
                                        <p:attrNameLst>
                                          <p:attrName>fillcolor</p:attrName>
                                        </p:attrNameLst>
                                      </p:cBhvr>
                                      <p:tavLst>
                                        <p:tav tm="0">
                                          <p:val>
                                            <p:clrVal>
                                              <a:schemeClr val="accent2"/>
                                            </p:clrVal>
                                          </p:val>
                                        </p:tav>
                                        <p:tav tm="50000">
                                          <p:val>
                                            <p:clrVal>
                                              <a:schemeClr val="hlink"/>
                                            </p:clrVal>
                                          </p:val>
                                        </p:tav>
                                      </p:tavLst>
                                    </p:anim>
                                    <p:set>
                                      <p:cBhvr>
                                        <p:cTn id="26" dur="80"/>
                                        <p:tgtEl>
                                          <p:spTgt spid="1026">
                                            <p:txEl>
                                              <p:pRg st="1" end="1"/>
                                            </p:txEl>
                                          </p:spTgt>
                                        </p:tgtEl>
                                        <p:attrNameLst>
                                          <p:attrName>fill.type</p:attrName>
                                        </p:attrNameLst>
                                      </p:cBhvr>
                                      <p:to>
                                        <p:strVal val="solid"/>
                                      </p:to>
                                    </p:set>
                                  </p:childTnLst>
                                </p:cTn>
                              </p:par>
                              <p:par>
                                <p:cTn id="27" presetID="27" presetClass="entr" presetSubtype="0" fill="hold" nodeType="withEffect">
                                  <p:stCondLst>
                                    <p:cond delay="0"/>
                                  </p:stCondLst>
                                  <p:iterate type="lt">
                                    <p:tmPct val="50000"/>
                                  </p:iterate>
                                  <p:childTnLst>
                                    <p:set>
                                      <p:cBhvr>
                                        <p:cTn id="28" dur="1" fill="hold">
                                          <p:stCondLst>
                                            <p:cond delay="0"/>
                                          </p:stCondLst>
                                        </p:cTn>
                                        <p:tgtEl>
                                          <p:spTgt spid="1026">
                                            <p:txEl>
                                              <p:pRg st="2" end="2"/>
                                            </p:txEl>
                                          </p:spTgt>
                                        </p:tgtEl>
                                        <p:attrNameLst>
                                          <p:attrName>style.visibility</p:attrName>
                                        </p:attrNameLst>
                                      </p:cBhvr>
                                      <p:to>
                                        <p:strVal val="visible"/>
                                      </p:to>
                                    </p:set>
                                    <p:anim calcmode="discrete" valueType="clr">
                                      <p:cBhvr override="childStyle">
                                        <p:cTn id="29" dur="80"/>
                                        <p:tgtEl>
                                          <p:spTgt spid="102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1026">
                                            <p:txEl>
                                              <p:pRg st="2" end="2"/>
                                            </p:txEl>
                                          </p:spTgt>
                                        </p:tgtEl>
                                        <p:attrNameLst>
                                          <p:attrName>fillcolor</p:attrName>
                                        </p:attrNameLst>
                                      </p:cBhvr>
                                      <p:tavLst>
                                        <p:tav tm="0">
                                          <p:val>
                                            <p:clrVal>
                                              <a:schemeClr val="accent2"/>
                                            </p:clrVal>
                                          </p:val>
                                        </p:tav>
                                        <p:tav tm="50000">
                                          <p:val>
                                            <p:clrVal>
                                              <a:schemeClr val="hlink"/>
                                            </p:clrVal>
                                          </p:val>
                                        </p:tav>
                                      </p:tavLst>
                                    </p:anim>
                                    <p:set>
                                      <p:cBhvr>
                                        <p:cTn id="31" dur="80"/>
                                        <p:tgtEl>
                                          <p:spTgt spid="1026">
                                            <p:txEl>
                                              <p:pRg st="2" end="2"/>
                                            </p:txEl>
                                          </p:spTgt>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6000" dirty="0" smtClean="0">
                <a:solidFill>
                  <a:schemeClr val="accent1"/>
                </a:solidFill>
              </a:rPr>
              <a:t>Bicycle revolution</a:t>
            </a:r>
            <a:r>
              <a:rPr lang="ru-RU" sz="6000" dirty="0" smtClean="0">
                <a:solidFill>
                  <a:schemeClr val="accent1"/>
                </a:solidFill>
              </a:rPr>
              <a:t>?</a:t>
            </a:r>
            <a:endParaRPr lang="ru-RU" sz="6000" dirty="0">
              <a:solidFill>
                <a:schemeClr val="accent1"/>
              </a:solidFill>
            </a:endParaRPr>
          </a:p>
        </p:txBody>
      </p:sp>
      <p:sp>
        <p:nvSpPr>
          <p:cNvPr id="3" name="Содержимое 2"/>
          <p:cNvSpPr>
            <a:spLocks noGrp="1"/>
          </p:cNvSpPr>
          <p:nvPr>
            <p:ph sz="quarter" idx="1"/>
          </p:nvPr>
        </p:nvSpPr>
        <p:spPr>
          <a:xfrm>
            <a:off x="214282" y="1500174"/>
            <a:ext cx="5857916" cy="4572000"/>
          </a:xfrm>
        </p:spPr>
        <p:txBody>
          <a:bodyPr>
            <a:normAutofit fontScale="92500" lnSpcReduction="20000"/>
          </a:bodyPr>
          <a:lstStyle/>
          <a:p>
            <a:pPr>
              <a:buNone/>
            </a:pPr>
            <a:r>
              <a:rPr lang="en-US" dirty="0" smtClean="0">
                <a:solidFill>
                  <a:srgbClr val="7030A0"/>
                </a:solidFill>
              </a:rPr>
              <a:t>Our town has a traffic problem</a:t>
            </a:r>
            <a:r>
              <a:rPr lang="ru-RU" dirty="0" smtClean="0">
                <a:solidFill>
                  <a:srgbClr val="7030A0"/>
                </a:solidFill>
              </a:rPr>
              <a:t>:</a:t>
            </a:r>
            <a:r>
              <a:rPr lang="en-US" dirty="0" smtClean="0">
                <a:solidFill>
                  <a:srgbClr val="7030A0"/>
                </a:solidFill>
              </a:rPr>
              <a:t> lots of cars, lots of traffic jams and lots of pollution from exhaust fumes. So I propose to use in our city more bicycles.  Other cities such as Paris have been using this idea. The bikes might help people to lead </a:t>
            </a:r>
            <a:r>
              <a:rPr lang="en-US" smtClean="0">
                <a:solidFill>
                  <a:srgbClr val="7030A0"/>
                </a:solidFill>
              </a:rPr>
              <a:t>a healthy life</a:t>
            </a:r>
            <a:r>
              <a:rPr lang="en-US" dirty="0" smtClean="0">
                <a:solidFill>
                  <a:srgbClr val="7030A0"/>
                </a:solidFill>
              </a:rPr>
              <a:t>. There aren`t any simple answers to traffic problems and pollution in cities. But unless we do something now, there will be more traffic jams and temperatures will continue to rise, so the problems in our environment will get worse. </a:t>
            </a:r>
            <a:endParaRPr lang="ru-RU" dirty="0">
              <a:solidFill>
                <a:srgbClr val="7030A0"/>
              </a:solidFill>
            </a:endParaRPr>
          </a:p>
        </p:txBody>
      </p:sp>
      <p:pic>
        <p:nvPicPr>
          <p:cNvPr id="4" name="Рисунок 3" descr="A15W3YSCAAF2VNACAYI49J3CAHY2QJYCA014NPVCA7I51GQCA0N730MCAA0Q4ZMCA1VNYG0CANU7J1YCAQMSJRTCAM2Z951CA83L793CAQE82VJCAWWBW60CA6QJOY2CAX3Z8KVCAID0WROCAFM9515CA7LSP25.jpg"/>
          <p:cNvPicPr>
            <a:picLocks noChangeAspect="1"/>
          </p:cNvPicPr>
          <p:nvPr/>
        </p:nvPicPr>
        <p:blipFill>
          <a:blip r:embed="rId2"/>
          <a:stretch>
            <a:fillRect/>
          </a:stretch>
        </p:blipFill>
        <p:spPr>
          <a:xfrm rot="609398">
            <a:off x="6215074" y="1357298"/>
            <a:ext cx="2410900" cy="2428892"/>
          </a:xfrm>
          <a:prstGeom prst="rect">
            <a:avLst/>
          </a:prstGeom>
        </p:spPr>
      </p:pic>
      <p:pic>
        <p:nvPicPr>
          <p:cNvPr id="5" name="Рисунок 4" descr="AHKX828CAYQQ5R5CALKN0OPCAZ74TPCCAVRTTC2CATS61R1CAS8MRCCCA2IKRFSCAO0NG0TCAID2ZPUCAC1IWJ0CANSAVQ0CADB7WL1CAVLT8CHCAAD4COOCAHV79RVCASA1JYBCAKF296XCA2LUVXECAC7U5K2.jpg"/>
          <p:cNvPicPr>
            <a:picLocks noChangeAspect="1"/>
          </p:cNvPicPr>
          <p:nvPr/>
        </p:nvPicPr>
        <p:blipFill>
          <a:blip r:embed="rId3"/>
          <a:stretch>
            <a:fillRect/>
          </a:stretch>
        </p:blipFill>
        <p:spPr>
          <a:xfrm>
            <a:off x="6072198" y="4357694"/>
            <a:ext cx="2702038" cy="1968627"/>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0" y="0"/>
            <a:ext cx="6929486" cy="3857620"/>
          </a:xfrm>
        </p:spPr>
        <p:txBody>
          <a:bodyPr>
            <a:normAutofit/>
          </a:bodyPr>
          <a:lstStyle/>
          <a:p>
            <a:pPr>
              <a:buNone/>
            </a:pPr>
            <a:r>
              <a:rPr lang="en-US" sz="4400" dirty="0" smtClean="0">
                <a:solidFill>
                  <a:srgbClr val="00B0F0"/>
                </a:solidFill>
              </a:rPr>
              <a:t>There are many organizations in which people help the environment. They are called eco-helpers.</a:t>
            </a:r>
            <a:endParaRPr lang="ru-RU" sz="4400" dirty="0">
              <a:solidFill>
                <a:srgbClr val="00B0F0"/>
              </a:solidFill>
            </a:endParaRPr>
          </a:p>
        </p:txBody>
      </p:sp>
      <p:pic>
        <p:nvPicPr>
          <p:cNvPr id="4" name="Рисунок 3" descr="A5F8ID5CAA5WF87CA8YSM33CAUOEWMYCAKLZAE9CASCJGSKCACEYZN7CADP6CODCAP3R3FPCAQNJZ2OCAIMA4LSCAJVJUOICA40L6SQCAD053BDCAZX4CPLCAO2WTVICAMFKB3ICASQJPVRCAOVP36GCA9KWXME.jpg"/>
          <p:cNvPicPr>
            <a:picLocks noChangeAspect="1"/>
          </p:cNvPicPr>
          <p:nvPr/>
        </p:nvPicPr>
        <p:blipFill>
          <a:blip r:embed="rId2"/>
          <a:stretch>
            <a:fillRect/>
          </a:stretch>
        </p:blipFill>
        <p:spPr>
          <a:xfrm rot="21208641">
            <a:off x="4238843" y="3560116"/>
            <a:ext cx="2412071" cy="1818330"/>
          </a:xfrm>
          <a:prstGeom prst="sun">
            <a:avLst>
              <a:gd name="adj" fmla="val 12500"/>
            </a:avLst>
          </a:prstGeom>
        </p:spPr>
      </p:pic>
      <p:pic>
        <p:nvPicPr>
          <p:cNvPr id="5" name="Рисунок 4" descr="AJEC8KMCA5IGR16CA1ZIB95CA2V4RF4CAELE0MZCAEY2OR5CAUB1DCWCA1OIYADCAU4QC42CA5C3KCUCAU8VLO9CAYW4QKTCAU9KTEPCANXZPEUCA45Y6IUCA5LRPBDCAHKNY3ICA317DQ7CA9KU1TRCA1MCXDW.jpg"/>
          <p:cNvPicPr>
            <a:picLocks noChangeAspect="1"/>
          </p:cNvPicPr>
          <p:nvPr/>
        </p:nvPicPr>
        <p:blipFill>
          <a:blip r:embed="rId3"/>
          <a:stretch>
            <a:fillRect/>
          </a:stretch>
        </p:blipFill>
        <p:spPr>
          <a:xfrm rot="1251839">
            <a:off x="7151611" y="421961"/>
            <a:ext cx="1521313" cy="1928807"/>
          </a:xfrm>
          <a:prstGeom prst="rect">
            <a:avLst/>
          </a:prstGeom>
        </p:spPr>
      </p:pic>
      <p:pic>
        <p:nvPicPr>
          <p:cNvPr id="6" name="Рисунок 5" descr="AK1HJ8CCAJ3W9MKCAY078BYCAZEWOE0CAS6KZWLCAM2P82CCAZVT5DKCA6FAVVGCA109YSHCATSLAU3CA116K8JCA7H4UPRCAQ3UCBZCAJT8XSYCA2XF75ICAA0Z01RCA7C38Z9CAJO45VRCAA19DAICATJEM24.jpg"/>
          <p:cNvPicPr>
            <a:picLocks noChangeAspect="1"/>
          </p:cNvPicPr>
          <p:nvPr/>
        </p:nvPicPr>
        <p:blipFill>
          <a:blip r:embed="rId4"/>
          <a:stretch>
            <a:fillRect/>
          </a:stretch>
        </p:blipFill>
        <p:spPr>
          <a:xfrm>
            <a:off x="500034" y="4000504"/>
            <a:ext cx="2714644" cy="2512728"/>
          </a:xfrm>
          <a:prstGeom prst="rect">
            <a:avLst/>
          </a:prstGeom>
        </p:spPr>
      </p:pic>
      <p:pic>
        <p:nvPicPr>
          <p:cNvPr id="7" name="Рисунок 6" descr="AA6IVS2CAFHPVADCAHF65M5CAE061QBCASTVANCCAZPO2R7CAIE4Z8DCA5561V8CA9C730ICA6SRX70CA34VXTMCAX614D3CAEWPO40CA8YWQOACANBJU5FCA6008Y7CAVUTHHUCAOH3QCPCA2JHUOQCA1CRSQ3.jpg"/>
          <p:cNvPicPr>
            <a:picLocks noChangeAspect="1"/>
          </p:cNvPicPr>
          <p:nvPr/>
        </p:nvPicPr>
        <p:blipFill>
          <a:blip r:embed="rId5"/>
          <a:stretch>
            <a:fillRect/>
          </a:stretch>
        </p:blipFill>
        <p:spPr>
          <a:xfrm>
            <a:off x="6673042" y="5000636"/>
            <a:ext cx="2470958" cy="1857364"/>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ppt_w*2.5"/>
                                          </p:val>
                                        </p:tav>
                                        <p:tav tm="100000">
                                          <p:val>
                                            <p:strVal val="#ppt_w"/>
                                          </p:val>
                                        </p:tav>
                                      </p:tavLst>
                                    </p:anim>
                                    <p:anim calcmode="lin" valueType="num">
                                      <p:cBhvr>
                                        <p:cTn id="13" dur="500" fill="hold"/>
                                        <p:tgtEl>
                                          <p:spTgt spid="4"/>
                                        </p:tgtEl>
                                        <p:attrNameLst>
                                          <p:attrName>ppt_h</p:attrName>
                                        </p:attrNameLst>
                                      </p:cBhvr>
                                      <p:tavLst>
                                        <p:tav tm="0">
                                          <p:val>
                                            <p:strVal val="#ppt_h*0.01"/>
                                          </p:val>
                                        </p:tav>
                                        <p:tav tm="100000">
                                          <p:val>
                                            <p:strVal val="#ppt_h"/>
                                          </p:val>
                                        </p:tav>
                                      </p:tavLst>
                                    </p:anim>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h+1"/>
                                          </p:val>
                                        </p:tav>
                                        <p:tav tm="100000">
                                          <p:val>
                                            <p:strVal val="#ppt_y"/>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 calcmode="lin" valueType="num">
                                      <p:cBhvr>
                                        <p:cTn id="30" dur="500" fill="hold"/>
                                        <p:tgtEl>
                                          <p:spTgt spid="6"/>
                                        </p:tgtEl>
                                        <p:attrNameLst>
                                          <p:attrName>style.rotation</p:attrName>
                                        </p:attrNameLst>
                                      </p:cBhvr>
                                      <p:tavLst>
                                        <p:tav tm="0">
                                          <p:val>
                                            <p:fltVal val="360"/>
                                          </p:val>
                                        </p:tav>
                                        <p:tav tm="100000">
                                          <p:val>
                                            <p:fltVal val="0"/>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642910" y="0"/>
            <a:ext cx="7772400" cy="4572000"/>
          </a:xfrm>
        </p:spPr>
        <p:txBody>
          <a:bodyPr>
            <a:noAutofit/>
          </a:bodyPr>
          <a:lstStyle/>
          <a:p>
            <a:pPr>
              <a:buNone/>
            </a:pPr>
            <a:r>
              <a:rPr lang="en-US" sz="6600" dirty="0" smtClean="0">
                <a:solidFill>
                  <a:srgbClr val="00B050"/>
                </a:solidFill>
              </a:rPr>
              <a:t>Remember together we can help the environment!!!</a:t>
            </a:r>
            <a:endParaRPr lang="ru-RU" sz="6600" dirty="0">
              <a:solidFill>
                <a:srgbClr val="00B050"/>
              </a:solidFill>
            </a:endParaRPr>
          </a:p>
        </p:txBody>
      </p:sp>
      <p:pic>
        <p:nvPicPr>
          <p:cNvPr id="4" name="Рисунок 3" descr="ASN3GRHCAUZ88A0CA76O7C2CADJC1NQCA2BLO2KCATF2ZWXCAVMBCF6CAF1IRATCAJ5F69FCANXAKHGCAVB1OT0CAOEV1HXCA8UTI2SCASJYVARCAVXIKM7CAGK3EJXCAITTM1ICA83YWPDCAVFQJLLCAMUG2BW.jpg"/>
          <p:cNvPicPr>
            <a:picLocks noChangeAspect="1"/>
          </p:cNvPicPr>
          <p:nvPr/>
        </p:nvPicPr>
        <p:blipFill>
          <a:blip r:embed="rId2"/>
          <a:stretch>
            <a:fillRect/>
          </a:stretch>
        </p:blipFill>
        <p:spPr>
          <a:xfrm>
            <a:off x="6308566" y="2928934"/>
            <a:ext cx="2671631" cy="3720309"/>
          </a:xfrm>
          <a:prstGeom prst="rect">
            <a:avLst/>
          </a:prstGeom>
        </p:spPr>
      </p:pic>
      <p:pic>
        <p:nvPicPr>
          <p:cNvPr id="5" name="Рисунок 4" descr="AKAD1SCCANUVDC9CALPDVRGCAXLZ7ACCAUTO9PECAI64XSRCAEU4CFXCA5Q4OJ5CAOHH2BOCACPJDBWCAX2NMBGCAVP2CY6CA3X9WMDCA3DCFQ9CAH31HE4CACDWT7JCARJ55NVCAVOBX2QCAANGJ67CAFU2P2F.jpg"/>
          <p:cNvPicPr>
            <a:picLocks noChangeAspect="1"/>
          </p:cNvPicPr>
          <p:nvPr/>
        </p:nvPicPr>
        <p:blipFill>
          <a:blip r:embed="rId3"/>
          <a:stretch>
            <a:fillRect/>
          </a:stretch>
        </p:blipFill>
        <p:spPr>
          <a:xfrm>
            <a:off x="1285852" y="3214685"/>
            <a:ext cx="3490930" cy="2980717"/>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161</TotalTime>
  <Words>331</Words>
  <PresentationFormat>Экран (4:3)</PresentationFormat>
  <Paragraphs>18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Справедливость</vt:lpstr>
      <vt:lpstr>The environment</vt:lpstr>
      <vt:lpstr>What we should or should not do for the environment?</vt:lpstr>
      <vt:lpstr>             What we can do?</vt:lpstr>
      <vt:lpstr>Слайд 4</vt:lpstr>
      <vt:lpstr>Bicycle revolution?</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enviroment</dc:title>
  <cp:lastModifiedBy>user</cp:lastModifiedBy>
  <cp:revision>19</cp:revision>
  <dcterms:modified xsi:type="dcterms:W3CDTF">2015-04-03T18:31:58Z</dcterms:modified>
</cp:coreProperties>
</file>