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4" r:id="rId7"/>
    <p:sldId id="260" r:id="rId8"/>
    <p:sldId id="261" r:id="rId9"/>
    <p:sldId id="265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0A8249-8C90-408B-A84B-EB28514D77C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176761-B1EE-483C-A4E9-22DF0E4B53EE}" type="pres">
      <dgm:prSet presAssocID="{200A8249-8C90-408B-A84B-EB28514D77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D9213D4-871A-4FC0-819B-1CC4898ACD2B}" type="presOf" srcId="{200A8249-8C90-408B-A84B-EB28514D77C8}" destId="{FA176761-B1EE-483C-A4E9-22DF0E4B53EE}" srcOrd="0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E8C6F4-C394-4880-AC62-B29760F8061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1CE42F-6D13-4860-B80C-B7C0B16B2BE8}">
      <dgm:prSet phldrT="[Текст]"/>
      <dgm:spPr/>
      <dgm:t>
        <a:bodyPr/>
        <a:lstStyle/>
        <a:p>
          <a:r>
            <a:rPr lang="ru-RU" dirty="0" smtClean="0"/>
            <a:t>Нетрадиционные формы работы с родителями</a:t>
          </a:r>
          <a:endParaRPr lang="ru-RU" dirty="0"/>
        </a:p>
      </dgm:t>
    </dgm:pt>
    <dgm:pt modelId="{A075B436-B84F-4641-BB94-75C36E0D5775}" type="parTrans" cxnId="{C4E5B9D1-43D8-42F9-8987-301156E26D3A}">
      <dgm:prSet/>
      <dgm:spPr/>
      <dgm:t>
        <a:bodyPr/>
        <a:lstStyle/>
        <a:p>
          <a:endParaRPr lang="ru-RU"/>
        </a:p>
      </dgm:t>
    </dgm:pt>
    <dgm:pt modelId="{13B9ECDA-3DF3-4115-AEA5-1262363DAEC9}" type="sibTrans" cxnId="{C4E5B9D1-43D8-42F9-8987-301156E26D3A}">
      <dgm:prSet/>
      <dgm:spPr/>
      <dgm:t>
        <a:bodyPr/>
        <a:lstStyle/>
        <a:p>
          <a:endParaRPr lang="ru-RU"/>
        </a:p>
      </dgm:t>
    </dgm:pt>
    <dgm:pt modelId="{17CA65E0-E383-401D-908D-CF2D633EE7A0}">
      <dgm:prSet phldrT="[Текст]" custT="1"/>
      <dgm:spPr/>
      <dgm:t>
        <a:bodyPr/>
        <a:lstStyle/>
        <a:p>
          <a:r>
            <a:rPr lang="ru-RU" sz="2000" b="1" dirty="0" smtClean="0"/>
            <a:t>1. </a:t>
          </a:r>
          <a:r>
            <a:rPr lang="ru-RU" sz="2400" b="1" dirty="0" smtClean="0"/>
            <a:t>Информационно – аналитические</a:t>
          </a:r>
        </a:p>
        <a:p>
          <a:r>
            <a:rPr lang="ru-RU" sz="2400" b="1" dirty="0" smtClean="0"/>
            <a:t>- анкетирование;</a:t>
          </a:r>
        </a:p>
        <a:p>
          <a:r>
            <a:rPr lang="ru-RU" sz="2000" b="1" dirty="0" smtClean="0"/>
            <a:t>- социологический опрос;</a:t>
          </a:r>
        </a:p>
        <a:p>
          <a:r>
            <a:rPr lang="ru-RU" sz="2000" b="1" dirty="0" smtClean="0"/>
            <a:t>- «почтовый ящик»</a:t>
          </a:r>
          <a:endParaRPr lang="ru-RU" sz="2000" b="1" dirty="0"/>
        </a:p>
      </dgm:t>
    </dgm:pt>
    <dgm:pt modelId="{6254B749-FC31-4BD7-A6A9-8A4141222730}" type="parTrans" cxnId="{63704072-D50A-44AF-8C1F-E0A2CA104A68}">
      <dgm:prSet/>
      <dgm:spPr/>
      <dgm:t>
        <a:bodyPr/>
        <a:lstStyle/>
        <a:p>
          <a:endParaRPr lang="ru-RU"/>
        </a:p>
      </dgm:t>
    </dgm:pt>
    <dgm:pt modelId="{6EDC27A3-D5A9-4557-B307-2D0E5D4646A6}" type="sibTrans" cxnId="{63704072-D50A-44AF-8C1F-E0A2CA104A68}">
      <dgm:prSet/>
      <dgm:spPr/>
      <dgm:t>
        <a:bodyPr/>
        <a:lstStyle/>
        <a:p>
          <a:endParaRPr lang="ru-RU"/>
        </a:p>
      </dgm:t>
    </dgm:pt>
    <dgm:pt modelId="{70C4D96E-6921-47E9-9DC7-EF6CAC181218}">
      <dgm:prSet phldrT="[Текст]" phldr="1"/>
      <dgm:spPr/>
      <dgm:t>
        <a:bodyPr/>
        <a:lstStyle/>
        <a:p>
          <a:endParaRPr lang="ru-RU"/>
        </a:p>
      </dgm:t>
    </dgm:pt>
    <dgm:pt modelId="{A0813FAC-F801-4D7C-AF1E-BD036A7737D5}" type="parTrans" cxnId="{C6EE517E-1913-4EAB-865A-7C644413588D}">
      <dgm:prSet/>
      <dgm:spPr/>
      <dgm:t>
        <a:bodyPr/>
        <a:lstStyle/>
        <a:p>
          <a:endParaRPr lang="ru-RU"/>
        </a:p>
      </dgm:t>
    </dgm:pt>
    <dgm:pt modelId="{A4C9F2AC-30DE-484E-A079-7A286FFEEA47}" type="sibTrans" cxnId="{C6EE517E-1913-4EAB-865A-7C644413588D}">
      <dgm:prSet/>
      <dgm:spPr/>
      <dgm:t>
        <a:bodyPr/>
        <a:lstStyle/>
        <a:p>
          <a:endParaRPr lang="ru-RU"/>
        </a:p>
      </dgm:t>
    </dgm:pt>
    <dgm:pt modelId="{D19259E3-685D-434D-97E9-FE56CAA14EA8}">
      <dgm:prSet phldrT="[Текст]" phldr="1"/>
      <dgm:spPr/>
      <dgm:t>
        <a:bodyPr/>
        <a:lstStyle/>
        <a:p>
          <a:endParaRPr lang="ru-RU"/>
        </a:p>
      </dgm:t>
    </dgm:pt>
    <dgm:pt modelId="{5E4DB1CF-021B-4961-A30A-78F9190F77C4}" type="parTrans" cxnId="{AFE54ED7-40E8-4D00-8913-E6480D578D18}">
      <dgm:prSet/>
      <dgm:spPr/>
      <dgm:t>
        <a:bodyPr/>
        <a:lstStyle/>
        <a:p>
          <a:endParaRPr lang="ru-RU"/>
        </a:p>
      </dgm:t>
    </dgm:pt>
    <dgm:pt modelId="{9721D934-3B6B-4780-A876-B15F3CCA8F5E}" type="sibTrans" cxnId="{AFE54ED7-40E8-4D00-8913-E6480D578D18}">
      <dgm:prSet/>
      <dgm:spPr/>
      <dgm:t>
        <a:bodyPr/>
        <a:lstStyle/>
        <a:p>
          <a:endParaRPr lang="ru-RU"/>
        </a:p>
      </dgm:t>
    </dgm:pt>
    <dgm:pt modelId="{9B219D58-BC3A-4E4D-AA26-F820C7C23A8A}">
      <dgm:prSet phldrT="[Текст]" phldr="1"/>
      <dgm:spPr/>
      <dgm:t>
        <a:bodyPr/>
        <a:lstStyle/>
        <a:p>
          <a:endParaRPr lang="ru-RU"/>
        </a:p>
      </dgm:t>
    </dgm:pt>
    <dgm:pt modelId="{ADCFF2A6-05F1-48CF-9381-1A58AEDD2AEF}" type="parTrans" cxnId="{638CC38B-10C8-461D-AC29-68409EA7D047}">
      <dgm:prSet/>
      <dgm:spPr/>
      <dgm:t>
        <a:bodyPr/>
        <a:lstStyle/>
        <a:p>
          <a:endParaRPr lang="ru-RU"/>
        </a:p>
      </dgm:t>
    </dgm:pt>
    <dgm:pt modelId="{12F0AD89-DC10-49A1-AEEE-F57828A3E103}" type="sibTrans" cxnId="{638CC38B-10C8-461D-AC29-68409EA7D047}">
      <dgm:prSet/>
      <dgm:spPr/>
      <dgm:t>
        <a:bodyPr/>
        <a:lstStyle/>
        <a:p>
          <a:endParaRPr lang="ru-RU"/>
        </a:p>
      </dgm:t>
    </dgm:pt>
    <dgm:pt modelId="{740AEB09-0188-4A23-ADEC-BD63BEE78EB3}">
      <dgm:prSet custT="1"/>
      <dgm:spPr/>
      <dgm:t>
        <a:bodyPr/>
        <a:lstStyle/>
        <a:p>
          <a:endParaRPr lang="ru-RU" sz="1200" dirty="0" smtClean="0"/>
        </a:p>
        <a:p>
          <a:endParaRPr lang="ru-RU" sz="1200" dirty="0" smtClean="0"/>
        </a:p>
        <a:p>
          <a:endParaRPr lang="ru-RU" sz="1200" dirty="0" smtClean="0"/>
        </a:p>
        <a:p>
          <a:endParaRPr lang="ru-RU" sz="1200" dirty="0" smtClean="0"/>
        </a:p>
        <a:p>
          <a:endParaRPr lang="ru-RU" sz="1200" dirty="0" smtClean="0"/>
        </a:p>
        <a:p>
          <a:endParaRPr lang="ru-RU" sz="1200" dirty="0" smtClean="0"/>
        </a:p>
        <a:p>
          <a:r>
            <a:rPr lang="ru-RU" sz="2400" b="1" dirty="0" smtClean="0"/>
            <a:t>2. Наглядно – информационные</a:t>
          </a:r>
        </a:p>
        <a:p>
          <a:r>
            <a:rPr lang="ru-RU" sz="1800" b="1" dirty="0" smtClean="0"/>
            <a:t>- фотовыставки;</a:t>
          </a:r>
        </a:p>
        <a:p>
          <a:r>
            <a:rPr lang="ru-RU" sz="1800" b="1" dirty="0" smtClean="0"/>
            <a:t>- выпуски газет;</a:t>
          </a:r>
        </a:p>
        <a:p>
          <a:r>
            <a:rPr lang="ru-RU" sz="1800" b="1" dirty="0" smtClean="0"/>
            <a:t>- открытые занятия для родителей;</a:t>
          </a:r>
        </a:p>
        <a:p>
          <a:r>
            <a:rPr lang="ru-RU" sz="1800" b="1" dirty="0" smtClean="0"/>
            <a:t>- мини – библиотека;</a:t>
          </a:r>
        </a:p>
        <a:p>
          <a:r>
            <a:rPr lang="ru-RU" sz="1800" b="1" dirty="0" smtClean="0"/>
            <a:t>- информационные стенды;</a:t>
          </a:r>
        </a:p>
        <a:p>
          <a:r>
            <a:rPr lang="ru-RU" sz="1800" b="1" dirty="0" smtClean="0"/>
            <a:t>- дни открытых дверей;</a:t>
          </a:r>
        </a:p>
        <a:p>
          <a:r>
            <a:rPr lang="ru-RU" sz="1800" b="1" dirty="0" smtClean="0"/>
            <a:t>- видеоролики;</a:t>
          </a:r>
        </a:p>
        <a:p>
          <a:endParaRPr lang="ru-RU" sz="1600" dirty="0" smtClean="0"/>
        </a:p>
        <a:p>
          <a:endParaRPr lang="ru-RU" sz="1600" dirty="0"/>
        </a:p>
      </dgm:t>
    </dgm:pt>
    <dgm:pt modelId="{98F2E85D-9B7B-4CB2-B659-90C106B50F3C}" type="parTrans" cxnId="{ED081AB0-C74D-4068-817B-A8038050C57B}">
      <dgm:prSet/>
      <dgm:spPr/>
      <dgm:t>
        <a:bodyPr/>
        <a:lstStyle/>
        <a:p>
          <a:endParaRPr lang="ru-RU"/>
        </a:p>
      </dgm:t>
    </dgm:pt>
    <dgm:pt modelId="{B78579F4-B311-4082-BACE-731BB8AF96A6}" type="sibTrans" cxnId="{ED081AB0-C74D-4068-817B-A8038050C57B}">
      <dgm:prSet/>
      <dgm:spPr/>
      <dgm:t>
        <a:bodyPr/>
        <a:lstStyle/>
        <a:p>
          <a:endParaRPr lang="ru-RU"/>
        </a:p>
      </dgm:t>
    </dgm:pt>
    <dgm:pt modelId="{6AC6FCC5-AC68-4277-9008-E6A1EFA74CFB}">
      <dgm:prSet custT="1"/>
      <dgm:spPr/>
      <dgm:t>
        <a:bodyPr/>
        <a:lstStyle/>
        <a:p>
          <a:r>
            <a:rPr lang="ru-RU" sz="2400" b="1" dirty="0" smtClean="0"/>
            <a:t>4. </a:t>
          </a:r>
          <a:r>
            <a:rPr lang="ru-RU" sz="2400" b="1" dirty="0" err="1" smtClean="0"/>
            <a:t>Досуговые</a:t>
          </a:r>
          <a:endParaRPr lang="ru-RU" sz="2400" b="1" dirty="0" smtClean="0"/>
        </a:p>
        <a:p>
          <a:r>
            <a:rPr lang="ru-RU" sz="1800" b="1" dirty="0" smtClean="0"/>
            <a:t>- праздники;</a:t>
          </a:r>
        </a:p>
        <a:p>
          <a:r>
            <a:rPr lang="ru-RU" sz="1800" b="1" dirty="0" smtClean="0"/>
            <a:t>- совместные досуги;</a:t>
          </a:r>
        </a:p>
        <a:p>
          <a:r>
            <a:rPr lang="ru-RU" sz="1800" b="1" dirty="0" smtClean="0"/>
            <a:t>- чайные паузы. </a:t>
          </a:r>
          <a:endParaRPr lang="ru-RU" sz="1800" b="1" dirty="0"/>
        </a:p>
      </dgm:t>
    </dgm:pt>
    <dgm:pt modelId="{8317D9F2-BC53-4000-A26D-31EA2D754191}" type="parTrans" cxnId="{28450608-2C2A-49A2-A56B-623751F52D8A}">
      <dgm:prSet/>
      <dgm:spPr/>
      <dgm:t>
        <a:bodyPr/>
        <a:lstStyle/>
        <a:p>
          <a:endParaRPr lang="ru-RU"/>
        </a:p>
      </dgm:t>
    </dgm:pt>
    <dgm:pt modelId="{3695A003-362F-4564-89AB-F1F929050B1C}" type="sibTrans" cxnId="{28450608-2C2A-49A2-A56B-623751F52D8A}">
      <dgm:prSet/>
      <dgm:spPr/>
      <dgm:t>
        <a:bodyPr/>
        <a:lstStyle/>
        <a:p>
          <a:endParaRPr lang="ru-RU"/>
        </a:p>
      </dgm:t>
    </dgm:pt>
    <dgm:pt modelId="{41911C82-E044-4710-807C-2A0104F7DAE3}">
      <dgm:prSet/>
      <dgm:spPr/>
      <dgm:t>
        <a:bodyPr/>
        <a:lstStyle/>
        <a:p>
          <a:endParaRPr lang="ru-RU"/>
        </a:p>
      </dgm:t>
    </dgm:pt>
    <dgm:pt modelId="{F76BBBF3-C4DC-4CB5-B180-FC958EE4C425}" type="parTrans" cxnId="{001CCF05-45ED-4DD9-BF2E-EAEA89DF5266}">
      <dgm:prSet/>
      <dgm:spPr/>
      <dgm:t>
        <a:bodyPr/>
        <a:lstStyle/>
        <a:p>
          <a:endParaRPr lang="ru-RU"/>
        </a:p>
      </dgm:t>
    </dgm:pt>
    <dgm:pt modelId="{8DA35808-38C5-4D41-94E2-8A245F422017}" type="sibTrans" cxnId="{001CCF05-45ED-4DD9-BF2E-EAEA89DF5266}">
      <dgm:prSet/>
      <dgm:spPr/>
      <dgm:t>
        <a:bodyPr/>
        <a:lstStyle/>
        <a:p>
          <a:endParaRPr lang="ru-RU"/>
        </a:p>
      </dgm:t>
    </dgm:pt>
    <dgm:pt modelId="{A86D0610-EC87-4CAA-B0B5-41C5487CF8F7}">
      <dgm:prSet/>
      <dgm:spPr/>
      <dgm:t>
        <a:bodyPr/>
        <a:lstStyle/>
        <a:p>
          <a:endParaRPr lang="ru-RU"/>
        </a:p>
      </dgm:t>
    </dgm:pt>
    <dgm:pt modelId="{AA7C6C24-FEAF-418E-B96C-CD0E80769723}" type="parTrans" cxnId="{7C7D7166-3459-43DA-91BC-017051218ADA}">
      <dgm:prSet/>
      <dgm:spPr/>
      <dgm:t>
        <a:bodyPr/>
        <a:lstStyle/>
        <a:p>
          <a:endParaRPr lang="ru-RU"/>
        </a:p>
      </dgm:t>
    </dgm:pt>
    <dgm:pt modelId="{6B313CAC-C02D-44CE-BAB1-11202144F9C3}" type="sibTrans" cxnId="{7C7D7166-3459-43DA-91BC-017051218ADA}">
      <dgm:prSet/>
      <dgm:spPr/>
      <dgm:t>
        <a:bodyPr/>
        <a:lstStyle/>
        <a:p>
          <a:endParaRPr lang="ru-RU"/>
        </a:p>
      </dgm:t>
    </dgm:pt>
    <dgm:pt modelId="{700AB441-0807-425D-9F62-B059FEA07B92}">
      <dgm:prSet custT="1"/>
      <dgm:spPr/>
      <dgm:t>
        <a:bodyPr/>
        <a:lstStyle/>
        <a:p>
          <a:r>
            <a:rPr lang="ru-RU" sz="2400" b="1" dirty="0" smtClean="0"/>
            <a:t>3. Познавательные</a:t>
          </a:r>
        </a:p>
        <a:p>
          <a:endParaRPr lang="ru-RU" sz="1800" b="1" dirty="0" smtClean="0"/>
        </a:p>
        <a:p>
          <a:endParaRPr lang="ru-RU" sz="1800" b="1" dirty="0" smtClean="0"/>
        </a:p>
        <a:p>
          <a:r>
            <a:rPr lang="ru-RU" sz="1800" b="1" dirty="0" smtClean="0"/>
            <a:t>- практикумы;</a:t>
          </a:r>
        </a:p>
        <a:p>
          <a:r>
            <a:rPr lang="ru-RU" sz="1800" b="1" dirty="0" smtClean="0"/>
            <a:t>- нетрадиционные родительские собрания;</a:t>
          </a:r>
        </a:p>
        <a:p>
          <a:r>
            <a:rPr lang="ru-RU" sz="1800" b="1" dirty="0" smtClean="0"/>
            <a:t>- устные журналы;</a:t>
          </a:r>
        </a:p>
      </dgm:t>
    </dgm:pt>
    <dgm:pt modelId="{BB89D98D-A88D-44CE-BE3D-929EC2DFE879}" type="sibTrans" cxnId="{E7267087-CB78-42E4-8A11-2A7E244DCEA8}">
      <dgm:prSet/>
      <dgm:spPr/>
      <dgm:t>
        <a:bodyPr/>
        <a:lstStyle/>
        <a:p>
          <a:endParaRPr lang="ru-RU"/>
        </a:p>
      </dgm:t>
    </dgm:pt>
    <dgm:pt modelId="{800AB683-A224-4933-A1A1-362603733354}" type="parTrans" cxnId="{E7267087-CB78-42E4-8A11-2A7E244DCEA8}">
      <dgm:prSet/>
      <dgm:spPr/>
      <dgm:t>
        <a:bodyPr/>
        <a:lstStyle/>
        <a:p>
          <a:endParaRPr lang="ru-RU"/>
        </a:p>
      </dgm:t>
    </dgm:pt>
    <dgm:pt modelId="{CE521BCC-EAE0-4720-928A-5992421F3D2C}" type="pres">
      <dgm:prSet presAssocID="{46E8C6F4-C394-4880-AC62-B29760F8061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714C21-2059-4E2F-A5D9-3EFBDDDD6F33}" type="pres">
      <dgm:prSet presAssocID="{46E8C6F4-C394-4880-AC62-B29760F80617}" presName="matrix" presStyleCnt="0"/>
      <dgm:spPr/>
    </dgm:pt>
    <dgm:pt modelId="{0C8C763E-B099-4D4B-B07D-4C5860E3FBF2}" type="pres">
      <dgm:prSet presAssocID="{46E8C6F4-C394-4880-AC62-B29760F80617}" presName="tile1" presStyleLbl="node1" presStyleIdx="0" presStyleCnt="4"/>
      <dgm:spPr/>
      <dgm:t>
        <a:bodyPr/>
        <a:lstStyle/>
        <a:p>
          <a:endParaRPr lang="ru-RU"/>
        </a:p>
      </dgm:t>
    </dgm:pt>
    <dgm:pt modelId="{0F1CDA42-344D-4A3A-94EA-1F7F8BE817E1}" type="pres">
      <dgm:prSet presAssocID="{46E8C6F4-C394-4880-AC62-B29760F8061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4FD80-9D0C-4866-A31E-C388FADE25A4}" type="pres">
      <dgm:prSet presAssocID="{46E8C6F4-C394-4880-AC62-B29760F80617}" presName="tile2" presStyleLbl="node1" presStyleIdx="1" presStyleCnt="4" custLinFactNeighborX="-1352" custLinFactNeighborY="0"/>
      <dgm:spPr/>
      <dgm:t>
        <a:bodyPr/>
        <a:lstStyle/>
        <a:p>
          <a:endParaRPr lang="ru-RU"/>
        </a:p>
      </dgm:t>
    </dgm:pt>
    <dgm:pt modelId="{CDDCFD82-F2E3-4599-8BD0-0DAB0E6B5161}" type="pres">
      <dgm:prSet presAssocID="{46E8C6F4-C394-4880-AC62-B29760F8061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20DE4-A09D-46DC-B7D2-79547809E679}" type="pres">
      <dgm:prSet presAssocID="{46E8C6F4-C394-4880-AC62-B29760F80617}" presName="tile3" presStyleLbl="node1" presStyleIdx="2" presStyleCnt="4"/>
      <dgm:spPr/>
      <dgm:t>
        <a:bodyPr/>
        <a:lstStyle/>
        <a:p>
          <a:endParaRPr lang="ru-RU"/>
        </a:p>
      </dgm:t>
    </dgm:pt>
    <dgm:pt modelId="{B3367E62-C551-439B-95AD-6B3CA92C3DEA}" type="pres">
      <dgm:prSet presAssocID="{46E8C6F4-C394-4880-AC62-B29760F8061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62DAD4-8503-4782-AD96-39CA38DD74AC}" type="pres">
      <dgm:prSet presAssocID="{46E8C6F4-C394-4880-AC62-B29760F80617}" presName="tile4" presStyleLbl="node1" presStyleIdx="3" presStyleCnt="4" custLinFactNeighborX="-1352" custLinFactNeighborY="0"/>
      <dgm:spPr/>
      <dgm:t>
        <a:bodyPr/>
        <a:lstStyle/>
        <a:p>
          <a:endParaRPr lang="ru-RU"/>
        </a:p>
      </dgm:t>
    </dgm:pt>
    <dgm:pt modelId="{1278D30B-7E9C-4A5D-BDFD-ACCAEE608DA7}" type="pres">
      <dgm:prSet presAssocID="{46E8C6F4-C394-4880-AC62-B29760F8061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8A69A-8D8E-4940-A620-BE3A1ADAB595}" type="pres">
      <dgm:prSet presAssocID="{46E8C6F4-C394-4880-AC62-B29760F8061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C2B23D8-75BA-4C80-88B0-0103E1D4B3B0}" type="presOf" srcId="{6AC6FCC5-AC68-4277-9008-E6A1EFA74CFB}" destId="{4962DAD4-8503-4782-AD96-39CA38DD74AC}" srcOrd="0" destOrd="0" presId="urn:microsoft.com/office/officeart/2005/8/layout/matrix1"/>
    <dgm:cxn modelId="{BAAE7286-C9C4-4000-9995-68C1DBADFE08}" type="presOf" srcId="{700AB441-0807-425D-9F62-B059FEA07B92}" destId="{2E720DE4-A09D-46DC-B7D2-79547809E679}" srcOrd="0" destOrd="0" presId="urn:microsoft.com/office/officeart/2005/8/layout/matrix1"/>
    <dgm:cxn modelId="{638CC38B-10C8-461D-AC29-68409EA7D047}" srcId="{6B1CE42F-6D13-4860-B80C-B7C0B16B2BE8}" destId="{9B219D58-BC3A-4E4D-AA26-F820C7C23A8A}" srcOrd="8" destOrd="0" parTransId="{ADCFF2A6-05F1-48CF-9381-1A58AEDD2AEF}" sibTransId="{12F0AD89-DC10-49A1-AEEE-F57828A3E103}"/>
    <dgm:cxn modelId="{AFE54ED7-40E8-4D00-8913-E6480D578D18}" srcId="{6B1CE42F-6D13-4860-B80C-B7C0B16B2BE8}" destId="{D19259E3-685D-434D-97E9-FE56CAA14EA8}" srcOrd="7" destOrd="0" parTransId="{5E4DB1CF-021B-4961-A30A-78F9190F77C4}" sibTransId="{9721D934-3B6B-4780-A876-B15F3CCA8F5E}"/>
    <dgm:cxn modelId="{63704072-D50A-44AF-8C1F-E0A2CA104A68}" srcId="{6B1CE42F-6D13-4860-B80C-B7C0B16B2BE8}" destId="{17CA65E0-E383-401D-908D-CF2D633EE7A0}" srcOrd="0" destOrd="0" parTransId="{6254B749-FC31-4BD7-A6A9-8A4141222730}" sibTransId="{6EDC27A3-D5A9-4557-B307-2D0E5D4646A6}"/>
    <dgm:cxn modelId="{C4E5B9D1-43D8-42F9-8987-301156E26D3A}" srcId="{46E8C6F4-C394-4880-AC62-B29760F80617}" destId="{6B1CE42F-6D13-4860-B80C-B7C0B16B2BE8}" srcOrd="0" destOrd="0" parTransId="{A075B436-B84F-4641-BB94-75C36E0D5775}" sibTransId="{13B9ECDA-3DF3-4115-AEA5-1262363DAEC9}"/>
    <dgm:cxn modelId="{B78B2FB5-385D-4C55-96B3-81FB0F55AFE6}" type="presOf" srcId="{740AEB09-0188-4A23-ADEC-BD63BEE78EB3}" destId="{1284FD80-9D0C-4866-A31E-C388FADE25A4}" srcOrd="0" destOrd="0" presId="urn:microsoft.com/office/officeart/2005/8/layout/matrix1"/>
    <dgm:cxn modelId="{7C7D7166-3459-43DA-91BC-017051218ADA}" srcId="{6B1CE42F-6D13-4860-B80C-B7C0B16B2BE8}" destId="{A86D0610-EC87-4CAA-B0B5-41C5487CF8F7}" srcOrd="5" destOrd="0" parTransId="{AA7C6C24-FEAF-418E-B96C-CD0E80769723}" sibTransId="{6B313CAC-C02D-44CE-BAB1-11202144F9C3}"/>
    <dgm:cxn modelId="{E7267087-CB78-42E4-8A11-2A7E244DCEA8}" srcId="{6B1CE42F-6D13-4860-B80C-B7C0B16B2BE8}" destId="{700AB441-0807-425D-9F62-B059FEA07B92}" srcOrd="2" destOrd="0" parTransId="{800AB683-A224-4933-A1A1-362603733354}" sibTransId="{BB89D98D-A88D-44CE-BE3D-929EC2DFE879}"/>
    <dgm:cxn modelId="{287C06CB-40E2-497F-A1DE-898041DD4C75}" type="presOf" srcId="{740AEB09-0188-4A23-ADEC-BD63BEE78EB3}" destId="{CDDCFD82-F2E3-4599-8BD0-0DAB0E6B5161}" srcOrd="1" destOrd="0" presId="urn:microsoft.com/office/officeart/2005/8/layout/matrix1"/>
    <dgm:cxn modelId="{6B9633B5-F3DF-4A95-A1FB-3D9F9A84E991}" type="presOf" srcId="{46E8C6F4-C394-4880-AC62-B29760F80617}" destId="{CE521BCC-EAE0-4720-928A-5992421F3D2C}" srcOrd="0" destOrd="0" presId="urn:microsoft.com/office/officeart/2005/8/layout/matrix1"/>
    <dgm:cxn modelId="{3CF81B93-CE24-44E9-8FFD-5BA2BC2AA953}" type="presOf" srcId="{17CA65E0-E383-401D-908D-CF2D633EE7A0}" destId="{0F1CDA42-344D-4A3A-94EA-1F7F8BE817E1}" srcOrd="1" destOrd="0" presId="urn:microsoft.com/office/officeart/2005/8/layout/matrix1"/>
    <dgm:cxn modelId="{93FDA02C-9CAD-4ED0-A57A-DE233E47A4D6}" type="presOf" srcId="{6B1CE42F-6D13-4860-B80C-B7C0B16B2BE8}" destId="{1EA8A69A-8D8E-4940-A620-BE3A1ADAB595}" srcOrd="0" destOrd="0" presId="urn:microsoft.com/office/officeart/2005/8/layout/matrix1"/>
    <dgm:cxn modelId="{28450608-2C2A-49A2-A56B-623751F52D8A}" srcId="{6B1CE42F-6D13-4860-B80C-B7C0B16B2BE8}" destId="{6AC6FCC5-AC68-4277-9008-E6A1EFA74CFB}" srcOrd="3" destOrd="0" parTransId="{8317D9F2-BC53-4000-A26D-31EA2D754191}" sibTransId="{3695A003-362F-4564-89AB-F1F929050B1C}"/>
    <dgm:cxn modelId="{C6EE517E-1913-4EAB-865A-7C644413588D}" srcId="{6B1CE42F-6D13-4860-B80C-B7C0B16B2BE8}" destId="{70C4D96E-6921-47E9-9DC7-EF6CAC181218}" srcOrd="6" destOrd="0" parTransId="{A0813FAC-F801-4D7C-AF1E-BD036A7737D5}" sibTransId="{A4C9F2AC-30DE-484E-A079-7A286FFEEA47}"/>
    <dgm:cxn modelId="{ED081AB0-C74D-4068-817B-A8038050C57B}" srcId="{6B1CE42F-6D13-4860-B80C-B7C0B16B2BE8}" destId="{740AEB09-0188-4A23-ADEC-BD63BEE78EB3}" srcOrd="1" destOrd="0" parTransId="{98F2E85D-9B7B-4CB2-B659-90C106B50F3C}" sibTransId="{B78579F4-B311-4082-BACE-731BB8AF96A6}"/>
    <dgm:cxn modelId="{6CF2DE59-3771-4BF6-A94A-B25A959ACB39}" type="presOf" srcId="{17CA65E0-E383-401D-908D-CF2D633EE7A0}" destId="{0C8C763E-B099-4D4B-B07D-4C5860E3FBF2}" srcOrd="0" destOrd="0" presId="urn:microsoft.com/office/officeart/2005/8/layout/matrix1"/>
    <dgm:cxn modelId="{C2D88801-2C49-4EB2-97BE-353940811277}" type="presOf" srcId="{700AB441-0807-425D-9F62-B059FEA07B92}" destId="{B3367E62-C551-439B-95AD-6B3CA92C3DEA}" srcOrd="1" destOrd="0" presId="urn:microsoft.com/office/officeart/2005/8/layout/matrix1"/>
    <dgm:cxn modelId="{AAA2AEC6-E109-4146-BBED-7573A7A3B5BA}" type="presOf" srcId="{6AC6FCC5-AC68-4277-9008-E6A1EFA74CFB}" destId="{1278D30B-7E9C-4A5D-BDFD-ACCAEE608DA7}" srcOrd="1" destOrd="0" presId="urn:microsoft.com/office/officeart/2005/8/layout/matrix1"/>
    <dgm:cxn modelId="{001CCF05-45ED-4DD9-BF2E-EAEA89DF5266}" srcId="{6B1CE42F-6D13-4860-B80C-B7C0B16B2BE8}" destId="{41911C82-E044-4710-807C-2A0104F7DAE3}" srcOrd="4" destOrd="0" parTransId="{F76BBBF3-C4DC-4CB5-B180-FC958EE4C425}" sibTransId="{8DA35808-38C5-4D41-94E2-8A245F422017}"/>
    <dgm:cxn modelId="{2F5D5D60-F002-4489-9F92-E43E32284E57}" type="presParOf" srcId="{CE521BCC-EAE0-4720-928A-5992421F3D2C}" destId="{DC714C21-2059-4E2F-A5D9-3EFBDDDD6F33}" srcOrd="0" destOrd="0" presId="urn:microsoft.com/office/officeart/2005/8/layout/matrix1"/>
    <dgm:cxn modelId="{49A30A6F-BA76-4064-91A7-6D090437E407}" type="presParOf" srcId="{DC714C21-2059-4E2F-A5D9-3EFBDDDD6F33}" destId="{0C8C763E-B099-4D4B-B07D-4C5860E3FBF2}" srcOrd="0" destOrd="0" presId="urn:microsoft.com/office/officeart/2005/8/layout/matrix1"/>
    <dgm:cxn modelId="{7EA562DF-278E-4110-BB4D-0C402753D332}" type="presParOf" srcId="{DC714C21-2059-4E2F-A5D9-3EFBDDDD6F33}" destId="{0F1CDA42-344D-4A3A-94EA-1F7F8BE817E1}" srcOrd="1" destOrd="0" presId="urn:microsoft.com/office/officeart/2005/8/layout/matrix1"/>
    <dgm:cxn modelId="{BFF33DDA-8B1D-422F-9605-2E94262D9D64}" type="presParOf" srcId="{DC714C21-2059-4E2F-A5D9-3EFBDDDD6F33}" destId="{1284FD80-9D0C-4866-A31E-C388FADE25A4}" srcOrd="2" destOrd="0" presId="urn:microsoft.com/office/officeart/2005/8/layout/matrix1"/>
    <dgm:cxn modelId="{A94CDB44-D8DF-429D-8B26-2C2057CB31B4}" type="presParOf" srcId="{DC714C21-2059-4E2F-A5D9-3EFBDDDD6F33}" destId="{CDDCFD82-F2E3-4599-8BD0-0DAB0E6B5161}" srcOrd="3" destOrd="0" presId="urn:microsoft.com/office/officeart/2005/8/layout/matrix1"/>
    <dgm:cxn modelId="{90FEF09E-8C7E-4618-9511-FDB67854FF3C}" type="presParOf" srcId="{DC714C21-2059-4E2F-A5D9-3EFBDDDD6F33}" destId="{2E720DE4-A09D-46DC-B7D2-79547809E679}" srcOrd="4" destOrd="0" presId="urn:microsoft.com/office/officeart/2005/8/layout/matrix1"/>
    <dgm:cxn modelId="{3E307C99-DB9F-42AC-BBF4-52B06807AF5E}" type="presParOf" srcId="{DC714C21-2059-4E2F-A5D9-3EFBDDDD6F33}" destId="{B3367E62-C551-439B-95AD-6B3CA92C3DEA}" srcOrd="5" destOrd="0" presId="urn:microsoft.com/office/officeart/2005/8/layout/matrix1"/>
    <dgm:cxn modelId="{D2ECFA13-07A6-4CEF-B66E-ACA7ED71B433}" type="presParOf" srcId="{DC714C21-2059-4E2F-A5D9-3EFBDDDD6F33}" destId="{4962DAD4-8503-4782-AD96-39CA38DD74AC}" srcOrd="6" destOrd="0" presId="urn:microsoft.com/office/officeart/2005/8/layout/matrix1"/>
    <dgm:cxn modelId="{5A93B824-CDAE-410A-903B-4DFB0D17E282}" type="presParOf" srcId="{DC714C21-2059-4E2F-A5D9-3EFBDDDD6F33}" destId="{1278D30B-7E9C-4A5D-BDFD-ACCAEE608DA7}" srcOrd="7" destOrd="0" presId="urn:microsoft.com/office/officeart/2005/8/layout/matrix1"/>
    <dgm:cxn modelId="{7695D4E5-6812-44C7-8156-F5E9CEBE59E6}" type="presParOf" srcId="{CE521BCC-EAE0-4720-928A-5992421F3D2C}" destId="{1EA8A69A-8D8E-4940-A620-BE3A1ADAB595}" srcOrd="1" destOrd="0" presId="urn:microsoft.com/office/officeart/2005/8/layout/matrix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8C763E-B099-4D4B-B07D-4C5860E3FBF2}">
      <dsp:nvSpPr>
        <dsp:cNvPr id="0" name=""/>
        <dsp:cNvSpPr/>
      </dsp:nvSpPr>
      <dsp:spPr>
        <a:xfrm rot="16200000">
          <a:off x="724644" y="-724644"/>
          <a:ext cx="3429000" cy="487828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1. </a:t>
          </a:r>
          <a:r>
            <a:rPr lang="ru-RU" sz="2400" b="1" kern="1200" dirty="0" smtClean="0"/>
            <a:t>Информационно – аналитические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- анкетирование;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социологический опрос;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«почтовый ящик»</a:t>
          </a:r>
          <a:endParaRPr lang="ru-RU" sz="2000" b="1" kern="1200" dirty="0"/>
        </a:p>
      </dsp:txBody>
      <dsp:txXfrm rot="16200000">
        <a:off x="1153269" y="-1153269"/>
        <a:ext cx="2571750" cy="4878288"/>
      </dsp:txXfrm>
    </dsp:sp>
    <dsp:sp modelId="{1284FD80-9D0C-4866-A31E-C388FADE25A4}">
      <dsp:nvSpPr>
        <dsp:cNvPr id="0" name=""/>
        <dsp:cNvSpPr/>
      </dsp:nvSpPr>
      <dsp:spPr>
        <a:xfrm>
          <a:off x="4812333" y="0"/>
          <a:ext cx="4878288" cy="3429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2. Наглядно – информационные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фотовыставки;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выпуски газет;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открытые занятия для родителей;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мини – библиотека;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информационные стенды;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дни открытых дверей;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видеоролики;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812333" y="0"/>
        <a:ext cx="4878288" cy="2571750"/>
      </dsp:txXfrm>
    </dsp:sp>
    <dsp:sp modelId="{2E720DE4-A09D-46DC-B7D2-79547809E679}">
      <dsp:nvSpPr>
        <dsp:cNvPr id="0" name=""/>
        <dsp:cNvSpPr/>
      </dsp:nvSpPr>
      <dsp:spPr>
        <a:xfrm rot="10800000">
          <a:off x="0" y="3429000"/>
          <a:ext cx="4878288" cy="3429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3. Познавательные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практикумы;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нетрадиционные родительские собрания;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устные журналы;</a:t>
          </a:r>
        </a:p>
      </dsp:txBody>
      <dsp:txXfrm rot="10800000">
        <a:off x="0" y="4286249"/>
        <a:ext cx="4878288" cy="2571750"/>
      </dsp:txXfrm>
    </dsp:sp>
    <dsp:sp modelId="{4962DAD4-8503-4782-AD96-39CA38DD74AC}">
      <dsp:nvSpPr>
        <dsp:cNvPr id="0" name=""/>
        <dsp:cNvSpPr/>
      </dsp:nvSpPr>
      <dsp:spPr>
        <a:xfrm rot="5400000">
          <a:off x="5536977" y="2704356"/>
          <a:ext cx="3429000" cy="487828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4. </a:t>
          </a:r>
          <a:r>
            <a:rPr lang="ru-RU" sz="2400" b="1" kern="1200" dirty="0" err="1" smtClean="0"/>
            <a:t>Досуговые</a:t>
          </a:r>
          <a:endParaRPr lang="ru-RU" sz="24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праздники;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совместные досуги;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чайные паузы. </a:t>
          </a:r>
          <a:endParaRPr lang="ru-RU" sz="1800" b="1" kern="1200" dirty="0"/>
        </a:p>
      </dsp:txBody>
      <dsp:txXfrm rot="5400000">
        <a:off x="5965602" y="3132980"/>
        <a:ext cx="2571750" cy="4878288"/>
      </dsp:txXfrm>
    </dsp:sp>
    <dsp:sp modelId="{1EA8A69A-8D8E-4940-A620-BE3A1ADAB595}">
      <dsp:nvSpPr>
        <dsp:cNvPr id="0" name=""/>
        <dsp:cNvSpPr/>
      </dsp:nvSpPr>
      <dsp:spPr>
        <a:xfrm>
          <a:off x="3414801" y="2571750"/>
          <a:ext cx="2926972" cy="171450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Нетрадиционные формы работы с родителями</a:t>
          </a:r>
          <a:endParaRPr lang="ru-RU" sz="2600" kern="1200" dirty="0"/>
        </a:p>
      </dsp:txBody>
      <dsp:txXfrm>
        <a:off x="3414801" y="2571750"/>
        <a:ext cx="2926972" cy="171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0EEE5-B12B-4E75-989F-91181E6491DF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26D0A-5040-4400-832E-3DC04C3FC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НЕОБХОДИМОСТЬ СОЗДАНИЯ НОВОЙ МОДЕЛИ ВЗАИМОДЕЙСТВИЯ ДЕТСКОГО САДА И СЕМЬИ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пересмотреть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свои отношения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семьей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критически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взглянуть на себя и попытаться в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корне что-то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изменить.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8800" dirty="0" smtClean="0">
                <a:solidFill>
                  <a:schemeClr val="tx2"/>
                </a:solidFill>
                <a:latin typeface="Arial Black" pitchFamily="34" charset="0"/>
              </a:rPr>
              <a:t>Спасибо</a:t>
            </a:r>
            <a:endParaRPr lang="ru-RU" sz="88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F0"/>
                </a:solidFill>
              </a:rPr>
              <a:t>Функции семьи и ДОУ</a:t>
            </a:r>
            <a:endParaRPr lang="ru-RU" dirty="0">
              <a:solidFill>
                <a:srgbClr val="00B0F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866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57230">
                <a:tc>
                  <a:txBody>
                    <a:bodyPr/>
                    <a:lstStyle/>
                    <a:p>
                      <a:r>
                        <a:rPr lang="ru-RU" sz="28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Семья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ДОУ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46266">
                <a:tc>
                  <a:txBody>
                    <a:bodyPr/>
                    <a:lstStyle/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создает условия для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интеллектуального и физического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развития ребенка;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обеспечивает первичную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социализацию личности;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создает уникальную атмосферу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любви, эмоциональной насыщенности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теплоты индивидуальных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отношений, условия для эмоционально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психического созревания.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создает условия для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интеллектуального и физического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развития ребенка;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обеспечивает первичную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социализацию личности;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создает уникальную атмосферу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любви, эмоциональной насыщенности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теплоты индивидуальных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отношений, условия для эмоционально– психического созревания.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Две точки соприкосновения ребенка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со взрослым: ребенок между взрослыми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14414" y="3071810"/>
            <a:ext cx="278608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Родитель</a:t>
            </a:r>
          </a:p>
        </p:txBody>
      </p:sp>
      <p:sp>
        <p:nvSpPr>
          <p:cNvPr id="5" name="Овал 4"/>
          <p:cNvSpPr/>
          <p:nvPr/>
        </p:nvSpPr>
        <p:spPr>
          <a:xfrm>
            <a:off x="3286116" y="1857364"/>
            <a:ext cx="2857520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Ребенок</a:t>
            </a:r>
          </a:p>
        </p:txBody>
      </p:sp>
      <p:sp>
        <p:nvSpPr>
          <p:cNvPr id="6" name="Овал 5"/>
          <p:cNvSpPr/>
          <p:nvPr/>
        </p:nvSpPr>
        <p:spPr>
          <a:xfrm>
            <a:off x="5500694" y="3071810"/>
            <a:ext cx="271464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Педагог</a:t>
            </a:r>
          </a:p>
        </p:txBody>
      </p:sp>
      <p:sp>
        <p:nvSpPr>
          <p:cNvPr id="8" name="Овал 7"/>
          <p:cNvSpPr/>
          <p:nvPr/>
        </p:nvSpPr>
        <p:spPr>
          <a:xfrm>
            <a:off x="3357554" y="3500438"/>
            <a:ext cx="357190" cy="3571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429256" y="3429000"/>
            <a:ext cx="357190" cy="3571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0" y="0"/>
          <a:ext cx="975657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етрадиционные 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с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20000"/>
          </a:bodyPr>
          <a:lstStyle/>
          <a:p>
            <a:r>
              <a:rPr lang="ru-RU" sz="3900" b="1" i="1" dirty="0" smtClean="0">
                <a:solidFill>
                  <a:schemeClr val="accent1"/>
                </a:solidFill>
              </a:rPr>
              <a:t>УСТНЫЙ ЖУРНАЛ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СОБРАНИЕ-СТУДИЯ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СОБРАНИЕ-ПРАКТИКУМ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СОБРАНИЕ-СОВЕЩАНИЕ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ТОК-ШОУ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СОБРАНИЕ-ВЫСТАВКА</a:t>
            </a:r>
            <a:endParaRPr lang="ru-RU" sz="3900" dirty="0" smtClean="0">
              <a:solidFill>
                <a:schemeClr val="accent1"/>
              </a:solidFill>
            </a:endParaRPr>
          </a:p>
          <a:p>
            <a:r>
              <a:rPr lang="ru-RU" sz="3900" b="1" i="1" dirty="0" smtClean="0">
                <a:solidFill>
                  <a:schemeClr val="accent1"/>
                </a:solidFill>
              </a:rPr>
              <a:t>ОТКРЫТОЕ РОДИТЕЛЬСКОЕ</a:t>
            </a:r>
            <a:endParaRPr lang="ru-RU" sz="39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3900" b="1" i="1" dirty="0" smtClean="0">
                <a:solidFill>
                  <a:schemeClr val="accent1"/>
                </a:solidFill>
              </a:rPr>
              <a:t>СОБРАНИЕ</a:t>
            </a:r>
            <a:endParaRPr lang="ru-RU" sz="3900" dirty="0" smtClean="0">
              <a:solidFill>
                <a:schemeClr val="accent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Причины непонимания между родителями и педагогами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b="1" i="1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57224" y="1714489"/>
          <a:ext cx="71438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555147">
                <a:tc>
                  <a:txBody>
                    <a:bodyPr/>
                    <a:lstStyle/>
                    <a:p>
                      <a:r>
                        <a:rPr lang="ru-RU" sz="20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мнению педагогов ДОУ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мнению родителей</a:t>
                      </a:r>
                    </a:p>
                    <a:p>
                      <a:r>
                        <a:rPr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воспитанников ДОУ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45341">
                <a:tc>
                  <a:txBody>
                    <a:bodyPr/>
                    <a:lstStyle/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 идеализируют своего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ребенка, не могут объективно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оценить его уровень развития, не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хотят видеть недостатки;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 равнодушны к своим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детям и детскому саду;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перекладывают ответственность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воспитание и обучение на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детский сад;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низкий культурный и педагогический уровень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невнимание к детям со стороны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воспитателя;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не показывают в полном объеме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работу с детьми (только работы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</a:t>
                      </a:r>
                      <a:r>
                        <a:rPr lang="ru-RU" sz="1800" i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изодеятельности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ручному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труду);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поучают: так надо и так;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негативного говорят про</a:t>
                      </a:r>
                    </a:p>
                    <a:p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ребенка и мало хорошего;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там с детьми делают, не в полной мере знаем;</a:t>
                      </a:r>
                    </a:p>
                    <a:p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мало практической информации.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642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и семья в идеале должны стремиться к созданию единого пространства развития ребенка.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401080" cy="45545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этого нужен </a:t>
            </a:r>
            <a:r>
              <a:rPr lang="ru-RU" sz="2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ряд специфических условий: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взаимное доверие во взаимоотношениях между педагогом и родителями;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учет индивидуальности каждой семьи: возраста, образования,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численности, образа жизни, материального и педагогического уровня;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использование разнообразных форм работы с родителями;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одновременное влияние на родителей и детей;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систематичность и последовательность в работе с родителями;</a:t>
            </a:r>
          </a:p>
          <a:p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соблюдение педагогического такта.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Новая модель взаимодействия: </a:t>
            </a:r>
            <a:r>
              <a:rPr lang="ru-RU" b="1" i="1" dirty="0">
                <a:solidFill>
                  <a:srgbClr val="00B0F0"/>
                </a:solidFill>
              </a:rPr>
              <a:t>родитель – семья – педагог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64"/>
            <a:ext cx="9144000" cy="514353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786314" y="3643314"/>
            <a:ext cx="2428892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РЕБЕНОК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714612" y="2643182"/>
            <a:ext cx="2643206" cy="25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РОДИТЕЛЬ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929190" y="1714488"/>
            <a:ext cx="2428860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ПЕДАГОГ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500694" y="3857628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214942" y="3643314"/>
            <a:ext cx="285752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14" idx="6"/>
          </p:cNvCxnSpPr>
          <p:nvPr/>
        </p:nvCxnSpPr>
        <p:spPr>
          <a:xfrm flipV="1">
            <a:off x="5500694" y="3214686"/>
            <a:ext cx="1000132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Создание новой модели взаимодействия ДОУ </a:t>
            </a:r>
            <a:r>
              <a:rPr lang="ru-RU" sz="3600" b="1" i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Семьи</a:t>
            </a:r>
            <a:endParaRPr lang="ru-RU" sz="36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успешная  деятельность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образа успешного ребенка.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сотрудничество, взаимодействие и доверительность.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446</Words>
  <Application>Microsoft Office PowerPoint</Application>
  <PresentationFormat>Экран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НЕОБХОДИМОСТЬ СОЗДАНИЯ НОВОЙ МОДЕЛИ ВЗАИМОДЕЙСТВИЯ ДЕТСКОГО САДА И СЕМЬИ </vt:lpstr>
      <vt:lpstr>Функции семьи и ДОУ</vt:lpstr>
      <vt:lpstr>Две точки соприкосновения ребенка       со взрослым: ребенок между взрослыми</vt:lpstr>
      <vt:lpstr>Слайд 4</vt:lpstr>
      <vt:lpstr>Нетрадиционные  формы работы с родителями </vt:lpstr>
      <vt:lpstr>Причины непонимания между родителями и педагогами </vt:lpstr>
      <vt:lpstr>Детский сад и семья в идеале должны стремиться к созданию единого пространства развития ребенка. </vt:lpstr>
      <vt:lpstr>Новая модель взаимодействия: родитель – семья – педагог</vt:lpstr>
      <vt:lpstr>Создание новой модели взаимодействия ДОУ и Семьи</vt:lpstr>
      <vt:lpstr>Вывод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НЕОБХОДИМОСТЬ СОЗДАНИЯ НОВОЙ МОДЕЛИ ВЗАИМОДЕЙСТВИЯ ДЕТСКОГО САДА И СЕМЬИ</dc:title>
  <dc:creator>Moi</dc:creator>
  <cp:lastModifiedBy>Moi</cp:lastModifiedBy>
  <cp:revision>26</cp:revision>
  <dcterms:created xsi:type="dcterms:W3CDTF">2014-01-31T05:28:38Z</dcterms:created>
  <dcterms:modified xsi:type="dcterms:W3CDTF">2014-02-03T15:37:54Z</dcterms:modified>
</cp:coreProperties>
</file>