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7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диагностика </a:t>
            </a:r>
            <a:endParaRPr lang="ru-RU" dirty="0"/>
          </a:p>
        </p:txBody>
      </p:sp>
      <p:pic>
        <p:nvPicPr>
          <p:cNvPr id="8" name="Содержимое 7" descr="д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0616" y="1554163"/>
            <a:ext cx="6755167" cy="452596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Принципы диагностического обследования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принцип последовательности и преемственности диагностики;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доступности диагностических методик и процедур;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принцип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прогностичности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изучения продуктов деятельности детей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несложные эксперименты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«Правила» диагностики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работоспособные дни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обстановка спокойная, доброжелательная.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работает один взрослый;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торопить ребенка с ответом;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обследование проводится в игровой форме;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заставлять ребенка;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диагностическое обследование проводится во всех возрастных группах 3 раза в год.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333375"/>
            <a:ext cx="9144000" cy="530542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Полученные результаты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Конструктация образовательного процесса, планирование индивидуальной работы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211960" y="1556792"/>
            <a:ext cx="720080" cy="144016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учебного года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Итоговая диагностика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Сравнительный анализ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конструирование образовательного процесса на новый учебный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79912" y="2204864"/>
            <a:ext cx="936104" cy="1152128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«От рождения до школы»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коммуникации со сверстниками и взрослыми;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игровой деятельности;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познавательной деятельности;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художественной деятельности;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физического развития.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«Детство»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умений ребенка;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интересов, предпочтений, склонностей;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личностных особенностей;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поведенческих проявлений ребенка;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взаимодействия ребенка со сверстниками;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взаимодействия ребенка со взрослыми.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«Детство»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этап — проектировочный. Определяем цели и методы диагностики.</a:t>
            </a:r>
          </a:p>
          <a:p>
            <a:r>
              <a:rPr lang="en-US" dirty="0" smtClean="0"/>
              <a:t>II </a:t>
            </a:r>
            <a:r>
              <a:rPr lang="ru-RU" dirty="0" smtClean="0"/>
              <a:t>этап — практический. Проведение диагностики.</a:t>
            </a:r>
          </a:p>
          <a:p>
            <a:r>
              <a:rPr lang="en-US" dirty="0" smtClean="0"/>
              <a:t>III </a:t>
            </a:r>
            <a:r>
              <a:rPr lang="ru-RU" dirty="0" smtClean="0"/>
              <a:t>этап — аналитический. Анализ полученных фактов. </a:t>
            </a:r>
          </a:p>
          <a:p>
            <a:r>
              <a:rPr lang="en-US" dirty="0" smtClean="0"/>
              <a:t>IV</a:t>
            </a:r>
            <a:r>
              <a:rPr lang="ru-RU" dirty="0" smtClean="0"/>
              <a:t> этап — интерпретация данных. </a:t>
            </a:r>
          </a:p>
          <a:p>
            <a:r>
              <a:rPr lang="en-US" dirty="0" smtClean="0"/>
              <a:t>V</a:t>
            </a:r>
            <a:r>
              <a:rPr lang="ru-RU" dirty="0" smtClean="0"/>
              <a:t>этап — </a:t>
            </a:r>
            <a:r>
              <a:rPr lang="ru-RU" dirty="0" err="1" smtClean="0"/>
              <a:t>целеобразовательный</a:t>
            </a:r>
            <a:r>
              <a:rPr lang="ru-RU" dirty="0" smtClean="0"/>
              <a:t>. Предполагает определение актуальных образовательных задач.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«Мир открытий»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– определения динамики индивидуального развития ребенка.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содержит оценок развития ребенка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Учитывает зону ближайшего развития ребенка.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индивидуализации образования;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оптимизации работы с группой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Нормативные документы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 Об Образовании РФ (статья 11 пункт 3)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ФГОС дошкольного образования (статья 3.2.3. )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Сходства и различия мониторинга и педагогической диагностики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527376"/>
              </p:ext>
            </p:extLst>
          </p:nvPr>
        </p:nvGraphicFramePr>
        <p:xfrm>
          <a:off x="395537" y="1628800"/>
          <a:ext cx="8352927" cy="4596164"/>
        </p:xfrm>
        <a:graphic>
          <a:graphicData uri="http://schemas.openxmlformats.org/drawingml/2006/table">
            <a:tbl>
              <a:tblPr/>
              <a:tblGrid>
                <a:gridCol w="1152127"/>
                <a:gridCol w="3312368"/>
                <a:gridCol w="3888432"/>
              </a:tblGrid>
              <a:tr h="360040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Мониторинг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Педагогическая диагностика 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888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Определение</a:t>
                      </a:r>
                      <a:r>
                        <a:rPr lang="ru-RU" sz="2000" b="1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 </a:t>
                      </a:r>
                      <a:endParaRPr lang="ru-RU" sz="2000" b="1" u="sng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Система 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организации сбора, хранения, обработки и распространения информации о деятельности </a:t>
                      </a:r>
                      <a:r>
                        <a:rPr lang="ru-RU" sz="2400" kern="50" dirty="0" err="1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. системы. 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Это </a:t>
                      </a:r>
                      <a:r>
                        <a:rPr lang="ru-RU" sz="2400" kern="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механизм, позволяющий выявить индивидуальные особенности и </a:t>
                      </a:r>
                      <a:r>
                        <a:rPr lang="ru-RU" sz="2400" kern="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перспективы</a:t>
                      </a:r>
                      <a:r>
                        <a:rPr lang="ru-RU" sz="2000" kern="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.</a:t>
                      </a:r>
                      <a:endParaRPr lang="ru-RU" sz="20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479266"/>
              </p:ext>
            </p:extLst>
          </p:nvPr>
        </p:nvGraphicFramePr>
        <p:xfrm>
          <a:off x="457200" y="1600200"/>
          <a:ext cx="8352927" cy="4760742"/>
        </p:xfrm>
        <a:graphic>
          <a:graphicData uri="http://schemas.openxmlformats.org/drawingml/2006/table">
            <a:tbl>
              <a:tblPr/>
              <a:tblGrid>
                <a:gridCol w="1162472"/>
                <a:gridCol w="3456384"/>
                <a:gridCol w="3734071"/>
              </a:tblGrid>
              <a:tr h="388640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Мониторинг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Педагогическая диагностика 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4000" b="1" u="sng" kern="50" dirty="0">
                          <a:latin typeface="Times New Roman"/>
                          <a:ea typeface="SimSun"/>
                          <a:cs typeface="Times New Roman"/>
                        </a:rPr>
                        <a:t>Предполагает</a:t>
                      </a:r>
                      <a:r>
                        <a:rPr lang="ru-RU" sz="2400" kern="50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- постоянный сбор информации об 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объектах;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ahoma"/>
                          <a:ea typeface="SimSun"/>
                          <a:cs typeface="Times New Roman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ahoma"/>
                          <a:ea typeface="SimSun"/>
                          <a:cs typeface="Times New Roman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- 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выявления 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динамики изменений;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ahoma"/>
                          <a:ea typeface="SimSun"/>
                          <a:cs typeface="Times New Roman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ahoma"/>
                          <a:ea typeface="SimSun"/>
                          <a:cs typeface="Times New Roman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- компактность, минимальность измерительных процедур и их включенность в педагогический процесс.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kern="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kern="50" dirty="0">
                          <a:latin typeface="Times New Roman"/>
                          <a:ea typeface="SimSun"/>
                          <a:cs typeface="Times New Roman"/>
                        </a:rPr>
                        <a:t>Изучение ребенка </a:t>
                      </a:r>
                      <a:r>
                        <a:rPr lang="ru-RU" sz="2400" kern="5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400" kern="50" dirty="0">
                          <a:latin typeface="Times New Roman"/>
                          <a:ea typeface="SimSun"/>
                          <a:cs typeface="Times New Roman"/>
                        </a:rPr>
                        <a:t>для познания его индивидуальности и оценки его </a:t>
                      </a:r>
                      <a:r>
                        <a:rPr lang="ru-RU" sz="2400" kern="50" dirty="0" smtClean="0">
                          <a:latin typeface="Times New Roman"/>
                          <a:ea typeface="SimSun"/>
                          <a:cs typeface="Times New Roman"/>
                        </a:rPr>
                        <a:t>развития; 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kern="50" dirty="0">
                          <a:latin typeface="Times New Roman"/>
                          <a:ea typeface="SimSun"/>
                          <a:cs typeface="Times New Roman"/>
                        </a:rPr>
                        <a:t>- </a:t>
                      </a:r>
                      <a:r>
                        <a:rPr lang="ru-RU" sz="2400" kern="5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400" kern="50" dirty="0">
                          <a:latin typeface="Times New Roman"/>
                          <a:ea typeface="SimSun"/>
                          <a:cs typeface="Times New Roman"/>
                        </a:rPr>
                        <a:t>видение скрытых резервов личностного развития, предвидение его поведения в будущем. 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70241" y="260648"/>
            <a:ext cx="8686800" cy="838200"/>
          </a:xfrm>
          <a:prstGeom prst="rect">
            <a:avLst/>
          </a:prstGeom>
        </p:spPr>
        <p:txBody>
          <a:bodyPr vert="horz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Сходства и различия мониторинга и педагогической диагностики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140847"/>
              </p:ext>
            </p:extLst>
          </p:nvPr>
        </p:nvGraphicFramePr>
        <p:xfrm>
          <a:off x="457200" y="1600200"/>
          <a:ext cx="8352927" cy="4175540"/>
        </p:xfrm>
        <a:graphic>
          <a:graphicData uri="http://schemas.openxmlformats.org/drawingml/2006/table">
            <a:tbl>
              <a:tblPr/>
              <a:tblGrid>
                <a:gridCol w="874440"/>
                <a:gridCol w="3312368"/>
                <a:gridCol w="4166119"/>
              </a:tblGrid>
              <a:tr h="388640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Мониторинг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Педагогическая диагностика 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3600" b="1" u="sng" kern="50" dirty="0">
                          <a:latin typeface="Times New Roman"/>
                          <a:ea typeface="SimSun"/>
                          <a:cs typeface="Times New Roman"/>
                        </a:rPr>
                        <a:t>Структура </a:t>
                      </a:r>
                      <a:endParaRPr lang="ru-RU" sz="3600" b="1" u="sng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1.Определение объекта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2. Сбор 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информации.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3. Обработка и 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анализ.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4. Интерпретация и комплексная </a:t>
                      </a:r>
                      <a:r>
                        <a:rPr lang="ru-RU" sz="2400" kern="50" dirty="0" smtClean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оценка.</a:t>
                      </a: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/>
                      </a:r>
                      <a:b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</a:br>
                      <a:r>
                        <a:rPr lang="ru-RU" sz="2400" kern="50" dirty="0">
                          <a:solidFill>
                            <a:srgbClr val="2F2B23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5. Принятие решения об изменении деятельности.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</a:t>
                      </a:r>
                      <a:r>
                        <a:rPr lang="en-US" sz="2400" u="sng" kern="50" baseline="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этап </a:t>
                      </a:r>
                      <a:r>
                        <a:rPr lang="ru-RU" sz="2400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— </a:t>
                      </a:r>
                      <a:r>
                        <a:rPr lang="ru-RU" sz="2400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проектировочный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II</a:t>
                      </a:r>
                      <a:r>
                        <a:rPr lang="en-US" sz="2400" u="sng" kern="50" baseline="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этап </a:t>
                      </a:r>
                      <a:r>
                        <a:rPr lang="ru-RU" sz="2400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— </a:t>
                      </a:r>
                      <a:r>
                        <a:rPr lang="ru-RU" sz="2400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практический.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III</a:t>
                      </a:r>
                      <a:r>
                        <a:rPr lang="en-US" sz="2400" u="sng" kern="50" baseline="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этап </a:t>
                      </a:r>
                      <a:r>
                        <a:rPr lang="ru-RU" sz="2400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— аналитический.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</a:t>
                      </a:r>
                      <a:r>
                        <a:rPr lang="en-US" sz="2400" u="sng" kern="50" baseline="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V</a:t>
                      </a:r>
                      <a:r>
                        <a:rPr lang="ru-RU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2400" u="sng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этап </a:t>
                      </a:r>
                      <a:r>
                        <a:rPr lang="ru-RU" sz="2400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— интерпретация данных. </a:t>
                      </a:r>
                      <a:r>
                        <a:rPr lang="ru-RU" sz="2400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 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V</a:t>
                      </a:r>
                      <a:r>
                        <a:rPr lang="ru-RU" sz="2400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этап -</a:t>
                      </a:r>
                      <a:r>
                        <a:rPr lang="ru-RU" sz="2400" kern="50" dirty="0" err="1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целеобразовательный</a:t>
                      </a:r>
                      <a:r>
                        <a:rPr lang="ru-RU" sz="2400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. </a:t>
                      </a:r>
                      <a:r>
                        <a:rPr lang="ru-RU" sz="2400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endParaRPr lang="ru-RU" sz="24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Сходства и различия мониторинга и педагогической диагностики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668222"/>
              </p:ext>
            </p:extLst>
          </p:nvPr>
        </p:nvGraphicFramePr>
        <p:xfrm>
          <a:off x="457200" y="1600200"/>
          <a:ext cx="8352927" cy="4596164"/>
        </p:xfrm>
        <a:graphic>
          <a:graphicData uri="http://schemas.openxmlformats.org/drawingml/2006/table">
            <a:tbl>
              <a:tblPr/>
              <a:tblGrid>
                <a:gridCol w="946448"/>
                <a:gridCol w="3672408"/>
                <a:gridCol w="3734071"/>
              </a:tblGrid>
              <a:tr h="532656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Мониторинг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Педагогическая диагностика 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3200" b="1" u="sng" kern="50" dirty="0">
                          <a:latin typeface="Times New Roman"/>
                          <a:ea typeface="SimSun"/>
                          <a:cs typeface="Times New Roman"/>
                        </a:rPr>
                        <a:t>Инструментарий</a:t>
                      </a:r>
                      <a:r>
                        <a:rPr lang="ru-RU" sz="2800" kern="50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ru-RU" sz="28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C</a:t>
                      </a:r>
                      <a:r>
                        <a:rPr lang="ru-RU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бор </a:t>
                      </a:r>
                      <a:r>
                        <a:rPr lang="ru-RU" sz="2800" kern="50" dirty="0">
                          <a:latin typeface="Times New Roman"/>
                          <a:ea typeface="SimSun"/>
                          <a:cs typeface="Times New Roman"/>
                        </a:rPr>
                        <a:t>необходимой информации через: опросы, анализ, наблюдение </a:t>
                      </a:r>
                      <a:r>
                        <a:rPr lang="ru-RU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800" kern="50" dirty="0">
                          <a:latin typeface="Times New Roman"/>
                          <a:ea typeface="SimSun"/>
                          <a:cs typeface="Times New Roman"/>
                        </a:rPr>
                        <a:t>и другие методы исследования;</a:t>
                      </a:r>
                      <a:endParaRPr lang="ru-RU" sz="28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C</a:t>
                      </a:r>
                      <a:r>
                        <a:rPr lang="ru-RU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бор необходимой информации через: опросы, анализ, наблюдение  и карты </a:t>
                      </a:r>
                      <a:r>
                        <a:rPr lang="ru-RU" sz="2800" kern="50" dirty="0">
                          <a:latin typeface="Times New Roman"/>
                          <a:ea typeface="SimSun"/>
                          <a:cs typeface="Times New Roman"/>
                        </a:rPr>
                        <a:t>наблюдений детского </a:t>
                      </a:r>
                      <a:r>
                        <a:rPr lang="ru-RU" sz="2800" kern="50" dirty="0" smtClean="0">
                          <a:latin typeface="Times New Roman"/>
                          <a:ea typeface="SimSun"/>
                          <a:cs typeface="Times New Roman"/>
                        </a:rPr>
                        <a:t>развития.</a:t>
                      </a:r>
                      <a:endParaRPr lang="ru-RU" sz="28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Сходства и различия мониторинга и педагогической диагностики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510516"/>
              </p:ext>
            </p:extLst>
          </p:nvPr>
        </p:nvGraphicFramePr>
        <p:xfrm>
          <a:off x="323528" y="1628800"/>
          <a:ext cx="8640961" cy="4596164"/>
        </p:xfrm>
        <a:graphic>
          <a:graphicData uri="http://schemas.openxmlformats.org/drawingml/2006/table">
            <a:tbl>
              <a:tblPr/>
              <a:tblGrid>
                <a:gridCol w="1340308"/>
                <a:gridCol w="3340212"/>
                <a:gridCol w="3960441"/>
              </a:tblGrid>
              <a:tr h="532656">
                <a:tc>
                  <a:txBody>
                    <a:bodyPr/>
                    <a:lstStyle/>
                    <a:p>
                      <a:pPr marL="3175" marR="4318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Мониторинг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Педагогическая диагностика </a:t>
                      </a:r>
                    </a:p>
                  </a:txBody>
                  <a:tcPr marL="32014" marR="32014" marT="32014" marB="3201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3600" b="1" u="sng" kern="5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Периодичность</a:t>
                      </a:r>
                      <a:endParaRPr lang="ru-RU" sz="3600" b="1" u="sng" kern="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34925" marR="34925" marT="34925" marB="34925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5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Проводится </a:t>
                      </a:r>
                      <a:r>
                        <a:rPr lang="ru-RU" sz="2400" kern="5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 раза в год 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Проводится </a:t>
                      </a:r>
                      <a:r>
                        <a:rPr lang="ru-RU" sz="2400" kern="5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400" kern="5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 раза в год: в начале года, середине и в конце года.</a:t>
                      </a:r>
                      <a:endParaRPr lang="ru-RU" sz="2400" kern="5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Сходства и различия мониторинга и педагогической диагностики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/>
          <a:lstStyle/>
          <a:p>
            <a:r>
              <a:rPr lang="ru-RU" dirty="0" smtClean="0"/>
              <a:t>Педагогическая диагностика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8686800" cy="1946846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«Диагностика» (греч.) - «познание, определение».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Педагогическая диагностика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Получение оперативной информации о реальном состоянии и тенденциях изменения для педагогического процесса.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– получение информации об индивидуальных особенностях развития ребенка.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523</TotalTime>
  <Words>486</Words>
  <Application>Microsoft Office PowerPoint</Application>
  <PresentationFormat>Экран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Педагогическая диагностика </vt:lpstr>
      <vt:lpstr>Нормативные документы </vt:lpstr>
      <vt:lpstr>Сходства и различия мониторинга и педагогической диагностики </vt:lpstr>
      <vt:lpstr>Презентация PowerPoint</vt:lpstr>
      <vt:lpstr>Сходства и различия мониторинга и педагогической диагностики </vt:lpstr>
      <vt:lpstr>Сходства и различия мониторинга и педагогической диагностики </vt:lpstr>
      <vt:lpstr>Сходства и различия мониторинга и педагогической диагностики </vt:lpstr>
      <vt:lpstr>Педагогическая диагностика </vt:lpstr>
      <vt:lpstr>Педагогическая диагностика </vt:lpstr>
      <vt:lpstr>Принципы диагностического обследования </vt:lpstr>
      <vt:lpstr>Методы </vt:lpstr>
      <vt:lpstr>«Правила» диагностики </vt:lpstr>
      <vt:lpstr>Презентация PowerPoint</vt:lpstr>
      <vt:lpstr>Конец учебного года </vt:lpstr>
      <vt:lpstr>«От рождения до школы»</vt:lpstr>
      <vt:lpstr>«Детство»</vt:lpstr>
      <vt:lpstr>«Детство»</vt:lpstr>
      <vt:lpstr>«Мир открытий»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диагностика </dc:title>
  <dc:creator>PBELL</dc:creator>
  <cp:lastModifiedBy>Виктория Яшкина</cp:lastModifiedBy>
  <cp:revision>43</cp:revision>
  <dcterms:created xsi:type="dcterms:W3CDTF">2015-02-21T13:36:40Z</dcterms:created>
  <dcterms:modified xsi:type="dcterms:W3CDTF">2015-02-24T11:36:13Z</dcterms:modified>
</cp:coreProperties>
</file>