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8" r:id="rId9"/>
    <p:sldId id="263" r:id="rId10"/>
    <p:sldId id="270" r:id="rId11"/>
    <p:sldId id="268" r:id="rId12"/>
    <p:sldId id="266" r:id="rId13"/>
    <p:sldId id="272" r:id="rId14"/>
    <p:sldId id="273" r:id="rId15"/>
    <p:sldId id="274" r:id="rId16"/>
    <p:sldId id="275" r:id="rId17"/>
    <p:sldId id="276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D7178"/>
    <a:srgbClr val="826C7D"/>
    <a:srgbClr val="FF6699"/>
    <a:srgbClr val="710909"/>
    <a:srgbClr val="A50021"/>
    <a:srgbClr val="705844"/>
    <a:srgbClr val="75673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534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E:\&#1080;.&#1088;\&#1087;&#1088;&#1086;&#1090;&#1086;&#1082;&#1086;&#1083;%20&#1080;&#1089;&#1089;&#1083;&#1077;&#1076;&#1086;&#1074;&#1072;&#1085;&#1080;&#1103;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32"/>
  <c:chart>
    <c:view3D>
      <c:depthPercent val="100"/>
      <c:rAngAx val="1"/>
    </c:view3D>
    <c:floor>
      <c:spPr>
        <a:solidFill>
          <a:schemeClr val="accent2">
            <a:lumMod val="60000"/>
            <a:lumOff val="40000"/>
          </a:schemeClr>
        </a:solidFill>
      </c:spPr>
    </c:floor>
    <c:sideWall>
      <c:spPr>
        <a:solidFill>
          <a:schemeClr val="accent2">
            <a:lumMod val="60000"/>
            <a:lumOff val="40000"/>
          </a:schemeClr>
        </a:solidFill>
        <a:ln>
          <a:solidFill>
            <a:srgbClr val="FFC000"/>
          </a:solidFill>
        </a:ln>
      </c:spPr>
    </c:sideWall>
    <c:backWall>
      <c:spPr>
        <a:solidFill>
          <a:schemeClr val="accent2">
            <a:lumMod val="60000"/>
            <a:lumOff val="40000"/>
          </a:schemeClr>
        </a:solidFill>
      </c:spPr>
    </c:backWall>
    <c:plotArea>
      <c:layout>
        <c:manualLayout>
          <c:layoutTarget val="inner"/>
          <c:xMode val="edge"/>
          <c:yMode val="edge"/>
          <c:x val="3.5177165354330735E-2"/>
          <c:y val="1.3564887722368059E-2"/>
          <c:w val="0.96482283464566965"/>
          <c:h val="0.90131656459609166"/>
        </c:manualLayout>
      </c:layout>
      <c:bar3DChart>
        <c:barDir val="col"/>
        <c:grouping val="clustered"/>
        <c:ser>
          <c:idx val="0"/>
          <c:order val="0"/>
          <c:spPr>
            <a:solidFill>
              <a:srgbClr val="FFFF66"/>
            </a:solidFill>
          </c:spPr>
          <c:dLbls>
            <c:dLbl>
              <c:idx val="0"/>
              <c:layout>
                <c:manualLayout>
                  <c:x val="2.7312227361604421E-2"/>
                  <c:y val="-5.0142448642649835E-2"/>
                </c:manualLayout>
              </c:layout>
              <c:showVal val="1"/>
            </c:dLbl>
            <c:dLbl>
              <c:idx val="1"/>
              <c:layout>
                <c:manualLayout>
                  <c:x val="2.3215393257363794E-2"/>
                  <c:y val="-3.5517567788543682E-2"/>
                </c:manualLayout>
              </c:layout>
              <c:showVal val="1"/>
            </c:dLbl>
            <c:dLbl>
              <c:idx val="2"/>
              <c:layout>
                <c:manualLayout>
                  <c:x val="2.8677838729684688E-2"/>
                  <c:y val="-4.1785373868874855E-2"/>
                </c:manualLayout>
              </c:layout>
              <c:showVal val="1"/>
            </c:dLbl>
            <c:dLbl>
              <c:idx val="3"/>
              <c:layout>
                <c:manualLayout>
                  <c:x val="3.6871506938166106E-2"/>
                  <c:y val="-4.3874642562318607E-2"/>
                </c:manualLayout>
              </c:layout>
              <c:showVal val="1"/>
            </c:dLbl>
            <c:txPr>
              <a:bodyPr/>
              <a:lstStyle/>
              <a:p>
                <a:pPr>
                  <a:defRPr sz="1600" b="1">
                    <a:solidFill>
                      <a:schemeClr val="accent6">
                        <a:lumMod val="50000"/>
                      </a:schemeClr>
                    </a:solidFill>
                  </a:defRPr>
                </a:pPr>
                <a:endParaRPr lang="ru-RU"/>
              </a:p>
            </c:txPr>
            <c:showVal val="1"/>
          </c:dLbls>
          <c:cat>
            <c:strRef>
              <c:f>'для диаграмм'!$B$2:$B$5</c:f>
              <c:strCache>
                <c:ptCount val="4"/>
                <c:pt idx="0">
                  <c:v>холлерики</c:v>
                </c:pt>
                <c:pt idx="1">
                  <c:v>сангвиники</c:v>
                </c:pt>
                <c:pt idx="2">
                  <c:v>флегматики</c:v>
                </c:pt>
                <c:pt idx="3">
                  <c:v>меланхолики</c:v>
                </c:pt>
              </c:strCache>
            </c:strRef>
          </c:cat>
          <c:val>
            <c:numRef>
              <c:f>'для диаграмм'!$C$2:$C$5</c:f>
              <c:numCache>
                <c:formatCode>General</c:formatCode>
                <c:ptCount val="4"/>
                <c:pt idx="0">
                  <c:v>25</c:v>
                </c:pt>
                <c:pt idx="1">
                  <c:v>37.5</c:v>
                </c:pt>
                <c:pt idx="2">
                  <c:v>41.7</c:v>
                </c:pt>
                <c:pt idx="3">
                  <c:v>8.3000000000000007</c:v>
                </c:pt>
              </c:numCache>
            </c:numRef>
          </c:val>
        </c:ser>
        <c:shape val="cylinder"/>
        <c:axId val="3734144"/>
        <c:axId val="11469184"/>
        <c:axId val="0"/>
      </c:bar3DChart>
      <c:catAx>
        <c:axId val="3734144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800">
                <a:solidFill>
                  <a:srgbClr val="710909"/>
                </a:solidFill>
              </a:defRPr>
            </a:pPr>
            <a:endParaRPr lang="ru-RU"/>
          </a:p>
        </c:txPr>
        <c:crossAx val="11469184"/>
        <c:crosses val="autoZero"/>
        <c:auto val="1"/>
        <c:lblAlgn val="ctr"/>
        <c:lblOffset val="100"/>
      </c:catAx>
      <c:valAx>
        <c:axId val="11469184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 sz="1200" b="1" i="1">
                <a:solidFill>
                  <a:srgbClr val="710909"/>
                </a:solidFill>
              </a:defRPr>
            </a:pPr>
            <a:endParaRPr lang="ru-RU"/>
          </a:p>
        </c:txPr>
        <c:crossAx val="3734144"/>
        <c:crosses val="autoZero"/>
        <c:crossBetween val="between"/>
      </c:valAx>
      <c:spPr>
        <a:solidFill>
          <a:schemeClr val="accent2">
            <a:lumMod val="20000"/>
            <a:lumOff val="80000"/>
          </a:schemeClr>
        </a:solidFill>
      </c:spPr>
    </c:plotArea>
    <c:plotVisOnly val="1"/>
    <c:dispBlanksAs val="gap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0F2AE4-8967-4514-9680-328F678DB18B}" type="datetimeFigureOut">
              <a:rPr lang="ru-RU"/>
              <a:pPr>
                <a:defRPr/>
              </a:pPr>
              <a:t>24.02.2012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59B8E3-EEAD-428A-A2B1-FDC173EFD16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051DE4-3231-479D-BCDE-D64E1CF61B62}" type="datetimeFigureOut">
              <a:rPr lang="ru-RU"/>
              <a:pPr>
                <a:defRPr/>
              </a:pPr>
              <a:t>24.02.2012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EAB18B-467C-48D9-AA0B-3D452588686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8653DD-0582-43EA-B54E-3B81AA98ACF9}" type="datetimeFigureOut">
              <a:rPr lang="ru-RU"/>
              <a:pPr>
                <a:defRPr/>
              </a:pPr>
              <a:t>24.02.2012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0BA953-7582-43DA-A953-AA4F0659890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D18262-9088-4771-8B31-A42E61F299A3}" type="datetimeFigureOut">
              <a:rPr lang="ru-RU"/>
              <a:pPr>
                <a:defRPr/>
              </a:pPr>
              <a:t>24.02.2012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4102C2-0041-4ADF-AC6A-B31FA36D8EB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DCFAFD-F29E-4DD9-BEA3-12ADAC164CC4}" type="datetimeFigureOut">
              <a:rPr lang="ru-RU"/>
              <a:pPr>
                <a:defRPr/>
              </a:pPr>
              <a:t>24.02.2012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AE3128-A963-43BD-8B11-6749952719A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9AB6C3-8667-4523-B059-B6D48997E7B5}" type="datetimeFigureOut">
              <a:rPr lang="ru-RU"/>
              <a:pPr>
                <a:defRPr/>
              </a:pPr>
              <a:t>24.02.2012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EFC88A-F21D-484A-958D-6A910AAC207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919E48-8E1F-4DAB-A206-A5E13EF74789}" type="datetimeFigureOut">
              <a:rPr lang="ru-RU"/>
              <a:pPr>
                <a:defRPr/>
              </a:pPr>
              <a:t>24.02.2012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F8EFA-71D0-4ABE-88A9-5477DDD01F2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88D51A-8074-4319-AC1A-7EC9B7443D4F}" type="datetimeFigureOut">
              <a:rPr lang="ru-RU"/>
              <a:pPr>
                <a:defRPr/>
              </a:pPr>
              <a:t>24.02.2012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82F092-57BE-4C52-8365-5086E18217F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06C6D2-6DA5-4C2A-919C-6543B6CC096D}" type="datetimeFigureOut">
              <a:rPr lang="ru-RU"/>
              <a:pPr>
                <a:defRPr/>
              </a:pPr>
              <a:t>24.02.2012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A6C426-2DC3-4B69-AFB4-ADCD954A626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7AB49B-F879-46AC-8305-79E9899798CE}" type="datetimeFigureOut">
              <a:rPr lang="ru-RU"/>
              <a:pPr>
                <a:defRPr/>
              </a:pPr>
              <a:t>24.02.2012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3382A-E049-4797-8BDA-0020CF1441D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7130AF-1D6F-42FA-9F63-86F0D4AD0224}" type="datetimeFigureOut">
              <a:rPr lang="ru-RU"/>
              <a:pPr>
                <a:defRPr/>
              </a:pPr>
              <a:t>24.02.2012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1A0A6A-2AA3-4D13-A1F6-2D817E79C39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FEE7F2"/>
            </a:gs>
            <a:gs pos="17999">
              <a:srgbClr val="FBD49C"/>
            </a:gs>
            <a:gs pos="39000">
              <a:srgbClr val="FBA97D"/>
            </a:gs>
            <a:gs pos="64000">
              <a:srgbClr val="FAC77D"/>
            </a:gs>
            <a:gs pos="82001">
              <a:srgbClr val="FEE7F2"/>
            </a:gs>
            <a:gs pos="100000">
              <a:srgbClr val="FBEAC7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F6760C3-F942-4633-A4CB-0745A86D9D78}" type="datetimeFigureOut">
              <a:rPr lang="ru-RU"/>
              <a:pPr>
                <a:defRPr/>
              </a:pPr>
              <a:t>24.02.2012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D2C6855-5A94-4E1F-B307-8292E4C5A57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0" r:id="rId3"/>
    <p:sldLayoutId id="2147483659" r:id="rId4"/>
    <p:sldLayoutId id="2147483658" r:id="rId5"/>
    <p:sldLayoutId id="2147483657" r:id="rId6"/>
    <p:sldLayoutId id="2147483656" r:id="rId7"/>
    <p:sldLayoutId id="2147483655" r:id="rId8"/>
    <p:sldLayoutId id="2147483654" r:id="rId9"/>
    <p:sldLayoutId id="2147483653" r:id="rId10"/>
    <p:sldLayoutId id="214748365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.shutterstock.com/display_pic_with_logo/65525/65525,1180200592,2/stock-vector-boy-and-girl-3381770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evolutionij-mir-asmara.com/images/chakri_aura_polya_ludey/30-3.png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11" Type="http://schemas.openxmlformats.org/officeDocument/2006/relationships/image" Target="../media/image20.jpeg"/><Relationship Id="rId5" Type="http://schemas.openxmlformats.org/officeDocument/2006/relationships/image" Target="../media/image14.jpeg"/><Relationship Id="rId10" Type="http://schemas.openxmlformats.org/officeDocument/2006/relationships/image" Target="../media/image19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259681" y="2283899"/>
            <a:ext cx="6624637" cy="1786033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kern="12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Темперамент </a:t>
            </a:r>
            <a:r>
              <a:rPr lang="ru-RU" b="1" kern="12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 </a:t>
            </a:r>
            <a:r>
              <a:rPr lang="ru-RU" b="1" kern="12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b="1" kern="12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b="1" kern="12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цвет одежды подростков</a:t>
            </a:r>
            <a:br>
              <a:rPr lang="ru-RU" b="1" kern="12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endParaRPr lang="ru-RU" b="1" kern="12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5080000" y="3500438"/>
            <a:ext cx="4064000" cy="2063750"/>
          </a:xfrm>
        </p:spPr>
        <p:txBody>
          <a:bodyPr rtlCol="0">
            <a:norm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kern="1200" dirty="0">
                <a:solidFill>
                  <a:schemeClr val="accent2">
                    <a:lumMod val="50000"/>
                  </a:schemeClr>
                </a:solidFill>
              </a:rPr>
              <a:t>Работу выполнила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kern="1200" dirty="0">
                <a:solidFill>
                  <a:schemeClr val="accent2">
                    <a:lumMod val="50000"/>
                  </a:schemeClr>
                </a:solidFill>
              </a:rPr>
              <a:t>ученица 7 класса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kern="1200" dirty="0">
                <a:solidFill>
                  <a:schemeClr val="accent2">
                    <a:lumMod val="50000"/>
                  </a:schemeClr>
                </a:solidFill>
              </a:rPr>
              <a:t>САПАРОВА ДУРСУН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kern="1200" dirty="0">
                <a:solidFill>
                  <a:schemeClr val="accent2">
                    <a:lumMod val="50000"/>
                  </a:schemeClr>
                </a:solidFill>
              </a:rPr>
              <a:t>Руководитель: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kern="1200" dirty="0">
                <a:solidFill>
                  <a:schemeClr val="accent2">
                    <a:lumMod val="50000"/>
                  </a:schemeClr>
                </a:solidFill>
              </a:rPr>
              <a:t>ХОМЕНКО НИНА БОРИСОВНА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1800" kern="1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3315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3316" name="Rectangle 5"/>
          <p:cNvSpPr>
            <a:spLocks noChangeArrowheads="1"/>
          </p:cNvSpPr>
          <p:nvPr/>
        </p:nvSpPr>
        <p:spPr bwMode="auto">
          <a:xfrm>
            <a:off x="2555875" y="223838"/>
            <a:ext cx="40322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50850" algn="ctr">
              <a:defRPr/>
            </a:pPr>
            <a:r>
              <a:rPr lang="ru-RU" sz="1200" dirty="0">
                <a:solidFill>
                  <a:schemeClr val="accent6">
                    <a:lumMod val="50000"/>
                  </a:schemeClr>
                </a:solidFill>
                <a:ea typeface="Calibri" pitchFamily="34" charset="0"/>
                <a:cs typeface="Arial" charset="0"/>
              </a:rPr>
              <a:t> </a:t>
            </a:r>
            <a:r>
              <a:rPr lang="ru-RU" sz="1400" b="1" dirty="0">
                <a:solidFill>
                  <a:schemeClr val="accent6">
                    <a:lumMod val="50000"/>
                  </a:schemeClr>
                </a:solidFill>
                <a:ea typeface="Calibri" pitchFamily="34" charset="0"/>
                <a:cs typeface="Arial" charset="0"/>
              </a:rPr>
              <a:t>МБОУ СОШ «Эврика – </a:t>
            </a:r>
            <a:r>
              <a:rPr lang="ru-RU" sz="1400" b="1" dirty="0">
                <a:solidFill>
                  <a:schemeClr val="accent6">
                    <a:lumMod val="50000"/>
                  </a:schemeClr>
                </a:solidFill>
                <a:ea typeface="Calibri" pitchFamily="34" charset="0"/>
                <a:cs typeface="Arial" charset="0"/>
              </a:rPr>
              <a:t>Развитие»</a:t>
            </a:r>
            <a:endParaRPr lang="ru-RU" sz="1400" b="1" dirty="0">
              <a:solidFill>
                <a:schemeClr val="accent6">
                  <a:lumMod val="50000"/>
                </a:schemeClr>
              </a:solidFill>
              <a:ea typeface="Calibri" pitchFamily="34" charset="0"/>
              <a:cs typeface="Arial" charset="0"/>
            </a:endParaRPr>
          </a:p>
          <a:p>
            <a:pPr indent="450850" algn="ctr">
              <a:defRPr/>
            </a:pPr>
            <a:r>
              <a:rPr lang="ru-RU" sz="1400" b="1" dirty="0">
                <a:solidFill>
                  <a:schemeClr val="accent6">
                    <a:lumMod val="50000"/>
                  </a:schemeClr>
                </a:solidFill>
                <a:ea typeface="Calibri" pitchFamily="34" charset="0"/>
                <a:cs typeface="Arial" charset="0"/>
              </a:rPr>
              <a:t>  г. Ростов-на-Дону</a:t>
            </a:r>
          </a:p>
        </p:txBody>
      </p:sp>
      <p:sp>
        <p:nvSpPr>
          <p:cNvPr id="13317" name="Text Box 6"/>
          <p:cNvSpPr txBox="1">
            <a:spLocks noChangeArrowheads="1"/>
          </p:cNvSpPr>
          <p:nvPr/>
        </p:nvSpPr>
        <p:spPr bwMode="auto">
          <a:xfrm>
            <a:off x="3492500" y="5949950"/>
            <a:ext cx="20494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Aft>
                <a:spcPts val="1000"/>
              </a:spcAft>
            </a:pPr>
            <a:r>
              <a:rPr lang="ru-RU" sz="1400">
                <a:latin typeface="Times New Roman" pitchFamily="18" charset="0"/>
              </a:rPr>
              <a:t>2011-2012 учебный год</a:t>
            </a:r>
            <a:endParaRPr lang="ru-RU" sz="1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3316" grpId="0"/>
      <p:bldP spid="1331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>
            <a:graphicFrameLocks noGrp="1"/>
          </p:cNvGraphicFramePr>
          <p:nvPr/>
        </p:nvGraphicFramePr>
        <p:xfrm>
          <a:off x="0" y="0"/>
          <a:ext cx="9144000" cy="7029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23527" y="908721"/>
          <a:ext cx="8568955" cy="5688631"/>
        </p:xfrm>
        <a:graphic>
          <a:graphicData uri="http://schemas.openxmlformats.org/drawingml/2006/table">
            <a:tbl>
              <a:tblPr/>
              <a:tblGrid>
                <a:gridCol w="2147857"/>
                <a:gridCol w="595178"/>
                <a:gridCol w="582592"/>
                <a:gridCol w="582592"/>
                <a:gridCol w="582592"/>
                <a:gridCol w="582592"/>
                <a:gridCol w="582592"/>
                <a:gridCol w="582592"/>
                <a:gridCol w="582592"/>
                <a:gridCol w="582592"/>
                <a:gridCol w="582592"/>
                <a:gridCol w="582592"/>
              </a:tblGrid>
              <a:tr h="1386462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3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 i="1" dirty="0">
                          <a:latin typeface="Times New Roman"/>
                          <a:ea typeface="Calibri"/>
                          <a:cs typeface="Times New Roman"/>
                        </a:rPr>
                        <a:t>красный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 i="1" dirty="0">
                          <a:latin typeface="Times New Roman"/>
                          <a:ea typeface="Calibri"/>
                          <a:cs typeface="Times New Roman"/>
                        </a:rPr>
                        <a:t>белый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 i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чёрный</a:t>
                      </a: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 i="1" dirty="0">
                          <a:latin typeface="Times New Roman"/>
                          <a:ea typeface="Calibri"/>
                          <a:cs typeface="Times New Roman"/>
                        </a:rPr>
                        <a:t>серый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 i="1" dirty="0">
                          <a:latin typeface="Times New Roman"/>
                          <a:ea typeface="Calibri"/>
                          <a:cs typeface="Times New Roman"/>
                        </a:rPr>
                        <a:t>зелёный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 i="1" dirty="0">
                          <a:latin typeface="Times New Roman"/>
                          <a:ea typeface="Calibri"/>
                          <a:cs typeface="Times New Roman"/>
                        </a:rPr>
                        <a:t>жёлтый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 i="1" dirty="0">
                          <a:latin typeface="Times New Roman"/>
                          <a:ea typeface="Calibri"/>
                          <a:cs typeface="Times New Roman"/>
                        </a:rPr>
                        <a:t>фиолетовый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 i="1" dirty="0">
                          <a:latin typeface="Times New Roman"/>
                          <a:ea typeface="Calibri"/>
                          <a:cs typeface="Times New Roman"/>
                        </a:rPr>
                        <a:t>розовый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99"/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 i="1" dirty="0">
                          <a:latin typeface="Times New Roman"/>
                          <a:ea typeface="Calibri"/>
                          <a:cs typeface="Times New Roman"/>
                        </a:rPr>
                        <a:t>коричневый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5844"/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 i="1" dirty="0">
                          <a:latin typeface="Times New Roman"/>
                          <a:ea typeface="Calibri"/>
                          <a:cs typeface="Times New Roman"/>
                        </a:rPr>
                        <a:t>оранжевый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 i="1" dirty="0">
                          <a:latin typeface="Times New Roman"/>
                          <a:ea typeface="Calibri"/>
                          <a:cs typeface="Times New Roman"/>
                        </a:rPr>
                        <a:t>синий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460765">
                <a:tc vMerge="1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3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 dirty="0">
                          <a:latin typeface="Times New Roman"/>
                          <a:ea typeface="Calibri"/>
                          <a:cs typeface="Times New Roman"/>
                        </a:rPr>
                        <a:t>%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 dirty="0">
                          <a:latin typeface="Times New Roman"/>
                          <a:ea typeface="Calibri"/>
                          <a:cs typeface="Times New Roman"/>
                        </a:rPr>
                        <a:t>%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%</a:t>
                      </a: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 dirty="0">
                          <a:latin typeface="Times New Roman"/>
                          <a:ea typeface="Calibri"/>
                          <a:cs typeface="Times New Roman"/>
                        </a:rPr>
                        <a:t>%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 dirty="0">
                          <a:latin typeface="Times New Roman"/>
                          <a:ea typeface="Calibri"/>
                          <a:cs typeface="Times New Roman"/>
                        </a:rPr>
                        <a:t>%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 dirty="0">
                          <a:latin typeface="Times New Roman"/>
                          <a:ea typeface="Calibri"/>
                          <a:cs typeface="Times New Roman"/>
                        </a:rPr>
                        <a:t>%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 dirty="0">
                          <a:latin typeface="Times New Roman"/>
                          <a:ea typeface="Calibri"/>
                          <a:cs typeface="Times New Roman"/>
                        </a:rPr>
                        <a:t>%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 dirty="0">
                          <a:latin typeface="Times New Roman"/>
                          <a:ea typeface="Calibri"/>
                          <a:cs typeface="Times New Roman"/>
                        </a:rPr>
                        <a:t>%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 dirty="0">
                          <a:latin typeface="Times New Roman"/>
                          <a:ea typeface="Calibri"/>
                          <a:cs typeface="Times New Roman"/>
                        </a:rPr>
                        <a:t>%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584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 dirty="0">
                          <a:latin typeface="Times New Roman"/>
                          <a:ea typeface="Calibri"/>
                          <a:cs typeface="Times New Roman"/>
                        </a:rPr>
                        <a:t>%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 dirty="0">
                          <a:latin typeface="Times New Roman"/>
                          <a:ea typeface="Calibri"/>
                          <a:cs typeface="Times New Roman"/>
                        </a:rPr>
                        <a:t>%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9603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i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Сангвиники</a:t>
                      </a:r>
                      <a:endParaRPr lang="ru-RU" sz="2400" dirty="0">
                        <a:solidFill>
                          <a:schemeClr val="tx2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20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42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49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44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56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9603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i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Флегматики</a:t>
                      </a:r>
                      <a:endParaRPr lang="ru-RU" sz="2400" dirty="0">
                        <a:solidFill>
                          <a:schemeClr val="tx2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51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43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25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13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54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9603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i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Холерики</a:t>
                      </a:r>
                      <a:endParaRPr lang="ru-RU" sz="2400" dirty="0">
                        <a:solidFill>
                          <a:schemeClr val="tx2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13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11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42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31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21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24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50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9603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i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Меланхолики</a:t>
                      </a:r>
                      <a:endParaRPr lang="ru-RU" sz="2400" dirty="0">
                        <a:solidFill>
                          <a:schemeClr val="tx2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33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13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25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29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13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67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368425" y="317500"/>
            <a:ext cx="6526213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/>
            <a:r>
              <a:rPr lang="ru-RU" sz="1600" i="1" u="sng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Цветовые предпочтения в одежде подростков разных темпераментов </a:t>
            </a:r>
          </a:p>
          <a:p>
            <a:pPr algn="just"/>
            <a:r>
              <a:rPr lang="ru-RU" sz="1400" i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 результатам двухнедельного наблюдения</a:t>
            </a:r>
            <a:endParaRPr lang="ru-RU" i="1"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667" name="Group 91"/>
          <p:cNvGraphicFramePr>
            <a:graphicFrameLocks noGrp="1"/>
          </p:cNvGraphicFramePr>
          <p:nvPr/>
        </p:nvGraphicFramePr>
        <p:xfrm>
          <a:off x="1258888" y="333375"/>
          <a:ext cx="6499225" cy="6194425"/>
        </p:xfrm>
        <a:graphic>
          <a:graphicData uri="http://schemas.openxmlformats.org/drawingml/2006/table">
            <a:tbl>
              <a:tblPr/>
              <a:tblGrid>
                <a:gridCol w="373062"/>
                <a:gridCol w="1260475"/>
                <a:gridCol w="1652588"/>
                <a:gridCol w="1652587"/>
                <a:gridCol w="1560513"/>
              </a:tblGrid>
              <a:tr h="554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Сангвиник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Флегматик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Холерик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Меланхолик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1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Синий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Синий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Синий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Синий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  <a:tr h="3111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Черный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Белый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Чёрный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Белый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111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Серый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Чёрный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Серый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Розовый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99"/>
                    </a:solidFill>
                  </a:tcPr>
                </a:tc>
              </a:tr>
              <a:tr h="3111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Белый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Серый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Розовый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99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Серый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296863">
                <a:tc rowSpan="2"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Красный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Фиолетовый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030A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Зелёный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Коричневый,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05844"/>
                    </a:solidFill>
                  </a:tcPr>
                </a:tc>
              </a:tr>
              <a:tr h="3746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Чёрный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/>
                    </a:solidFill>
                  </a:tcPr>
                </a:tc>
              </a:tr>
              <a:tr h="296863">
                <a:tc rowSpan="2"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Розовый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99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Красный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Красный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Красный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</a:tr>
              <a:tr h="2968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Зелёный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0350">
                <a:tc rowSpan="2"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Фиолетовый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030A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Зелёный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Белый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Жёлтый,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2603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Фиолетовый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030A0"/>
                    </a:solidFill>
                  </a:tcPr>
                </a:tc>
              </a:tr>
              <a:tr h="296863">
                <a:tc rowSpan="4"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4"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Коричневый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05844"/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Розовый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99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Фиолетовый,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030A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Зелёный,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  <a:tr h="1222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Коричневый,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05844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46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Оранжевый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2968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Оранжевый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540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Оранжевый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Коричневый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05844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Жёлтый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40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Жёлтый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Жёлтый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540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Оранжевый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46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79388" y="333375"/>
          <a:ext cx="8720137" cy="5678488"/>
        </p:xfrm>
        <a:graphic>
          <a:graphicData uri="http://schemas.openxmlformats.org/drawingml/2006/table">
            <a:tbl>
              <a:tblPr/>
              <a:tblGrid>
                <a:gridCol w="360040"/>
                <a:gridCol w="1950639"/>
                <a:gridCol w="2221826"/>
                <a:gridCol w="1954638"/>
                <a:gridCol w="2232248"/>
              </a:tblGrid>
              <a:tr h="32403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1090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Сангвиник 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10909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itchFamily="34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1090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Флегматик 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10909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itchFamily="34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1090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Холерик 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10909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itchFamily="34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1090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Меланхолик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10909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itchFamily="34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6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1090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10909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Синий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Синий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Синий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Синий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  <a:tr h="81286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1090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10909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Черный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Белый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Чёрный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Белый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</a:tr>
              <a:tr h="81286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1090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10909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Серый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Чёрный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Серый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Розовый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99"/>
                    </a:solidFill>
                  </a:tcPr>
                </a:tc>
              </a:tr>
            </a:tbl>
          </a:graphicData>
        </a:graphic>
      </p:graphicFrame>
      <p:grpSp>
        <p:nvGrpSpPr>
          <p:cNvPr id="25633" name="Группа 6"/>
          <p:cNvGrpSpPr>
            <a:grpSpLocks/>
          </p:cNvGrpSpPr>
          <p:nvPr/>
        </p:nvGrpSpPr>
        <p:grpSpPr bwMode="auto">
          <a:xfrm>
            <a:off x="468313" y="912813"/>
            <a:ext cx="8510587" cy="2703512"/>
            <a:chOff x="467544" y="912999"/>
            <a:chExt cx="8511281" cy="2703061"/>
          </a:xfrm>
        </p:grpSpPr>
        <p:pic>
          <p:nvPicPr>
            <p:cNvPr id="2050" name="Picture 2" descr="http://www.e-reading.org.ua/illustrations/68/68576-pic_46.pn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/>
              </a:extLst>
            </a:blip>
            <a:srcRect l="2368" t="48258" r="-2368" b="29017"/>
            <a:stretch/>
          </p:blipFill>
          <p:spPr bwMode="auto">
            <a:xfrm>
              <a:off x="467544" y="912999"/>
              <a:ext cx="2282217" cy="2491178"/>
            </a:xfrm>
            <a:prstGeom prst="rect">
              <a:avLst/>
            </a:prstGeom>
            <a:noFill/>
            <a:effectLst>
              <a:softEdge rad="317500"/>
            </a:effectLst>
            <a:extLst>
              <a:ext uri="{909E8E84-426E-40DD-AFC4-6F175D3DCCD1}"/>
            </a:extLst>
          </p:spPr>
        </p:pic>
        <p:pic>
          <p:nvPicPr>
            <p:cNvPr id="2052" name="Picture 4" descr="http://www.e-reading.org.ua/illustrations/68/68576-pic_46.pn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/>
              </a:extLst>
            </a:blip>
            <a:srcRect t="27556" b="50000"/>
            <a:stretch/>
          </p:blipFill>
          <p:spPr bwMode="auto">
            <a:xfrm>
              <a:off x="2404452" y="1027685"/>
              <a:ext cx="2376264" cy="2487010"/>
            </a:xfrm>
            <a:prstGeom prst="rect">
              <a:avLst/>
            </a:prstGeom>
            <a:noFill/>
            <a:effectLst>
              <a:softEdge rad="317500"/>
            </a:effectLst>
            <a:extLst>
              <a:ext uri="{909E8E84-426E-40DD-AFC4-6F175D3DCCD1}"/>
            </a:extLst>
          </p:spPr>
        </p:pic>
        <p:pic>
          <p:nvPicPr>
            <p:cNvPr id="2054" name="Picture 6" descr="http://www.e-reading.org.ua/illustrations/68/68576-pic_46.pn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/>
              </a:extLst>
            </a:blip>
            <a:srcRect b="72277"/>
            <a:stretch/>
          </p:blipFill>
          <p:spPr bwMode="auto">
            <a:xfrm>
              <a:off x="4481656" y="955664"/>
              <a:ext cx="2354192" cy="2631052"/>
            </a:xfrm>
            <a:prstGeom prst="rect">
              <a:avLst/>
            </a:prstGeom>
            <a:noFill/>
            <a:effectLst>
              <a:softEdge rad="317500"/>
            </a:effectLst>
            <a:extLst>
              <a:ext uri="{909E8E84-426E-40DD-AFC4-6F175D3DCCD1}"/>
            </a:extLst>
          </p:spPr>
        </p:pic>
        <p:pic>
          <p:nvPicPr>
            <p:cNvPr id="2056" name="Picture 8" descr="http://www.e-reading.org.ua/illustrations/68/68576-pic_46.pn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/>
              </a:extLst>
            </a:blip>
            <a:srcRect t="70335"/>
            <a:stretch/>
          </p:blipFill>
          <p:spPr bwMode="auto">
            <a:xfrm>
              <a:off x="6444208" y="912999"/>
              <a:ext cx="2534617" cy="2703061"/>
            </a:xfrm>
            <a:prstGeom prst="rect">
              <a:avLst/>
            </a:prstGeom>
            <a:noFill/>
            <a:effectLst>
              <a:softEdge rad="317500"/>
            </a:effectLst>
            <a:extLst>
              <a:ext uri="{909E8E84-426E-40DD-AFC4-6F175D3DCCD1}"/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1439863" y="765175"/>
            <a:ext cx="7704137" cy="5834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Tx/>
              <a:buChar char="•"/>
            </a:pPr>
            <a:r>
              <a:rPr lang="ru-RU" sz="2000">
                <a:solidFill>
                  <a:srgbClr val="710909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Все подростки, имеющие разные преобладающие типы темпераментов предпочитают различную цветовую гамму в одежде.</a:t>
            </a:r>
          </a:p>
          <a:p>
            <a:pPr eaLnBrk="0" hangingPunct="0">
              <a:lnSpc>
                <a:spcPct val="150000"/>
              </a:lnSpc>
              <a:buFont typeface="Arial" charset="0"/>
              <a:buChar char="•"/>
            </a:pPr>
            <a:r>
              <a:rPr lang="ru-RU" sz="2000">
                <a:solidFill>
                  <a:srgbClr val="710909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первом месте у всех обучающихся одежда синего цвета. </a:t>
            </a:r>
          </a:p>
          <a:p>
            <a:pPr eaLnBrk="0" hangingPunct="0">
              <a:lnSpc>
                <a:spcPct val="150000"/>
              </a:lnSpc>
            </a:pPr>
            <a:r>
              <a:rPr lang="ru-RU" sz="2000">
                <a:solidFill>
                  <a:srgbClr val="710909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втором месте по предпочтению белый (у флегматиков и меланхоликов) и чёрный (у холериков и сангвиников) цвета. </a:t>
            </a:r>
          </a:p>
          <a:p>
            <a:pPr eaLnBrk="0" hangingPunct="0">
              <a:lnSpc>
                <a:spcPct val="150000"/>
              </a:lnSpc>
              <a:buFont typeface="Arial" charset="0"/>
              <a:buChar char="•"/>
            </a:pPr>
            <a:r>
              <a:rPr lang="ru-RU" sz="2000">
                <a:solidFill>
                  <a:srgbClr val="710909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третьем месте у сангвиников и холериков серый. Примечательно то, что меланхоликам свойственно носить одежду розового цвета. </a:t>
            </a:r>
          </a:p>
          <a:p>
            <a:pPr eaLnBrk="0" hangingPunct="0">
              <a:lnSpc>
                <a:spcPct val="150000"/>
              </a:lnSpc>
            </a:pPr>
            <a:endParaRPr lang="ru-RU" sz="1700" i="1">
              <a:solidFill>
                <a:srgbClr val="710909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>
              <a:lnSpc>
                <a:spcPct val="150000"/>
              </a:lnSpc>
            </a:pPr>
            <a:r>
              <a:rPr lang="ru-RU" b="1" i="1">
                <a:solidFill>
                  <a:srgbClr val="710909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Очевидно, что  индивидуальные особенности темперамента каждого подростка находят свое отражение в выборе цветовой гаммы одежды. </a:t>
            </a:r>
            <a:endParaRPr lang="ru-RU" sz="1700">
              <a:solidFill>
                <a:srgbClr val="710909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26626" name="TextBox 2"/>
          <p:cNvSpPr txBox="1">
            <a:spLocks noChangeArrowheads="1"/>
          </p:cNvSpPr>
          <p:nvPr/>
        </p:nvSpPr>
        <p:spPr bwMode="auto">
          <a:xfrm>
            <a:off x="1835150" y="115888"/>
            <a:ext cx="619283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sz="4000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Выводы и заключения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75" y="5071"/>
            <a:ext cx="1370976" cy="174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36538" y="854075"/>
          <a:ext cx="8497887" cy="2449513"/>
        </p:xfrm>
        <a:graphic>
          <a:graphicData uri="http://schemas.openxmlformats.org/drawingml/2006/table">
            <a:tbl>
              <a:tblPr/>
              <a:tblGrid>
                <a:gridCol w="1982746"/>
                <a:gridCol w="2258397"/>
                <a:gridCol w="1986811"/>
                <a:gridCol w="2268990"/>
              </a:tblGrid>
              <a:tr h="1742034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1090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Сангвиник 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10909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itchFamily="34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1090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Флегматик 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10909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itchFamily="34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1090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Холерик 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10909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itchFamily="34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1090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Меланхолик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10909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itchFamily="34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62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Синий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Синий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Синий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Синий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sp>
        <p:nvSpPr>
          <p:cNvPr id="11" name="Выноска со стрелкой вверх 10"/>
          <p:cNvSpPr/>
          <p:nvPr/>
        </p:nvSpPr>
        <p:spPr bwMode="auto">
          <a:xfrm>
            <a:off x="385763" y="3284538"/>
            <a:ext cx="2016125" cy="3382962"/>
          </a:xfrm>
          <a:prstGeom prst="upArrowCallout">
            <a:avLst>
              <a:gd name="adj1" fmla="val 18099"/>
              <a:gd name="adj2" fmla="val 19824"/>
              <a:gd name="adj3" fmla="val 25000"/>
              <a:gd name="adj4" fmla="val 82083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eaLnBrk="0" hangingPunct="0">
              <a:defRPr/>
            </a:pPr>
            <a:r>
              <a:rPr lang="ru-RU" dirty="0">
                <a:latin typeface="Book Antiqua" pitchFamily="18" charset="0"/>
              </a:rPr>
              <a:t>постоянство, упорство, настойчивость, преданность, самоотверженность, серьезность, строгость.</a:t>
            </a:r>
            <a:endParaRPr lang="ru-RU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12" name="Выноска со стрелкой вверх 11"/>
          <p:cNvSpPr>
            <a:spLocks noChangeArrowheads="1"/>
          </p:cNvSpPr>
          <p:nvPr/>
        </p:nvSpPr>
        <p:spPr bwMode="auto">
          <a:xfrm>
            <a:off x="2627313" y="3284538"/>
            <a:ext cx="2087562" cy="2305050"/>
          </a:xfrm>
          <a:prstGeom prst="upArrowCallout">
            <a:avLst>
              <a:gd name="adj1" fmla="val 16046"/>
              <a:gd name="adj2" fmla="val 15245"/>
              <a:gd name="adj3" fmla="val 15591"/>
              <a:gd name="adj4" fmla="val 76241"/>
            </a:avLst>
          </a:prstGeom>
          <a:gradFill rotWithShape="1">
            <a:gsLst>
              <a:gs pos="0">
                <a:srgbClr val="2C5D98"/>
              </a:gs>
              <a:gs pos="80000">
                <a:srgbClr val="3C7BC7"/>
              </a:gs>
              <a:gs pos="100000">
                <a:srgbClr val="3A7CCB"/>
              </a:gs>
            </a:gsLst>
            <a:lin ang="16200000"/>
          </a:gradFill>
          <a:ln w="9525" algn="ctr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/>
          <a:lstStyle/>
          <a:p>
            <a:pPr eaLnBrk="0" hangingPunct="0">
              <a:defRPr/>
            </a:pPr>
            <a:r>
              <a:rPr lang="ru-RU" dirty="0">
                <a:solidFill>
                  <a:schemeClr val="lt1"/>
                </a:solidFill>
                <a:latin typeface="+mn-lt"/>
              </a:rPr>
              <a:t>Старание все привести в порядок, систематизировать</a:t>
            </a:r>
            <a:endParaRPr lang="ru-RU" dirty="0">
              <a:latin typeface="Book Antiqua" pitchFamily="18" charset="0"/>
            </a:endParaRPr>
          </a:p>
        </p:txBody>
      </p:sp>
      <p:grpSp>
        <p:nvGrpSpPr>
          <p:cNvPr id="27668" name="Группа 13"/>
          <p:cNvGrpSpPr>
            <a:grpSpLocks/>
          </p:cNvGrpSpPr>
          <p:nvPr/>
        </p:nvGrpSpPr>
        <p:grpSpPr bwMode="auto">
          <a:xfrm>
            <a:off x="395288" y="1300163"/>
            <a:ext cx="8367712" cy="1439862"/>
            <a:chOff x="467544" y="912999"/>
            <a:chExt cx="8511281" cy="2703061"/>
          </a:xfrm>
        </p:grpSpPr>
        <p:pic>
          <p:nvPicPr>
            <p:cNvPr id="15" name="Picture 2" descr="http://www.e-reading.org.ua/illustrations/68/68576-pic_46.pn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/>
              </a:extLst>
            </a:blip>
            <a:srcRect l="2368" t="48258" r="-2368" b="29017"/>
            <a:stretch/>
          </p:blipFill>
          <p:spPr bwMode="auto">
            <a:xfrm>
              <a:off x="467544" y="912999"/>
              <a:ext cx="2282217" cy="2491178"/>
            </a:xfrm>
            <a:prstGeom prst="rect">
              <a:avLst/>
            </a:prstGeom>
            <a:noFill/>
            <a:effectLst>
              <a:softEdge rad="317500"/>
            </a:effectLst>
            <a:extLst>
              <a:ext uri="{909E8E84-426E-40DD-AFC4-6F175D3DCCD1}"/>
            </a:extLst>
          </p:spPr>
        </p:pic>
        <p:pic>
          <p:nvPicPr>
            <p:cNvPr id="16" name="Picture 4" descr="http://www.e-reading.org.ua/illustrations/68/68576-pic_46.pn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/>
              </a:extLst>
            </a:blip>
            <a:srcRect t="27556" b="50000"/>
            <a:stretch/>
          </p:blipFill>
          <p:spPr bwMode="auto">
            <a:xfrm>
              <a:off x="2404452" y="1027685"/>
              <a:ext cx="2376264" cy="2487010"/>
            </a:xfrm>
            <a:prstGeom prst="rect">
              <a:avLst/>
            </a:prstGeom>
            <a:noFill/>
            <a:effectLst>
              <a:softEdge rad="317500"/>
            </a:effectLst>
            <a:extLst>
              <a:ext uri="{909E8E84-426E-40DD-AFC4-6F175D3DCCD1}"/>
            </a:extLst>
          </p:spPr>
        </p:pic>
        <p:pic>
          <p:nvPicPr>
            <p:cNvPr id="17" name="Picture 6" descr="http://www.e-reading.org.ua/illustrations/68/68576-pic_46.pn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/>
              </a:extLst>
            </a:blip>
            <a:srcRect b="72277"/>
            <a:stretch/>
          </p:blipFill>
          <p:spPr bwMode="auto">
            <a:xfrm>
              <a:off x="4481656" y="955664"/>
              <a:ext cx="2354192" cy="2631052"/>
            </a:xfrm>
            <a:prstGeom prst="rect">
              <a:avLst/>
            </a:prstGeom>
            <a:noFill/>
            <a:effectLst>
              <a:softEdge rad="317500"/>
            </a:effectLst>
            <a:extLst>
              <a:ext uri="{909E8E84-426E-40DD-AFC4-6F175D3DCCD1}"/>
            </a:extLst>
          </p:spPr>
        </p:pic>
        <p:pic>
          <p:nvPicPr>
            <p:cNvPr id="18" name="Picture 8" descr="http://www.e-reading.org.ua/illustrations/68/68576-pic_46.pn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/>
              </a:extLst>
            </a:blip>
            <a:srcRect t="70335"/>
            <a:stretch/>
          </p:blipFill>
          <p:spPr bwMode="auto">
            <a:xfrm>
              <a:off x="6444208" y="912999"/>
              <a:ext cx="2534617" cy="2703061"/>
            </a:xfrm>
            <a:prstGeom prst="rect">
              <a:avLst/>
            </a:prstGeom>
            <a:noFill/>
            <a:effectLst>
              <a:softEdge rad="317500"/>
            </a:effectLst>
            <a:extLst>
              <a:ext uri="{909E8E84-426E-40DD-AFC4-6F175D3DCCD1}"/>
            </a:extLst>
          </p:spPr>
        </p:pic>
      </p:grpSp>
      <p:grpSp>
        <p:nvGrpSpPr>
          <p:cNvPr id="27669" name="Группа 4"/>
          <p:cNvGrpSpPr>
            <a:grpSpLocks/>
          </p:cNvGrpSpPr>
          <p:nvPr/>
        </p:nvGrpSpPr>
        <p:grpSpPr bwMode="auto">
          <a:xfrm>
            <a:off x="5224463" y="3233738"/>
            <a:ext cx="3771900" cy="2836862"/>
            <a:chOff x="5224796" y="3234379"/>
            <a:chExt cx="3771279" cy="2836586"/>
          </a:xfrm>
        </p:grpSpPr>
        <p:sp>
          <p:nvSpPr>
            <p:cNvPr id="3" name="Выноска со стрелкой вверх 2"/>
            <p:cNvSpPr/>
            <p:nvPr/>
          </p:nvSpPr>
          <p:spPr bwMode="auto">
            <a:xfrm>
              <a:off x="5224796" y="3262653"/>
              <a:ext cx="3771279" cy="2808312"/>
            </a:xfrm>
            <a:prstGeom prst="upArrowCallout">
              <a:avLst>
                <a:gd name="adj1" fmla="val 14255"/>
                <a:gd name="adj2" fmla="val 17619"/>
                <a:gd name="adj3" fmla="val 20591"/>
                <a:gd name="adj4" fmla="val 72038"/>
              </a:avLst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eaLnBrk="0" hangingPunct="0">
                <a:defRPr/>
              </a:pPr>
              <a:r>
                <a:rPr lang="ru-RU" dirty="0">
                  <a:latin typeface="Book Antiqua" pitchFamily="18" charset="0"/>
                </a:rPr>
                <a:t>Считается, что синий цвет выбирают те, кто устал от напряжения, кто хочет гармонии с окружающими.</a:t>
              </a:r>
              <a:endParaRPr lang="ru-RU" dirty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4" name="Стрелка вверх 3"/>
            <p:cNvSpPr/>
            <p:nvPr/>
          </p:nvSpPr>
          <p:spPr bwMode="auto">
            <a:xfrm>
              <a:off x="5498906" y="3234379"/>
              <a:ext cx="939782" cy="823214"/>
            </a:xfrm>
            <a:prstGeom prst="upArrow">
              <a:avLst>
                <a:gd name="adj1" fmla="val 50000"/>
                <a:gd name="adj2" fmla="val 66579"/>
              </a:avLst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eaLnBrk="0" hangingPunct="0">
                <a:defRPr/>
              </a:pPr>
              <a:endParaRPr lang="ru-RU">
                <a:solidFill>
                  <a:schemeClr val="tx1"/>
                </a:solidFill>
                <a:latin typeface="Arial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79388" y="333375"/>
          <a:ext cx="8359775" cy="2395538"/>
        </p:xfrm>
        <a:graphic>
          <a:graphicData uri="http://schemas.openxmlformats.org/drawingml/2006/table">
            <a:tbl>
              <a:tblPr/>
              <a:tblGrid>
                <a:gridCol w="1950639"/>
                <a:gridCol w="2221826"/>
                <a:gridCol w="1954638"/>
                <a:gridCol w="2232248"/>
              </a:tblGrid>
              <a:tr h="1584176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1090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Сангвиник 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10909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itchFamily="34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1090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Флегматик 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10909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itchFamily="34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1090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Холерик 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10909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itchFamily="34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1090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Меланхолик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10909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itchFamily="34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6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Черный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Белый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Чёрный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Белый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</a:tr>
            </a:tbl>
          </a:graphicData>
        </a:graphic>
      </p:graphicFrame>
      <p:sp>
        <p:nvSpPr>
          <p:cNvPr id="3" name="Выноска со стрелкой вверх 2"/>
          <p:cNvSpPr/>
          <p:nvPr/>
        </p:nvSpPr>
        <p:spPr bwMode="auto">
          <a:xfrm>
            <a:off x="0" y="2679700"/>
            <a:ext cx="2225675" cy="2549525"/>
          </a:xfrm>
          <a:prstGeom prst="upArrowCallout">
            <a:avLst>
              <a:gd name="adj1" fmla="val 25000"/>
              <a:gd name="adj2" fmla="val 25000"/>
              <a:gd name="adj3" fmla="val 25000"/>
              <a:gd name="adj4" fmla="val 71201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eaLnBrk="0" hangingPunct="0">
              <a:defRPr/>
            </a:pPr>
            <a:r>
              <a:rPr lang="ru-RU" dirty="0">
                <a:latin typeface="Book Antiqua" pitchFamily="18" charset="0"/>
              </a:rPr>
              <a:t>мотивированное применение силы, созидание способность к предвидению, содержательность</a:t>
            </a:r>
          </a:p>
        </p:txBody>
      </p:sp>
      <p:grpSp>
        <p:nvGrpSpPr>
          <p:cNvPr id="28691" name="Группа 3"/>
          <p:cNvGrpSpPr>
            <a:grpSpLocks/>
          </p:cNvGrpSpPr>
          <p:nvPr/>
        </p:nvGrpSpPr>
        <p:grpSpPr bwMode="auto">
          <a:xfrm>
            <a:off x="107950" y="620713"/>
            <a:ext cx="8366125" cy="1439862"/>
            <a:chOff x="467544" y="912999"/>
            <a:chExt cx="8511281" cy="2703061"/>
          </a:xfrm>
        </p:grpSpPr>
        <p:pic>
          <p:nvPicPr>
            <p:cNvPr id="5" name="Picture 2" descr="http://www.e-reading.org.ua/illustrations/68/68576-pic_46.pn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/>
              </a:extLst>
            </a:blip>
            <a:srcRect l="2368" t="48258" r="-2368" b="29017"/>
            <a:stretch/>
          </p:blipFill>
          <p:spPr bwMode="auto">
            <a:xfrm>
              <a:off x="467544" y="912999"/>
              <a:ext cx="2282217" cy="2491178"/>
            </a:xfrm>
            <a:prstGeom prst="rect">
              <a:avLst/>
            </a:prstGeom>
            <a:noFill/>
            <a:effectLst>
              <a:softEdge rad="317500"/>
            </a:effectLst>
            <a:extLst>
              <a:ext uri="{909E8E84-426E-40DD-AFC4-6F175D3DCCD1}"/>
            </a:extLst>
          </p:spPr>
        </p:pic>
        <p:pic>
          <p:nvPicPr>
            <p:cNvPr id="6" name="Picture 4" descr="http://www.e-reading.org.ua/illustrations/68/68576-pic_46.pn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/>
              </a:extLst>
            </a:blip>
            <a:srcRect t="27556" b="50000"/>
            <a:stretch/>
          </p:blipFill>
          <p:spPr bwMode="auto">
            <a:xfrm>
              <a:off x="2404452" y="1027685"/>
              <a:ext cx="2376264" cy="2487010"/>
            </a:xfrm>
            <a:prstGeom prst="rect">
              <a:avLst/>
            </a:prstGeom>
            <a:noFill/>
            <a:effectLst>
              <a:softEdge rad="317500"/>
            </a:effectLst>
            <a:extLst>
              <a:ext uri="{909E8E84-426E-40DD-AFC4-6F175D3DCCD1}"/>
            </a:extLst>
          </p:spPr>
        </p:pic>
        <p:pic>
          <p:nvPicPr>
            <p:cNvPr id="7" name="Picture 6" descr="http://www.e-reading.org.ua/illustrations/68/68576-pic_46.pn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/>
              </a:extLst>
            </a:blip>
            <a:srcRect b="72277"/>
            <a:stretch/>
          </p:blipFill>
          <p:spPr bwMode="auto">
            <a:xfrm>
              <a:off x="4481656" y="955664"/>
              <a:ext cx="2354192" cy="2631052"/>
            </a:xfrm>
            <a:prstGeom prst="rect">
              <a:avLst/>
            </a:prstGeom>
            <a:noFill/>
            <a:effectLst>
              <a:softEdge rad="317500"/>
            </a:effectLst>
            <a:extLst>
              <a:ext uri="{909E8E84-426E-40DD-AFC4-6F175D3DCCD1}"/>
            </a:extLst>
          </p:spPr>
        </p:pic>
        <p:pic>
          <p:nvPicPr>
            <p:cNvPr id="8" name="Picture 8" descr="http://www.e-reading.org.ua/illustrations/68/68576-pic_46.pn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/>
              </a:extLst>
            </a:blip>
            <a:srcRect t="70335"/>
            <a:stretch/>
          </p:blipFill>
          <p:spPr bwMode="auto">
            <a:xfrm>
              <a:off x="6444208" y="912999"/>
              <a:ext cx="2534617" cy="2703061"/>
            </a:xfrm>
            <a:prstGeom prst="rect">
              <a:avLst/>
            </a:prstGeom>
            <a:noFill/>
            <a:effectLst>
              <a:softEdge rad="317500"/>
            </a:effectLst>
            <a:extLst>
              <a:ext uri="{909E8E84-426E-40DD-AFC4-6F175D3DCCD1}"/>
            </a:extLst>
          </p:spPr>
        </p:pic>
      </p:grpSp>
      <p:sp>
        <p:nvSpPr>
          <p:cNvPr id="10" name="Выноска со стрелкой вверх 9"/>
          <p:cNvSpPr/>
          <p:nvPr/>
        </p:nvSpPr>
        <p:spPr bwMode="auto">
          <a:xfrm>
            <a:off x="4351338" y="2719388"/>
            <a:ext cx="2236787" cy="2509837"/>
          </a:xfrm>
          <a:prstGeom prst="upArrowCallout">
            <a:avLst>
              <a:gd name="adj1" fmla="val 25000"/>
              <a:gd name="adj2" fmla="val 25000"/>
              <a:gd name="adj3" fmla="val 25000"/>
              <a:gd name="adj4" fmla="val 68261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eaLnBrk="0" hangingPunct="0">
              <a:defRPr/>
            </a:pPr>
            <a:r>
              <a:rPr lang="ru-RU" dirty="0">
                <a:latin typeface="Book Antiqua" pitchFamily="18" charset="0"/>
              </a:rPr>
              <a:t>мотивированное применение силы, созидание способность к предвидению, содержательность</a:t>
            </a:r>
          </a:p>
        </p:txBody>
      </p:sp>
      <p:sp>
        <p:nvSpPr>
          <p:cNvPr id="11" name="Выноска со стрелкой вверх 10"/>
          <p:cNvSpPr/>
          <p:nvPr/>
        </p:nvSpPr>
        <p:spPr bwMode="auto">
          <a:xfrm>
            <a:off x="2195513" y="2708275"/>
            <a:ext cx="2095500" cy="3097213"/>
          </a:xfrm>
          <a:prstGeom prst="upArrowCallout">
            <a:avLst>
              <a:gd name="adj1" fmla="val 21601"/>
              <a:gd name="adj2" fmla="val 25000"/>
              <a:gd name="adj3" fmla="val 25000"/>
              <a:gd name="adj4" fmla="val 79189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eaLnBrk="0" hangingPunct="0"/>
            <a:r>
              <a:rPr lang="ru-RU" sz="1600">
                <a:solidFill>
                  <a:srgbClr val="000000"/>
                </a:solidFill>
              </a:rPr>
              <a:t>совершенство и завершенность, окончательное решение, полная свобода для возможностей и снятие препятствий. Его фундаментальное качество – равенство.</a:t>
            </a:r>
            <a:endParaRPr lang="ru-RU" sz="1600">
              <a:solidFill>
                <a:srgbClr val="FFFFFF"/>
              </a:solidFill>
              <a:latin typeface="Book Antiqua" pitchFamily="18" charset="0"/>
            </a:endParaRPr>
          </a:p>
        </p:txBody>
      </p:sp>
      <p:sp>
        <p:nvSpPr>
          <p:cNvPr id="14" name="Выноска со стрелкой вверх 13"/>
          <p:cNvSpPr/>
          <p:nvPr/>
        </p:nvSpPr>
        <p:spPr bwMode="auto">
          <a:xfrm>
            <a:off x="6732588" y="2708275"/>
            <a:ext cx="2095500" cy="2130425"/>
          </a:xfrm>
          <a:prstGeom prst="upArrowCallout">
            <a:avLst>
              <a:gd name="adj1" fmla="val 25000"/>
              <a:gd name="adj2" fmla="val 25000"/>
              <a:gd name="adj3" fmla="val 25000"/>
              <a:gd name="adj4" fmla="val 65357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eaLnBrk="0" hangingPunct="0">
              <a:defRPr/>
            </a:pPr>
            <a:r>
              <a:rPr lang="ru-RU" sz="2000" dirty="0"/>
              <a:t>Изоляция, </a:t>
            </a:r>
            <a:r>
              <a:rPr lang="ru-RU" sz="2000" dirty="0"/>
              <a:t>скука</a:t>
            </a:r>
            <a:endParaRPr lang="ru-RU" sz="2000" dirty="0"/>
          </a:p>
          <a:p>
            <a:pPr eaLnBrk="0" hangingPunct="0">
              <a:defRPr/>
            </a:pPr>
            <a:r>
              <a:rPr lang="ru-RU" sz="2000" dirty="0"/>
              <a:t>чопорность</a:t>
            </a:r>
            <a:endParaRPr lang="ru-RU" sz="2000" dirty="0"/>
          </a:p>
          <a:p>
            <a:pPr eaLnBrk="0" hangingPunct="0">
              <a:defRPr/>
            </a:pPr>
            <a:r>
              <a:rPr lang="ru-RU" sz="2000" dirty="0"/>
              <a:t>разочарование</a:t>
            </a:r>
            <a:endParaRPr lang="ru-RU" sz="2000" dirty="0"/>
          </a:p>
          <a:p>
            <a:pPr eaLnBrk="0" hangingPunct="0">
              <a:defRPr/>
            </a:pPr>
            <a:r>
              <a:rPr lang="ru-RU" sz="2000" dirty="0"/>
              <a:t>отрешенность</a:t>
            </a:r>
            <a:endParaRPr lang="ru-RU" sz="2000" dirty="0">
              <a:solidFill>
                <a:schemeClr val="lt1"/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79388" y="188913"/>
          <a:ext cx="8496300" cy="2519362"/>
        </p:xfrm>
        <a:graphic>
          <a:graphicData uri="http://schemas.openxmlformats.org/drawingml/2006/table">
            <a:tbl>
              <a:tblPr/>
              <a:tblGrid>
                <a:gridCol w="1982746"/>
                <a:gridCol w="2258397"/>
                <a:gridCol w="1986811"/>
                <a:gridCol w="2268990"/>
              </a:tblGrid>
              <a:tr h="1756559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1090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Сангвиник 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10909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itchFamily="34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1090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Флегматик 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10909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itchFamily="34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1090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Холерик 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10909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itchFamily="34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1090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Меланхолик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10909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itchFamily="34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3721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Серый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Чёрный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Серый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Розовый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10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99"/>
                    </a:solidFill>
                  </a:tcPr>
                </a:tc>
              </a:tr>
            </a:tbl>
          </a:graphicData>
        </a:graphic>
      </p:graphicFrame>
      <p:sp>
        <p:nvSpPr>
          <p:cNvPr id="3" name="Выноска со стрелкой вверх 2"/>
          <p:cNvSpPr/>
          <p:nvPr/>
        </p:nvSpPr>
        <p:spPr bwMode="auto">
          <a:xfrm>
            <a:off x="2365375" y="2674938"/>
            <a:ext cx="1846263" cy="3633787"/>
          </a:xfrm>
          <a:prstGeom prst="upArrowCallout">
            <a:avLst>
              <a:gd name="adj1" fmla="val 30124"/>
              <a:gd name="adj2" fmla="val 30124"/>
              <a:gd name="adj3" fmla="val 25000"/>
              <a:gd name="adj4" fmla="val 77182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eaLnBrk="0" hangingPunct="0">
              <a:defRPr/>
            </a:pPr>
            <a:r>
              <a:rPr lang="ru-RU" sz="2000" dirty="0">
                <a:latin typeface="Book Antiqua" pitchFamily="18" charset="0"/>
              </a:rPr>
              <a:t>Черный дает шанс отдохнуть, содержит в себе обещание – “все будет нормально”, надежду.</a:t>
            </a:r>
          </a:p>
        </p:txBody>
      </p:sp>
      <p:grpSp>
        <p:nvGrpSpPr>
          <p:cNvPr id="29715" name="Группа 3"/>
          <p:cNvGrpSpPr>
            <a:grpSpLocks/>
          </p:cNvGrpSpPr>
          <p:nvPr/>
        </p:nvGrpSpPr>
        <p:grpSpPr bwMode="auto">
          <a:xfrm>
            <a:off x="179388" y="549275"/>
            <a:ext cx="8367712" cy="1439863"/>
            <a:chOff x="467544" y="912999"/>
            <a:chExt cx="8511281" cy="2703061"/>
          </a:xfrm>
        </p:grpSpPr>
        <p:pic>
          <p:nvPicPr>
            <p:cNvPr id="5" name="Picture 2" descr="http://www.e-reading.org.ua/illustrations/68/68576-pic_46.pn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/>
              </a:extLst>
            </a:blip>
            <a:srcRect l="2368" t="48258" r="-2368" b="29017"/>
            <a:stretch/>
          </p:blipFill>
          <p:spPr bwMode="auto">
            <a:xfrm>
              <a:off x="467544" y="912999"/>
              <a:ext cx="2282217" cy="2491178"/>
            </a:xfrm>
            <a:prstGeom prst="rect">
              <a:avLst/>
            </a:prstGeom>
            <a:noFill/>
            <a:effectLst>
              <a:softEdge rad="317500"/>
            </a:effectLst>
            <a:extLst>
              <a:ext uri="{909E8E84-426E-40DD-AFC4-6F175D3DCCD1}"/>
            </a:extLst>
          </p:spPr>
        </p:pic>
        <p:pic>
          <p:nvPicPr>
            <p:cNvPr id="6" name="Picture 4" descr="http://www.e-reading.org.ua/illustrations/68/68576-pic_46.pn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/>
              </a:extLst>
            </a:blip>
            <a:srcRect t="27556" b="50000"/>
            <a:stretch/>
          </p:blipFill>
          <p:spPr bwMode="auto">
            <a:xfrm>
              <a:off x="2404452" y="1027685"/>
              <a:ext cx="2376264" cy="2487010"/>
            </a:xfrm>
            <a:prstGeom prst="rect">
              <a:avLst/>
            </a:prstGeom>
            <a:noFill/>
            <a:effectLst>
              <a:softEdge rad="317500"/>
            </a:effectLst>
            <a:extLst>
              <a:ext uri="{909E8E84-426E-40DD-AFC4-6F175D3DCCD1}"/>
            </a:extLst>
          </p:spPr>
        </p:pic>
        <p:pic>
          <p:nvPicPr>
            <p:cNvPr id="7" name="Picture 6" descr="http://www.e-reading.org.ua/illustrations/68/68576-pic_46.pn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/>
              </a:extLst>
            </a:blip>
            <a:srcRect b="72277"/>
            <a:stretch/>
          </p:blipFill>
          <p:spPr bwMode="auto">
            <a:xfrm>
              <a:off x="4481656" y="955664"/>
              <a:ext cx="2354192" cy="2631052"/>
            </a:xfrm>
            <a:prstGeom prst="rect">
              <a:avLst/>
            </a:prstGeom>
            <a:noFill/>
            <a:effectLst>
              <a:softEdge rad="317500"/>
            </a:effectLst>
            <a:extLst>
              <a:ext uri="{909E8E84-426E-40DD-AFC4-6F175D3DCCD1}"/>
            </a:extLst>
          </p:spPr>
        </p:pic>
        <p:pic>
          <p:nvPicPr>
            <p:cNvPr id="8" name="Picture 8" descr="http://www.e-reading.org.ua/illustrations/68/68576-pic_46.pn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/>
              </a:extLst>
            </a:blip>
            <a:srcRect t="70335"/>
            <a:stretch/>
          </p:blipFill>
          <p:spPr bwMode="auto">
            <a:xfrm>
              <a:off x="6444208" y="912999"/>
              <a:ext cx="2534617" cy="2703061"/>
            </a:xfrm>
            <a:prstGeom prst="rect">
              <a:avLst/>
            </a:prstGeom>
            <a:noFill/>
            <a:effectLst>
              <a:softEdge rad="317500"/>
            </a:effectLst>
            <a:extLst>
              <a:ext uri="{909E8E84-426E-40DD-AFC4-6F175D3DCCD1}"/>
            </a:extLst>
          </p:spPr>
        </p:pic>
      </p:grpSp>
      <p:sp>
        <p:nvSpPr>
          <p:cNvPr id="9" name="Выноска со стрелкой вверх 8"/>
          <p:cNvSpPr/>
          <p:nvPr/>
        </p:nvSpPr>
        <p:spPr bwMode="auto">
          <a:xfrm>
            <a:off x="4427538" y="2708275"/>
            <a:ext cx="2017712" cy="2447925"/>
          </a:xfrm>
          <a:prstGeom prst="upArrowCallout">
            <a:avLst>
              <a:gd name="adj1" fmla="val 25000"/>
              <a:gd name="adj2" fmla="val 25000"/>
              <a:gd name="adj3" fmla="val 25000"/>
              <a:gd name="adj4" fmla="val 70196"/>
            </a:avLst>
          </a:prstGeom>
          <a:solidFill>
            <a:schemeClr val="bg1">
              <a:lumMod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r>
              <a:rPr lang="ru-RU" sz="2000" dirty="0">
                <a:solidFill>
                  <a:schemeClr val="lt1"/>
                </a:solidFill>
                <a:latin typeface="Book Antiqua" pitchFamily="18" charset="0"/>
              </a:rPr>
              <a:t>Как правило, такой цвет надевают при нервном истощении</a:t>
            </a:r>
          </a:p>
        </p:txBody>
      </p:sp>
      <p:sp>
        <p:nvSpPr>
          <p:cNvPr id="10" name="Выноска со стрелкой вверх 9"/>
          <p:cNvSpPr/>
          <p:nvPr/>
        </p:nvSpPr>
        <p:spPr bwMode="auto">
          <a:xfrm>
            <a:off x="179388" y="2708275"/>
            <a:ext cx="2082800" cy="3281363"/>
          </a:xfrm>
          <a:prstGeom prst="upArrowCallout">
            <a:avLst>
              <a:gd name="adj1" fmla="val 25000"/>
              <a:gd name="adj2" fmla="val 25000"/>
              <a:gd name="adj3" fmla="val 25000"/>
              <a:gd name="adj4" fmla="val 76138"/>
            </a:avLst>
          </a:prstGeom>
          <a:solidFill>
            <a:schemeClr val="bg1">
              <a:lumMod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r>
              <a:rPr lang="ru-RU" sz="2000" dirty="0">
                <a:solidFill>
                  <a:schemeClr val="lt1"/>
                </a:solidFill>
                <a:latin typeface="Book Antiqua" pitchFamily="18" charset="0"/>
              </a:rPr>
              <a:t>стремление найти положительные чувства, дающие внутреннюю гармонию и отдых</a:t>
            </a:r>
          </a:p>
        </p:txBody>
      </p:sp>
      <p:sp>
        <p:nvSpPr>
          <p:cNvPr id="29718" name="Выноска со стрелкой вверх 10"/>
          <p:cNvSpPr>
            <a:spLocks noChangeArrowheads="1"/>
          </p:cNvSpPr>
          <p:nvPr/>
        </p:nvSpPr>
        <p:spPr bwMode="auto">
          <a:xfrm>
            <a:off x="6543675" y="2695575"/>
            <a:ext cx="2482850" cy="2670175"/>
          </a:xfrm>
          <a:prstGeom prst="upArrowCallout">
            <a:avLst>
              <a:gd name="adj1" fmla="val 25000"/>
              <a:gd name="adj2" fmla="val 25000"/>
              <a:gd name="adj3" fmla="val 25004"/>
              <a:gd name="adj4" fmla="val 66588"/>
            </a:avLst>
          </a:prstGeom>
          <a:solidFill>
            <a:srgbClr val="FF6699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r>
              <a:rPr lang="ru-RU" sz="2000">
                <a:solidFill>
                  <a:srgbClr val="FFFFFF"/>
                </a:solidFill>
                <a:latin typeface="Book Antiqua" pitchFamily="18" charset="0"/>
              </a:rPr>
              <a:t>романтичность, доброта, любовь, страстность, чрезмерная чувствительность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914400" y="260350"/>
            <a:ext cx="8229600" cy="6192838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4400" b="1" u="sng" kern="1200" dirty="0" smtClean="0">
                <a:solidFill>
                  <a:schemeClr val="accent2">
                    <a:lumMod val="50000"/>
                  </a:schemeClr>
                </a:solidFill>
              </a:rPr>
              <a:t>Цель</a:t>
            </a:r>
            <a:r>
              <a:rPr lang="ru-RU" sz="2000" kern="1200" dirty="0" smtClean="0">
                <a:solidFill>
                  <a:schemeClr val="accent2">
                    <a:lumMod val="50000"/>
                  </a:schemeClr>
                </a:solidFill>
              </a:rPr>
              <a:t>– </a:t>
            </a:r>
            <a:r>
              <a:rPr lang="ru-RU" sz="2000" kern="1200" dirty="0">
                <a:solidFill>
                  <a:schemeClr val="accent2">
                    <a:lumMod val="50000"/>
                  </a:schemeClr>
                </a:solidFill>
              </a:rPr>
              <a:t>исследование взаимосвязи между темпераментом подростков, как внутренней предрасположенности, с индивидуальным предпочтении цвета в стиле одежды.</a:t>
            </a:r>
          </a:p>
          <a:p>
            <a:pPr marL="0" indent="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2400" b="1" i="1" u="sng" kern="1200" dirty="0">
                <a:solidFill>
                  <a:schemeClr val="accent2">
                    <a:lumMod val="50000"/>
                  </a:schemeClr>
                </a:solidFill>
              </a:rPr>
              <a:t>Задачи </a:t>
            </a:r>
            <a:r>
              <a:rPr lang="ru-RU" sz="2400" b="1" i="1" u="sng" kern="12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400" b="1" i="1" u="sng" kern="1200" dirty="0">
                <a:solidFill>
                  <a:schemeClr val="accent2">
                    <a:lumMod val="50000"/>
                  </a:schemeClr>
                </a:solidFill>
              </a:rPr>
              <a:t>работы:</a:t>
            </a:r>
            <a:endParaRPr lang="ru-RU" sz="2400" kern="1200" dirty="0">
              <a:solidFill>
                <a:schemeClr val="accent2">
                  <a:lumMod val="50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2000" kern="1200" dirty="0">
                <a:solidFill>
                  <a:schemeClr val="accent2">
                    <a:lumMod val="50000"/>
                  </a:schemeClr>
                </a:solidFill>
              </a:rPr>
              <a:t>изучить теоретическую литературу по данной теме;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kern="1200" dirty="0">
                <a:solidFill>
                  <a:schemeClr val="accent2">
                    <a:lumMod val="50000"/>
                  </a:schemeClr>
                </a:solidFill>
              </a:rPr>
              <a:t>раскрыть роль темперамента в индивидуальном стиле поведения;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kern="1200" dirty="0">
                <a:solidFill>
                  <a:schemeClr val="accent2">
                    <a:lumMod val="50000"/>
                  </a:schemeClr>
                </a:solidFill>
              </a:rPr>
              <a:t>подобрать диагностические методики;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kern="1200" dirty="0">
                <a:solidFill>
                  <a:schemeClr val="accent2">
                    <a:lumMod val="50000"/>
                  </a:schemeClr>
                </a:solidFill>
              </a:rPr>
              <a:t>провести диагностическое исследование темперамента подростков;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kern="1200" dirty="0">
                <a:solidFill>
                  <a:schemeClr val="accent2">
                    <a:lumMod val="50000"/>
                  </a:schemeClr>
                </a:solidFill>
              </a:rPr>
              <a:t>провести длительное наблюдение за обучающимися 7 класса для выявления цветовых предпочтений в одежде;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kern="1200" dirty="0">
                <a:solidFill>
                  <a:schemeClr val="accent2">
                    <a:lumMod val="50000"/>
                  </a:schemeClr>
                </a:solidFill>
              </a:rPr>
              <a:t>провести математико-статистическую обработку  полученных результатов исследования;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kern="1200" dirty="0">
                <a:solidFill>
                  <a:schemeClr val="accent2">
                    <a:lumMod val="50000"/>
                  </a:schemeClr>
                </a:solidFill>
              </a:rPr>
              <a:t>сформулировать результаты исследования;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kern="1200" dirty="0">
                <a:solidFill>
                  <a:schemeClr val="accent2">
                    <a:lumMod val="50000"/>
                  </a:schemeClr>
                </a:solidFill>
              </a:rPr>
              <a:t>сравнить результаты двух исследований;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kern="1200" dirty="0">
                <a:solidFill>
                  <a:schemeClr val="accent2">
                    <a:lumMod val="50000"/>
                  </a:schemeClr>
                </a:solidFill>
              </a:rPr>
              <a:t>анализ полученных данных  на выявление взаимосвязи темперамента и цвета в стиле одежды;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000" kern="1200" dirty="0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503238" y="260350"/>
            <a:ext cx="8640762" cy="6337300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b="1" i="1" u="sng" kern="1200" dirty="0">
                <a:solidFill>
                  <a:srgbClr val="710909"/>
                </a:solidFill>
              </a:rPr>
              <a:t>Гипотеза:</a:t>
            </a:r>
            <a:r>
              <a:rPr lang="ru-RU" kern="1200" dirty="0">
                <a:solidFill>
                  <a:srgbClr val="710909"/>
                </a:solidFill>
              </a:rPr>
              <a:t> </a:t>
            </a:r>
            <a:r>
              <a:rPr lang="ru-RU" kern="1200" dirty="0" smtClean="0">
                <a:solidFill>
                  <a:srgbClr val="710909"/>
                </a:solidFill>
              </a:rPr>
              <a:t> </a:t>
            </a:r>
            <a:r>
              <a:rPr lang="ru-RU" kern="1200" dirty="0">
                <a:solidFill>
                  <a:srgbClr val="710909"/>
                </a:solidFill>
              </a:rPr>
              <a:t>индивидуальный цвет в стиле одежды  взаимосвязан с определенным типом темперамента человека. </a:t>
            </a:r>
          </a:p>
          <a:p>
            <a:pPr marL="0" indent="0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ru-RU" b="1" i="1" u="sng" kern="1200" dirty="0" smtClean="0">
              <a:solidFill>
                <a:srgbClr val="710909"/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b="1" i="1" u="sng" kern="1200" dirty="0" smtClean="0">
                <a:solidFill>
                  <a:srgbClr val="710909"/>
                </a:solidFill>
              </a:rPr>
              <a:t>Предмет </a:t>
            </a:r>
            <a:r>
              <a:rPr lang="ru-RU" b="1" i="1" u="sng" kern="1200" dirty="0">
                <a:solidFill>
                  <a:srgbClr val="710909"/>
                </a:solidFill>
              </a:rPr>
              <a:t>исследования</a:t>
            </a:r>
            <a:r>
              <a:rPr lang="ru-RU" kern="1200" dirty="0">
                <a:solidFill>
                  <a:srgbClr val="710909"/>
                </a:solidFill>
              </a:rPr>
              <a:t> – темперамент подростков и  цветовой стиль одежды.</a:t>
            </a:r>
          </a:p>
          <a:p>
            <a:pPr marL="0" indent="0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ru-RU" b="1" i="1" u="sng" kern="1200" dirty="0" smtClean="0">
              <a:solidFill>
                <a:srgbClr val="710909"/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ru-RU" b="1" i="1" u="sng" kern="1200" dirty="0" smtClean="0">
              <a:solidFill>
                <a:srgbClr val="710909"/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ru-RU" b="1" i="1" u="sng" kern="1200" dirty="0" smtClean="0">
              <a:solidFill>
                <a:srgbClr val="710909"/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b="1" i="1" u="sng" kern="1200" dirty="0" smtClean="0">
                <a:solidFill>
                  <a:srgbClr val="710909"/>
                </a:solidFill>
              </a:rPr>
              <a:t>Объект исследования</a:t>
            </a:r>
            <a:r>
              <a:rPr lang="ru-RU" kern="1200" dirty="0" smtClean="0">
                <a:solidFill>
                  <a:srgbClr val="710909"/>
                </a:solidFill>
              </a:rPr>
              <a:t>– </a:t>
            </a:r>
            <a:r>
              <a:rPr lang="ru-RU" kern="1200" dirty="0">
                <a:solidFill>
                  <a:srgbClr val="710909"/>
                </a:solidFill>
              </a:rPr>
              <a:t>подростки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kern="1200" dirty="0"/>
          </a:p>
        </p:txBody>
      </p:sp>
      <p:pic>
        <p:nvPicPr>
          <p:cNvPr id="1026" name="Picture 2" descr="http://t1.gstatic.com/images?q=tbn:ANd9GcT-wmtTUkcurkv4Fbeg8yRgD7ab7szzaB_-GxrqG1nGZ2hx_yPEJif4Qjy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7452320" y="2276872"/>
            <a:ext cx="1411357" cy="2520280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/>
          </a:extLst>
        </p:spPr>
      </p:pic>
      <p:pic>
        <p:nvPicPr>
          <p:cNvPr id="1028" name="Picture 4" descr="Картинка 27 из 136853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/>
            </a:extLst>
          </a:blip>
          <a:srcRect b="4577"/>
          <a:stretch>
            <a:fillRect/>
          </a:stretch>
        </p:blipFill>
        <p:spPr bwMode="auto">
          <a:xfrm>
            <a:off x="395536" y="3645024"/>
            <a:ext cx="2314807" cy="1663999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/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260350"/>
            <a:ext cx="8229600" cy="6408738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b="1" i="1" u="sng" kern="1200" dirty="0" smtClean="0">
                <a:solidFill>
                  <a:srgbClr val="FF0000"/>
                </a:solidFill>
              </a:rPr>
              <a:t>Методы,</a:t>
            </a:r>
            <a:r>
              <a:rPr lang="ru-RU" kern="1200" dirty="0" smtClean="0">
                <a:solidFill>
                  <a:srgbClr val="FF0000"/>
                </a:solidFill>
              </a:rPr>
              <a:t> используемые при написании работы:</a:t>
            </a:r>
            <a:endParaRPr lang="ru-RU" kern="1200" dirty="0">
              <a:solidFill>
                <a:srgbClr val="FF00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600" kern="1200" dirty="0">
                <a:solidFill>
                  <a:srgbClr val="710909"/>
                </a:solidFill>
              </a:rPr>
              <a:t>метод изучения теоретической литературы;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600" kern="1200" dirty="0">
                <a:solidFill>
                  <a:srgbClr val="710909"/>
                </a:solidFill>
              </a:rPr>
              <a:t>тест на выявление типа темперамента;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600" kern="1200" dirty="0">
                <a:solidFill>
                  <a:srgbClr val="710909"/>
                </a:solidFill>
              </a:rPr>
              <a:t>наблюдение (длительное);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600" kern="1200" dirty="0">
                <a:solidFill>
                  <a:srgbClr val="710909"/>
                </a:solidFill>
              </a:rPr>
              <a:t>математические </a:t>
            </a:r>
            <a:r>
              <a:rPr lang="ru-RU" sz="3600" kern="1200" dirty="0" smtClean="0">
                <a:solidFill>
                  <a:srgbClr val="710909"/>
                </a:solidFill>
              </a:rPr>
              <a:t>методы;</a:t>
            </a:r>
            <a:endParaRPr lang="ru-RU" sz="3600" kern="1200" dirty="0">
              <a:solidFill>
                <a:srgbClr val="710909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600" kern="1200" dirty="0">
                <a:solidFill>
                  <a:srgbClr val="710909"/>
                </a:solidFill>
              </a:rPr>
              <a:t>эмпирические методы (сбор научных и психологических фактов);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600" kern="1200" dirty="0" smtClean="0">
                <a:solidFill>
                  <a:srgbClr val="710909"/>
                </a:solidFill>
              </a:rPr>
              <a:t>анализ.</a:t>
            </a:r>
            <a:endParaRPr lang="ru-RU" sz="3600" kern="1200" dirty="0">
              <a:solidFill>
                <a:srgbClr val="710909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kern="1200" dirty="0">
              <a:solidFill>
                <a:srgbClr val="71090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333375"/>
            <a:ext cx="8362950" cy="5792788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b="1" i="1" kern="1200" dirty="0" smtClean="0">
                <a:solidFill>
                  <a:srgbClr val="C00000"/>
                </a:solidFill>
              </a:rPr>
              <a:t>Уровни воздействия цвета:</a:t>
            </a:r>
            <a:endParaRPr lang="ru-RU" b="1" i="1" kern="1200" dirty="0">
              <a:solidFill>
                <a:srgbClr val="C000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kern="1200" dirty="0">
                <a:solidFill>
                  <a:schemeClr val="accent2">
                    <a:lumMod val="75000"/>
                  </a:schemeClr>
                </a:solidFill>
              </a:rPr>
              <a:t>на физическом уровне,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kern="1200" dirty="0">
                <a:solidFill>
                  <a:schemeClr val="accent2">
                    <a:lumMod val="75000"/>
                  </a:schemeClr>
                </a:solidFill>
              </a:rPr>
              <a:t>на психологическом,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kern="1200" dirty="0">
                <a:solidFill>
                  <a:schemeClr val="accent2">
                    <a:lumMod val="75000"/>
                  </a:schemeClr>
                </a:solidFill>
              </a:rPr>
              <a:t>гармонизирует и связует воедино,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kern="1200" dirty="0">
                <a:solidFill>
                  <a:schemeClr val="accent2">
                    <a:lumMod val="75000"/>
                  </a:schemeClr>
                </a:solidFill>
              </a:rPr>
              <a:t>витаминизирует (дает силы),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kern="1200" dirty="0">
                <a:solidFill>
                  <a:schemeClr val="accent2">
                    <a:lumMod val="75000"/>
                  </a:schemeClr>
                </a:solidFill>
              </a:rPr>
              <a:t>исцеляет,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kern="1200" dirty="0">
                <a:solidFill>
                  <a:schemeClr val="accent2">
                    <a:lumMod val="75000"/>
                  </a:schemeClr>
                </a:solidFill>
              </a:rPr>
              <a:t>пробуждает интуицию,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kern="1200" dirty="0">
                <a:solidFill>
                  <a:schemeClr val="accent2">
                    <a:lumMod val="75000"/>
                  </a:schemeClr>
                </a:solidFill>
              </a:rPr>
              <a:t>способствует развитию </a:t>
            </a:r>
            <a:endParaRPr lang="ru-RU" b="1" kern="12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b="1" kern="12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b="1" kern="1200" dirty="0" smtClean="0">
                <a:solidFill>
                  <a:schemeClr val="accent2">
                    <a:lumMod val="75000"/>
                  </a:schemeClr>
                </a:solidFill>
              </a:rPr>
              <a:t>    духовности</a:t>
            </a:r>
            <a:r>
              <a:rPr lang="ru-RU" b="1" kern="1200" dirty="0">
                <a:solidFill>
                  <a:schemeClr val="accent2">
                    <a:lumMod val="75000"/>
                  </a:schemeClr>
                </a:solidFill>
              </a:rPr>
              <a:t>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kern="1200" dirty="0"/>
          </a:p>
        </p:txBody>
      </p:sp>
      <p:pic>
        <p:nvPicPr>
          <p:cNvPr id="1026" name="Picture 2" descr="Картинка 102 из 24294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/>
            </a:extLst>
          </a:blip>
          <a:srcRect l="5434" t="2511" r="3141" b="3164"/>
          <a:stretch/>
        </p:blipFill>
        <p:spPr bwMode="auto">
          <a:xfrm>
            <a:off x="5554446" y="2348880"/>
            <a:ext cx="3609716" cy="4569607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/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и.р\карт\15_1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1" y="-29591"/>
            <a:ext cx="5061432" cy="6984776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/>
          </a:extLst>
        </p:spPr>
      </p:pic>
      <p:sp>
        <p:nvSpPr>
          <p:cNvPr id="18433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245100" y="549275"/>
            <a:ext cx="3898900" cy="1155700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rgbClr val="C00000"/>
                </a:solidFill>
                <a:latin typeface="Arial Black" pitchFamily="34" charset="0"/>
              </a:rPr>
              <a:t>Гиппократ</a:t>
            </a:r>
          </a:p>
        </p:txBody>
      </p:sp>
      <p:sp>
        <p:nvSpPr>
          <p:cNvPr id="18434" name="Содержимое 2"/>
          <p:cNvSpPr>
            <a:spLocks noGrp="1"/>
          </p:cNvSpPr>
          <p:nvPr>
            <p:ph idx="4294967295"/>
          </p:nvPr>
        </p:nvSpPr>
        <p:spPr>
          <a:xfrm>
            <a:off x="5173663" y="890588"/>
            <a:ext cx="3970337" cy="5145087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endParaRPr lang="ru-RU" dirty="0" smtClean="0"/>
          </a:p>
          <a:p>
            <a:pPr marL="0" indent="0" eaLnBrk="1" hangingPunct="1">
              <a:buFont typeface="Arial" charset="0"/>
              <a:buNone/>
              <a:defRPr/>
            </a:pPr>
            <a:endParaRPr lang="ru-RU" dirty="0"/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sz="3600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Впервые обозначил различия людей по темпераменту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4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4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3" grpId="0"/>
      <p:bldP spid="1843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-180975" y="260350"/>
            <a:ext cx="9324975" cy="706438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kern="12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Классификация темпераментов  Павлова И.П. </a:t>
            </a:r>
            <a:br>
              <a:rPr lang="ru-RU" sz="3200" b="1" kern="12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</a:br>
            <a:r>
              <a:rPr lang="ru-RU" sz="2200" b="1" kern="12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по процессам возбуждения и торможения </a:t>
            </a:r>
            <a:endParaRPr lang="ru-RU" sz="2200" b="1" kern="1200" dirty="0">
              <a:solidFill>
                <a:schemeClr val="accent6">
                  <a:lumMod val="75000"/>
                </a:schemeClr>
              </a:solidFill>
              <a:latin typeface="Comic Sans MS" pitchFamily="66" charset="0"/>
            </a:endParaRPr>
          </a:p>
        </p:txBody>
      </p:sp>
      <p:grpSp>
        <p:nvGrpSpPr>
          <p:cNvPr id="19458" name="Группа 9"/>
          <p:cNvGrpSpPr>
            <a:grpSpLocks/>
          </p:cNvGrpSpPr>
          <p:nvPr/>
        </p:nvGrpSpPr>
        <p:grpSpPr bwMode="auto">
          <a:xfrm>
            <a:off x="6227763" y="1557338"/>
            <a:ext cx="2916237" cy="1943100"/>
            <a:chOff x="6228184" y="1556792"/>
            <a:chExt cx="2915816" cy="1944216"/>
          </a:xfrm>
        </p:grpSpPr>
        <p:sp>
          <p:nvSpPr>
            <p:cNvPr id="6" name="Овал 5"/>
            <p:cNvSpPr/>
            <p:nvPr/>
          </p:nvSpPr>
          <p:spPr>
            <a:xfrm>
              <a:off x="6804363" y="1556792"/>
              <a:ext cx="2088848" cy="719550"/>
            </a:xfrm>
            <a:prstGeom prst="ellipse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chemeClr val="accent2">
                      <a:lumMod val="50000"/>
                    </a:schemeClr>
                  </a:solidFill>
                </a:rPr>
                <a:t>подвижность</a:t>
              </a:r>
            </a:p>
          </p:txBody>
        </p:sp>
        <p:sp>
          <p:nvSpPr>
            <p:cNvPr id="11" name="Стрелка вниз 10"/>
            <p:cNvSpPr/>
            <p:nvPr/>
          </p:nvSpPr>
          <p:spPr>
            <a:xfrm rot="1449809">
              <a:off x="7110707" y="2192157"/>
              <a:ext cx="114283" cy="816444"/>
            </a:xfrm>
            <a:prstGeom prst="downArrow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14" name="Стрелка вниз 13"/>
            <p:cNvSpPr/>
            <p:nvPr/>
          </p:nvSpPr>
          <p:spPr>
            <a:xfrm rot="20150191" flipH="1">
              <a:off x="8405920" y="2192157"/>
              <a:ext cx="115870" cy="816444"/>
            </a:xfrm>
            <a:prstGeom prst="downArrow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17" name="Блок-схема: знак завершения 16"/>
            <p:cNvSpPr/>
            <p:nvPr/>
          </p:nvSpPr>
          <p:spPr>
            <a:xfrm>
              <a:off x="7956721" y="2997481"/>
              <a:ext cx="1187279" cy="503527"/>
            </a:xfrm>
            <a:prstGeom prst="flowChartTerminator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chemeClr val="accent2">
                      <a:lumMod val="50000"/>
                    </a:schemeClr>
                  </a:solidFill>
                </a:rPr>
                <a:t>малоподвижный</a:t>
              </a:r>
            </a:p>
          </p:txBody>
        </p:sp>
        <p:sp>
          <p:nvSpPr>
            <p:cNvPr id="18" name="Блок-схема: знак завершения 17"/>
            <p:cNvSpPr/>
            <p:nvPr/>
          </p:nvSpPr>
          <p:spPr>
            <a:xfrm>
              <a:off x="6228184" y="2997481"/>
              <a:ext cx="1152359" cy="503527"/>
            </a:xfrm>
            <a:prstGeom prst="flowChartTerminator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chemeClr val="accent2">
                      <a:lumMod val="50000"/>
                    </a:schemeClr>
                  </a:solidFill>
                </a:rPr>
                <a:t>подвижный</a:t>
              </a:r>
            </a:p>
          </p:txBody>
        </p:sp>
      </p:grpSp>
      <p:grpSp>
        <p:nvGrpSpPr>
          <p:cNvPr id="19459" name="Группа 7"/>
          <p:cNvGrpSpPr>
            <a:grpSpLocks/>
          </p:cNvGrpSpPr>
          <p:nvPr/>
        </p:nvGrpSpPr>
        <p:grpSpPr bwMode="auto">
          <a:xfrm>
            <a:off x="2916238" y="1125538"/>
            <a:ext cx="3311525" cy="2159000"/>
            <a:chOff x="2915816" y="1124744"/>
            <a:chExt cx="3312368" cy="2160240"/>
          </a:xfrm>
        </p:grpSpPr>
        <p:sp>
          <p:nvSpPr>
            <p:cNvPr id="5" name="Овал 4"/>
            <p:cNvSpPr/>
            <p:nvPr/>
          </p:nvSpPr>
          <p:spPr>
            <a:xfrm>
              <a:off x="3203226" y="1124744"/>
              <a:ext cx="2880458" cy="792617"/>
            </a:xfrm>
            <a:prstGeom prst="ellipse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chemeClr val="accent2">
                      <a:lumMod val="50000"/>
                    </a:schemeClr>
                  </a:solidFill>
                </a:rPr>
                <a:t>уравновешенность</a:t>
              </a:r>
            </a:p>
          </p:txBody>
        </p:sp>
        <p:sp>
          <p:nvSpPr>
            <p:cNvPr id="12" name="Стрелка вниз 11"/>
            <p:cNvSpPr/>
            <p:nvPr/>
          </p:nvSpPr>
          <p:spPr>
            <a:xfrm rot="1449809">
              <a:off x="3725647" y="1833176"/>
              <a:ext cx="114329" cy="816444"/>
            </a:xfrm>
            <a:prstGeom prst="downArrow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15" name="Стрелка вниз 14"/>
            <p:cNvSpPr/>
            <p:nvPr/>
          </p:nvSpPr>
          <p:spPr>
            <a:xfrm rot="20150191" flipH="1">
              <a:off x="5310375" y="1833176"/>
              <a:ext cx="114329" cy="816444"/>
            </a:xfrm>
            <a:prstGeom prst="downArrow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19" name="Блок-схема: знак завершения 18"/>
            <p:cNvSpPr/>
            <p:nvPr/>
          </p:nvSpPr>
          <p:spPr>
            <a:xfrm>
              <a:off x="4716499" y="2636912"/>
              <a:ext cx="1511685" cy="648072"/>
            </a:xfrm>
            <a:prstGeom prst="flowChartTerminator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chemeClr val="accent2">
                      <a:lumMod val="50000"/>
                    </a:schemeClr>
                  </a:solidFill>
                </a:rPr>
                <a:t>неуравновешенный</a:t>
              </a:r>
            </a:p>
          </p:txBody>
        </p:sp>
        <p:sp>
          <p:nvSpPr>
            <p:cNvPr id="20" name="Блок-схема: знак завершения 19"/>
            <p:cNvSpPr/>
            <p:nvPr/>
          </p:nvSpPr>
          <p:spPr>
            <a:xfrm>
              <a:off x="2915816" y="2636912"/>
              <a:ext cx="1295730" cy="648072"/>
            </a:xfrm>
            <a:prstGeom prst="flowChartTerminator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chemeClr val="accent2">
                      <a:lumMod val="50000"/>
                    </a:schemeClr>
                  </a:solidFill>
                </a:rPr>
                <a:t>уравновешенный</a:t>
              </a:r>
            </a:p>
          </p:txBody>
        </p:sp>
      </p:grpSp>
      <p:grpSp>
        <p:nvGrpSpPr>
          <p:cNvPr id="19460" name="Группа 2"/>
          <p:cNvGrpSpPr>
            <a:grpSpLocks/>
          </p:cNvGrpSpPr>
          <p:nvPr/>
        </p:nvGrpSpPr>
        <p:grpSpPr bwMode="auto">
          <a:xfrm>
            <a:off x="0" y="1557338"/>
            <a:ext cx="2484438" cy="1943100"/>
            <a:chOff x="0" y="1556792"/>
            <a:chExt cx="2483768" cy="1944216"/>
          </a:xfrm>
        </p:grpSpPr>
        <p:sp>
          <p:nvSpPr>
            <p:cNvPr id="4" name="Овал 3"/>
            <p:cNvSpPr/>
            <p:nvPr/>
          </p:nvSpPr>
          <p:spPr>
            <a:xfrm>
              <a:off x="468187" y="1556792"/>
              <a:ext cx="1655315" cy="792617"/>
            </a:xfrm>
            <a:prstGeom prst="ellipse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chemeClr val="accent2">
                      <a:lumMod val="50000"/>
                    </a:schemeClr>
                  </a:solidFill>
                </a:rPr>
                <a:t>сила</a:t>
              </a:r>
            </a:p>
          </p:txBody>
        </p:sp>
        <p:sp>
          <p:nvSpPr>
            <p:cNvPr id="7" name="Стрелка вниз 6"/>
            <p:cNvSpPr/>
            <p:nvPr/>
          </p:nvSpPr>
          <p:spPr>
            <a:xfrm rot="1449809">
              <a:off x="701486" y="2265224"/>
              <a:ext cx="114269" cy="816444"/>
            </a:xfrm>
            <a:prstGeom prst="downArrow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13" name="Стрелка вниз 12"/>
            <p:cNvSpPr/>
            <p:nvPr/>
          </p:nvSpPr>
          <p:spPr>
            <a:xfrm rot="20150191" flipH="1">
              <a:off x="1709277" y="2265224"/>
              <a:ext cx="115856" cy="816444"/>
            </a:xfrm>
            <a:prstGeom prst="downArrow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16" name="Блок-схема: знак завершения 15"/>
            <p:cNvSpPr/>
            <p:nvPr/>
          </p:nvSpPr>
          <p:spPr>
            <a:xfrm>
              <a:off x="0" y="3068960"/>
              <a:ext cx="1152214" cy="432048"/>
            </a:xfrm>
            <a:prstGeom prst="flowChartTerminator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chemeClr val="accent2">
                      <a:lumMod val="50000"/>
                    </a:schemeClr>
                  </a:solidFill>
                </a:rPr>
                <a:t>сильный</a:t>
              </a:r>
            </a:p>
          </p:txBody>
        </p:sp>
        <p:sp>
          <p:nvSpPr>
            <p:cNvPr id="21" name="Блок-схема: знак завершения 20"/>
            <p:cNvSpPr/>
            <p:nvPr/>
          </p:nvSpPr>
          <p:spPr>
            <a:xfrm>
              <a:off x="1331554" y="3068960"/>
              <a:ext cx="1152214" cy="432048"/>
            </a:xfrm>
            <a:prstGeom prst="flowChartTerminator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chemeClr val="accent2">
                      <a:lumMod val="50000"/>
                    </a:schemeClr>
                  </a:solidFill>
                </a:rPr>
                <a:t>слабый</a:t>
              </a:r>
            </a:p>
          </p:txBody>
        </p:sp>
      </p:grpSp>
      <p:grpSp>
        <p:nvGrpSpPr>
          <p:cNvPr id="26" name="Группа 25"/>
          <p:cNvGrpSpPr>
            <a:grpSpLocks/>
          </p:cNvGrpSpPr>
          <p:nvPr/>
        </p:nvGrpSpPr>
        <p:grpSpPr bwMode="auto">
          <a:xfrm>
            <a:off x="731838" y="3246438"/>
            <a:ext cx="5495925" cy="2990850"/>
            <a:chOff x="731920" y="3246467"/>
            <a:chExt cx="5514297" cy="2990845"/>
          </a:xfrm>
        </p:grpSpPr>
        <p:sp>
          <p:nvSpPr>
            <p:cNvPr id="22" name="Правильный пятиугольник 21"/>
            <p:cNvSpPr/>
            <p:nvPr/>
          </p:nvSpPr>
          <p:spPr>
            <a:xfrm>
              <a:off x="3563930" y="5589613"/>
              <a:ext cx="2159846" cy="647699"/>
            </a:xfrm>
            <a:prstGeom prst="pentagon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/>
                <a:t>Сангвиник</a:t>
              </a:r>
            </a:p>
          </p:txBody>
        </p:sp>
        <p:sp>
          <p:nvSpPr>
            <p:cNvPr id="23" name="Стрелка вниз 22"/>
            <p:cNvSpPr/>
            <p:nvPr/>
          </p:nvSpPr>
          <p:spPr>
            <a:xfrm rot="18515994">
              <a:off x="2377772" y="2792825"/>
              <a:ext cx="288925" cy="3580630"/>
            </a:xfrm>
            <a:prstGeom prst="downArrow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24" name="Стрелка вниз 23"/>
            <p:cNvSpPr/>
            <p:nvPr/>
          </p:nvSpPr>
          <p:spPr>
            <a:xfrm rot="20386774">
              <a:off x="3788516" y="3246467"/>
              <a:ext cx="288299" cy="2489196"/>
            </a:xfrm>
            <a:prstGeom prst="downArrow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25" name="Стрелка вниз 24"/>
            <p:cNvSpPr/>
            <p:nvPr/>
          </p:nvSpPr>
          <p:spPr>
            <a:xfrm rot="2012205">
              <a:off x="5957918" y="3303617"/>
              <a:ext cx="288299" cy="2678108"/>
            </a:xfrm>
            <a:prstGeom prst="downArrow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</p:grpSp>
      <p:grpSp>
        <p:nvGrpSpPr>
          <p:cNvPr id="27" name="Группа 26"/>
          <p:cNvGrpSpPr>
            <a:grpSpLocks/>
          </p:cNvGrpSpPr>
          <p:nvPr/>
        </p:nvGrpSpPr>
        <p:grpSpPr bwMode="auto">
          <a:xfrm>
            <a:off x="576263" y="3209925"/>
            <a:ext cx="5516562" cy="3065463"/>
            <a:chOff x="731920" y="3171582"/>
            <a:chExt cx="5535055" cy="3065730"/>
          </a:xfrm>
        </p:grpSpPr>
        <p:sp>
          <p:nvSpPr>
            <p:cNvPr id="28" name="Правильный пятиугольник 27"/>
            <p:cNvSpPr/>
            <p:nvPr/>
          </p:nvSpPr>
          <p:spPr>
            <a:xfrm>
              <a:off x="3563957" y="5589556"/>
              <a:ext cx="2159866" cy="647756"/>
            </a:xfrm>
            <a:prstGeom prst="pentagon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chemeClr val="accent2">
                      <a:lumMod val="50000"/>
                    </a:schemeClr>
                  </a:solidFill>
                </a:rPr>
                <a:t>Холерик</a:t>
              </a:r>
            </a:p>
          </p:txBody>
        </p:sp>
        <p:sp>
          <p:nvSpPr>
            <p:cNvPr id="29" name="Стрелка вниз 28"/>
            <p:cNvSpPr/>
            <p:nvPr/>
          </p:nvSpPr>
          <p:spPr>
            <a:xfrm rot="18515994">
              <a:off x="2377776" y="2792661"/>
              <a:ext cx="288950" cy="3580663"/>
            </a:xfrm>
            <a:prstGeom prst="downArrow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  <p:sp>
          <p:nvSpPr>
            <p:cNvPr id="30" name="Стрелка вниз 29"/>
            <p:cNvSpPr/>
            <p:nvPr/>
          </p:nvSpPr>
          <p:spPr>
            <a:xfrm rot="1524608">
              <a:off x="5131294" y="3171582"/>
              <a:ext cx="288300" cy="2584675"/>
            </a:xfrm>
            <a:prstGeom prst="downArrow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  <p:sp>
          <p:nvSpPr>
            <p:cNvPr id="31" name="Стрелка вниз 30"/>
            <p:cNvSpPr/>
            <p:nvPr/>
          </p:nvSpPr>
          <p:spPr>
            <a:xfrm rot="2012205">
              <a:off x="5978675" y="3303356"/>
              <a:ext cx="288300" cy="2678345"/>
            </a:xfrm>
            <a:prstGeom prst="downArrow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</p:grpSp>
      <p:grpSp>
        <p:nvGrpSpPr>
          <p:cNvPr id="32" name="Группа 31"/>
          <p:cNvGrpSpPr>
            <a:grpSpLocks/>
          </p:cNvGrpSpPr>
          <p:nvPr/>
        </p:nvGrpSpPr>
        <p:grpSpPr bwMode="auto">
          <a:xfrm>
            <a:off x="2916238" y="3068638"/>
            <a:ext cx="5789612" cy="3289300"/>
            <a:chOff x="2694518" y="2931900"/>
            <a:chExt cx="5809780" cy="3289651"/>
          </a:xfrm>
        </p:grpSpPr>
        <p:sp>
          <p:nvSpPr>
            <p:cNvPr id="33" name="Правильный пятиугольник 32"/>
            <p:cNvSpPr/>
            <p:nvPr/>
          </p:nvSpPr>
          <p:spPr>
            <a:xfrm>
              <a:off x="3398637" y="5573782"/>
              <a:ext cx="2160149" cy="647769"/>
            </a:xfrm>
            <a:prstGeom prst="pentagon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chemeClr val="accent2">
                      <a:lumMod val="50000"/>
                    </a:schemeClr>
                  </a:solidFill>
                </a:rPr>
                <a:t>Флегматик</a:t>
              </a:r>
            </a:p>
          </p:txBody>
        </p:sp>
        <p:sp>
          <p:nvSpPr>
            <p:cNvPr id="34" name="Стрелка вниз 33"/>
            <p:cNvSpPr/>
            <p:nvPr/>
          </p:nvSpPr>
          <p:spPr>
            <a:xfrm rot="18982374">
              <a:off x="2694518" y="2931900"/>
              <a:ext cx="288338" cy="3253134"/>
            </a:xfrm>
            <a:prstGeom prst="downArrow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  <p:sp>
          <p:nvSpPr>
            <p:cNvPr id="35" name="Стрелка вниз 34"/>
            <p:cNvSpPr/>
            <p:nvPr/>
          </p:nvSpPr>
          <p:spPr>
            <a:xfrm rot="20386774">
              <a:off x="3747510" y="3079553"/>
              <a:ext cx="288339" cy="2600602"/>
            </a:xfrm>
            <a:prstGeom prst="downArrow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  <p:sp>
          <p:nvSpPr>
            <p:cNvPr id="36" name="Стрелка вниз 35"/>
            <p:cNvSpPr/>
            <p:nvPr/>
          </p:nvSpPr>
          <p:spPr>
            <a:xfrm rot="3060999">
              <a:off x="6522257" y="2778854"/>
              <a:ext cx="287369" cy="3676713"/>
            </a:xfrm>
            <a:prstGeom prst="downArrow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</p:grpSp>
      <p:grpSp>
        <p:nvGrpSpPr>
          <p:cNvPr id="37" name="Группа 36"/>
          <p:cNvGrpSpPr>
            <a:grpSpLocks/>
          </p:cNvGrpSpPr>
          <p:nvPr/>
        </p:nvGrpSpPr>
        <p:grpSpPr bwMode="auto">
          <a:xfrm>
            <a:off x="1042988" y="3284538"/>
            <a:ext cx="5314950" cy="3043237"/>
            <a:chOff x="731920" y="3184255"/>
            <a:chExt cx="5332447" cy="3043438"/>
          </a:xfrm>
        </p:grpSpPr>
        <p:sp>
          <p:nvSpPr>
            <p:cNvPr id="38" name="Правильный пятиугольник 37"/>
            <p:cNvSpPr/>
            <p:nvPr/>
          </p:nvSpPr>
          <p:spPr>
            <a:xfrm>
              <a:off x="3485743" y="5579950"/>
              <a:ext cx="2328566" cy="647743"/>
            </a:xfrm>
            <a:prstGeom prst="pentagon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chemeClr val="accent2">
                      <a:lumMod val="50000"/>
                    </a:schemeClr>
                  </a:solidFill>
                </a:rPr>
                <a:t>Меланхолик </a:t>
              </a:r>
            </a:p>
          </p:txBody>
        </p:sp>
        <p:sp>
          <p:nvSpPr>
            <p:cNvPr id="39" name="Стрелка вниз 38"/>
            <p:cNvSpPr/>
            <p:nvPr/>
          </p:nvSpPr>
          <p:spPr>
            <a:xfrm rot="18641116">
              <a:off x="2377672" y="2792711"/>
              <a:ext cx="288944" cy="3580448"/>
            </a:xfrm>
            <a:prstGeom prst="downArrow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40" name="Стрелка вниз 39"/>
            <p:cNvSpPr/>
            <p:nvPr/>
          </p:nvSpPr>
          <p:spPr>
            <a:xfrm rot="892023">
              <a:off x="4995647" y="3184255"/>
              <a:ext cx="288284" cy="2489364"/>
            </a:xfrm>
            <a:prstGeom prst="downArrow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41" name="Стрелка вниз 40"/>
            <p:cNvSpPr/>
            <p:nvPr/>
          </p:nvSpPr>
          <p:spPr>
            <a:xfrm rot="1477744">
              <a:off x="5776083" y="3260460"/>
              <a:ext cx="288284" cy="2644950"/>
            </a:xfrm>
            <a:prstGeom prst="downArrow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>
            <a:grpSpLocks/>
          </p:cNvGrpSpPr>
          <p:nvPr/>
        </p:nvGrpSpPr>
        <p:grpSpPr bwMode="auto">
          <a:xfrm>
            <a:off x="65088" y="3640138"/>
            <a:ext cx="4475162" cy="3109912"/>
            <a:chOff x="65618" y="3640196"/>
            <a:chExt cx="4475163" cy="3109564"/>
          </a:xfrm>
        </p:grpSpPr>
        <p:grpSp>
          <p:nvGrpSpPr>
            <p:cNvPr id="20498" name="Группа 3"/>
            <p:cNvGrpSpPr>
              <a:grpSpLocks/>
            </p:cNvGrpSpPr>
            <p:nvPr/>
          </p:nvGrpSpPr>
          <p:grpSpPr bwMode="auto">
            <a:xfrm>
              <a:off x="65618" y="3640196"/>
              <a:ext cx="4475163" cy="2872010"/>
              <a:chOff x="65618" y="3778399"/>
              <a:chExt cx="4475163" cy="2872010"/>
            </a:xfrm>
          </p:grpSpPr>
          <p:pic>
            <p:nvPicPr>
              <p:cNvPr id="20500" name="Picture 4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65618" y="4077072"/>
                <a:ext cx="4475163" cy="25733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0501" name="Picture 7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683568" y="3778399"/>
                <a:ext cx="639763" cy="5000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11" name="Прямоугольник с одним скругленным углом 10"/>
            <p:cNvSpPr/>
            <p:nvPr/>
          </p:nvSpPr>
          <p:spPr bwMode="auto">
            <a:xfrm>
              <a:off x="65618" y="6381328"/>
              <a:ext cx="1584176" cy="368432"/>
            </a:xfrm>
            <a:prstGeom prst="round1Rect">
              <a:avLst>
                <a:gd name="adj" fmla="val 50000"/>
              </a:avLst>
            </a:prstGeom>
            <a:solidFill>
              <a:srgbClr val="00B0F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eaLnBrk="0" hangingPunct="0">
                <a:defRPr/>
              </a:pPr>
              <a:r>
                <a:rPr lang="ru-RU" b="1" dirty="0">
                  <a:ln/>
                  <a:solidFill>
                    <a:schemeClr val="accent3"/>
                  </a:solidFill>
                </a:rPr>
                <a:t>флегматик </a:t>
              </a:r>
            </a:p>
          </p:txBody>
        </p:sp>
      </p:grpSp>
      <p:grpSp>
        <p:nvGrpSpPr>
          <p:cNvPr id="10" name="Группа 9"/>
          <p:cNvGrpSpPr>
            <a:grpSpLocks/>
          </p:cNvGrpSpPr>
          <p:nvPr/>
        </p:nvGrpSpPr>
        <p:grpSpPr bwMode="auto">
          <a:xfrm>
            <a:off x="65088" y="53975"/>
            <a:ext cx="4129087" cy="3492500"/>
            <a:chOff x="54547" y="114761"/>
            <a:chExt cx="4128338" cy="3492909"/>
          </a:xfrm>
        </p:grpSpPr>
        <p:pic>
          <p:nvPicPr>
            <p:cNvPr id="20496" name="Picture 2"/>
            <p:cNvPicPr>
              <a:picLocks noChangeAspect="1" noChangeArrowheads="1"/>
            </p:cNvPicPr>
            <p:nvPr/>
          </p:nvPicPr>
          <p:blipFill>
            <a:blip r:embed="rId4"/>
            <a:srcRect l="6488"/>
            <a:stretch>
              <a:fillRect/>
            </a:stretch>
          </p:blipFill>
          <p:spPr bwMode="auto">
            <a:xfrm>
              <a:off x="118316" y="431083"/>
              <a:ext cx="4064569" cy="31765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" name="Прямоугольник с одним скругленным углом 2"/>
            <p:cNvSpPr/>
            <p:nvPr/>
          </p:nvSpPr>
          <p:spPr bwMode="auto">
            <a:xfrm>
              <a:off x="54547" y="114761"/>
              <a:ext cx="1584176" cy="316322"/>
            </a:xfrm>
            <a:prstGeom prst="round1Rect">
              <a:avLst>
                <a:gd name="adj" fmla="val 50000"/>
              </a:avLst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eaLnBrk="0" hangingPunct="0">
                <a:defRPr/>
              </a:pPr>
              <a:r>
                <a:rPr lang="ru-RU" b="1" dirty="0">
                  <a:ln/>
                  <a:solidFill>
                    <a:schemeClr val="accent3"/>
                  </a:solidFill>
                </a:rPr>
                <a:t>холерик</a:t>
              </a:r>
            </a:p>
          </p:txBody>
        </p:sp>
      </p:grpSp>
      <p:grpSp>
        <p:nvGrpSpPr>
          <p:cNvPr id="7" name="Группа 6"/>
          <p:cNvGrpSpPr>
            <a:grpSpLocks/>
          </p:cNvGrpSpPr>
          <p:nvPr/>
        </p:nvGrpSpPr>
        <p:grpSpPr bwMode="auto">
          <a:xfrm>
            <a:off x="4397375" y="53975"/>
            <a:ext cx="4638675" cy="3255963"/>
            <a:chOff x="4379787" y="-6671"/>
            <a:chExt cx="4639871" cy="3128437"/>
          </a:xfrm>
        </p:grpSpPr>
        <p:pic>
          <p:nvPicPr>
            <p:cNvPr id="20494" name="Picture 3"/>
            <p:cNvPicPr>
              <a:picLocks noChangeAspect="1" noChangeArrowheads="1"/>
            </p:cNvPicPr>
            <p:nvPr/>
          </p:nvPicPr>
          <p:blipFill>
            <a:blip r:embed="rId5"/>
            <a:srcRect r="3188" b="3540"/>
            <a:stretch>
              <a:fillRect/>
            </a:stretch>
          </p:blipFill>
          <p:spPr bwMode="auto">
            <a:xfrm>
              <a:off x="4379787" y="-6671"/>
              <a:ext cx="4639871" cy="31284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Прямоугольник с одним скругленным углом 11"/>
            <p:cNvSpPr/>
            <p:nvPr/>
          </p:nvSpPr>
          <p:spPr bwMode="auto">
            <a:xfrm>
              <a:off x="6516216" y="132813"/>
              <a:ext cx="1584176" cy="427159"/>
            </a:xfrm>
            <a:prstGeom prst="round1Rect">
              <a:avLst>
                <a:gd name="adj" fmla="val 50000"/>
              </a:avLst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eaLnBrk="0" hangingPunct="0">
                <a:defRPr/>
              </a:pPr>
              <a:r>
                <a:rPr lang="ru-RU" b="1" dirty="0">
                  <a:ln/>
                  <a:solidFill>
                    <a:schemeClr val="tx2">
                      <a:lumMod val="75000"/>
                    </a:schemeClr>
                  </a:solidFill>
                </a:rPr>
                <a:t>сангвиник</a:t>
              </a:r>
            </a:p>
          </p:txBody>
        </p:sp>
      </p:grpSp>
      <p:grpSp>
        <p:nvGrpSpPr>
          <p:cNvPr id="6" name="Группа 5"/>
          <p:cNvGrpSpPr>
            <a:grpSpLocks/>
          </p:cNvGrpSpPr>
          <p:nvPr/>
        </p:nvGrpSpPr>
        <p:grpSpPr bwMode="auto">
          <a:xfrm>
            <a:off x="4908550" y="4011613"/>
            <a:ext cx="4127500" cy="2809875"/>
            <a:chOff x="4908996" y="4011893"/>
            <a:chExt cx="4127500" cy="2809593"/>
          </a:xfrm>
        </p:grpSpPr>
        <p:pic>
          <p:nvPicPr>
            <p:cNvPr id="20492" name="Picture 5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908996" y="4011893"/>
              <a:ext cx="4127500" cy="2500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Прямоугольник с одним скругленным углом 12"/>
            <p:cNvSpPr/>
            <p:nvPr/>
          </p:nvSpPr>
          <p:spPr bwMode="auto">
            <a:xfrm>
              <a:off x="7308304" y="6453335"/>
              <a:ext cx="1728192" cy="368151"/>
            </a:xfrm>
            <a:prstGeom prst="round1Rect">
              <a:avLst>
                <a:gd name="adj" fmla="val 50000"/>
              </a:avLst>
            </a:prstGeom>
            <a:solidFill>
              <a:srgbClr val="7D7178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eaLnBrk="0" hangingPunct="0">
                <a:defRPr/>
              </a:pPr>
              <a:r>
                <a:rPr lang="ru-RU" b="1" dirty="0">
                  <a:ln/>
                  <a:solidFill>
                    <a:schemeClr val="accent3"/>
                  </a:solidFill>
                </a:rPr>
                <a:t>меланхолик</a:t>
              </a:r>
            </a:p>
          </p:txBody>
        </p:sp>
      </p:grpSp>
      <p:grpSp>
        <p:nvGrpSpPr>
          <p:cNvPr id="14" name="Группа 13"/>
          <p:cNvGrpSpPr>
            <a:grpSpLocks/>
          </p:cNvGrpSpPr>
          <p:nvPr/>
        </p:nvGrpSpPr>
        <p:grpSpPr bwMode="auto">
          <a:xfrm>
            <a:off x="2555875" y="2420938"/>
            <a:ext cx="3417888" cy="3598862"/>
            <a:chOff x="2568819" y="2587887"/>
            <a:chExt cx="3417255" cy="3599159"/>
          </a:xfrm>
        </p:grpSpPr>
        <p:pic>
          <p:nvPicPr>
            <p:cNvPr id="20487" name="Picture 6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3127343" y="2587887"/>
              <a:ext cx="2399440" cy="35991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Стрелка вправо 8"/>
            <p:cNvSpPr/>
            <p:nvPr/>
          </p:nvSpPr>
          <p:spPr bwMode="auto">
            <a:xfrm rot="2203775">
              <a:off x="2568819" y="2865722"/>
              <a:ext cx="968196" cy="123835"/>
            </a:xfrm>
            <a:prstGeom prst="rightArrow">
              <a:avLst>
                <a:gd name="adj1" fmla="val 41788"/>
                <a:gd name="adj2" fmla="val 115697"/>
              </a:avLst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pPr eaLnBrk="0" hangingPunct="0">
                <a:defRPr/>
              </a:pPr>
              <a:endParaRPr lang="ru-RU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19" name="Стрелка вправо 18"/>
            <p:cNvSpPr>
              <a:spLocks noChangeArrowheads="1"/>
            </p:cNvSpPr>
            <p:nvPr/>
          </p:nvSpPr>
          <p:spPr bwMode="auto">
            <a:xfrm rot="-9081398">
              <a:off x="5017423" y="5311910"/>
              <a:ext cx="968651" cy="124373"/>
            </a:xfrm>
            <a:prstGeom prst="rightArrow">
              <a:avLst>
                <a:gd name="adj1" fmla="val 41787"/>
                <a:gd name="adj2" fmla="val 115706"/>
              </a:avLst>
            </a:prstGeom>
            <a:gradFill rotWithShape="1">
              <a:gsLst>
                <a:gs pos="0">
                  <a:srgbClr val="8C2825"/>
                </a:gs>
                <a:gs pos="80000">
                  <a:srgbClr val="B83733"/>
                </a:gs>
                <a:gs pos="100000">
                  <a:srgbClr val="BB3531"/>
                </a:gs>
              </a:gsLst>
              <a:lin ang="16200000"/>
            </a:gradFill>
            <a:ln w="9525" algn="ctr">
              <a:solidFill>
                <a:srgbClr val="AD4441"/>
              </a:solidFill>
              <a:miter lim="800000"/>
              <a:headEnd/>
              <a:tailEnd/>
            </a:ln>
            <a:effectLst>
              <a:outerShdw dist="23000" dir="5400000" rotWithShape="0">
                <a:srgbClr val="000000">
                  <a:alpha val="34999"/>
                </a:srgbClr>
              </a:outerShdw>
            </a:effectLst>
          </p:spPr>
          <p:txBody>
            <a:bodyPr rot="10800000"/>
            <a:lstStyle/>
            <a:p>
              <a:pPr eaLnBrk="0" hangingPunct="0">
                <a:defRPr/>
              </a:pPr>
              <a:endParaRPr lang="ru-RU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20" name="Стрелка вправо 19"/>
            <p:cNvSpPr/>
            <p:nvPr/>
          </p:nvSpPr>
          <p:spPr bwMode="auto">
            <a:xfrm rot="19921890">
              <a:off x="2591040" y="5312262"/>
              <a:ext cx="968196" cy="123835"/>
            </a:xfrm>
            <a:prstGeom prst="rightArrow">
              <a:avLst>
                <a:gd name="adj1" fmla="val 41788"/>
                <a:gd name="adj2" fmla="val 115697"/>
              </a:avLst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pPr eaLnBrk="0" hangingPunct="0">
                <a:defRPr/>
              </a:pPr>
              <a:endParaRPr lang="ru-RU"/>
            </a:p>
          </p:txBody>
        </p:sp>
        <p:sp>
          <p:nvSpPr>
            <p:cNvPr id="21" name="Стрелка вправо 20"/>
            <p:cNvSpPr>
              <a:spLocks noChangeArrowheads="1"/>
            </p:cNvSpPr>
            <p:nvPr/>
          </p:nvSpPr>
          <p:spPr bwMode="auto">
            <a:xfrm rot="8380672">
              <a:off x="4607924" y="2886513"/>
              <a:ext cx="968651" cy="124373"/>
            </a:xfrm>
            <a:prstGeom prst="rightArrow">
              <a:avLst>
                <a:gd name="adj1" fmla="val 41787"/>
                <a:gd name="adj2" fmla="val 115706"/>
              </a:avLst>
            </a:prstGeom>
            <a:gradFill rotWithShape="1">
              <a:gsLst>
                <a:gs pos="0">
                  <a:srgbClr val="8C2825"/>
                </a:gs>
                <a:gs pos="80000">
                  <a:srgbClr val="B83733"/>
                </a:gs>
                <a:gs pos="100000">
                  <a:srgbClr val="BB3531"/>
                </a:gs>
              </a:gsLst>
              <a:lin ang="16200000"/>
            </a:gradFill>
            <a:ln w="9525" algn="ctr">
              <a:solidFill>
                <a:srgbClr val="AD4441"/>
              </a:solidFill>
              <a:miter lim="800000"/>
              <a:headEnd/>
              <a:tailEnd/>
            </a:ln>
            <a:effectLst>
              <a:outerShdw dist="23000" dir="5400000" rotWithShape="0">
                <a:srgbClr val="000000">
                  <a:alpha val="34999"/>
                </a:srgbClr>
              </a:outerShdw>
            </a:effectLst>
          </p:spPr>
          <p:txBody>
            <a:bodyPr rot="10800000"/>
            <a:lstStyle/>
            <a:p>
              <a:pPr eaLnBrk="0" hangingPunct="0">
                <a:defRPr/>
              </a:pPr>
              <a:endParaRPr lang="ru-RU">
                <a:solidFill>
                  <a:schemeClr val="lt1"/>
                </a:solidFill>
                <a:latin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60350"/>
            <a:ext cx="3035300" cy="490538"/>
          </a:xfrm>
        </p:spPr>
        <p:txBody>
          <a:bodyPr/>
          <a:lstStyle/>
          <a:p>
            <a:pPr eaLnBrk="1" hangingPunct="1"/>
            <a:r>
              <a:rPr lang="ru-RU" sz="2400" b="1" smtClean="0">
                <a:latin typeface="Bookman Old Style" pitchFamily="18" charset="0"/>
              </a:rPr>
              <a:t>Сангвиники</a:t>
            </a:r>
          </a:p>
        </p:txBody>
      </p:sp>
      <p:sp>
        <p:nvSpPr>
          <p:cNvPr id="20486" name="Объект 8"/>
          <p:cNvSpPr>
            <a:spLocks noGrp="1"/>
          </p:cNvSpPr>
          <p:nvPr>
            <p:ph idx="4294967295"/>
          </p:nvPr>
        </p:nvSpPr>
        <p:spPr>
          <a:xfrm>
            <a:off x="0" y="6165850"/>
            <a:ext cx="1090613" cy="315913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ru-RU" sz="1600" b="1" i="1" smtClean="0"/>
              <a:t>Дарвин</a:t>
            </a:r>
          </a:p>
        </p:txBody>
      </p:sp>
      <p:grpSp>
        <p:nvGrpSpPr>
          <p:cNvPr id="20482" name="Группа 5"/>
          <p:cNvGrpSpPr>
            <a:grpSpLocks/>
          </p:cNvGrpSpPr>
          <p:nvPr/>
        </p:nvGrpSpPr>
        <p:grpSpPr bwMode="auto">
          <a:xfrm>
            <a:off x="1954213" y="841375"/>
            <a:ext cx="1371600" cy="2030413"/>
            <a:chOff x="3429000" y="1556792"/>
            <a:chExt cx="2286000" cy="3377170"/>
          </a:xfrm>
        </p:grpSpPr>
        <p:sp>
          <p:nvSpPr>
            <p:cNvPr id="21532" name="TextBox 4"/>
            <p:cNvSpPr txBox="1">
              <a:spLocks noChangeArrowheads="1"/>
            </p:cNvSpPr>
            <p:nvPr/>
          </p:nvSpPr>
          <p:spPr bwMode="auto">
            <a:xfrm>
              <a:off x="3730497" y="4490973"/>
              <a:ext cx="1569880" cy="4429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1600" b="1" i="1">
                  <a:latin typeface="Calibri" pitchFamily="34" charset="0"/>
                </a:rPr>
                <a:t>Пушкин</a:t>
              </a:r>
            </a:p>
          </p:txBody>
        </p:sp>
        <p:pic>
          <p:nvPicPr>
            <p:cNvPr id="1027" name="Picture 3" descr="E:\и.р\карт\73810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429000" y="1556792"/>
              <a:ext cx="2286000" cy="2656319"/>
            </a:xfrm>
            <a:prstGeom prst="rect">
              <a:avLst/>
            </a:prstGeom>
            <a:ln w="127000" cap="sq">
              <a:solidFill>
                <a:srgbClr val="000000"/>
              </a:solidFill>
              <a:miter lim="800000"/>
            </a:ln>
            <a:effectLst>
              <a:outerShdw blurRad="57150" dist="50800" dir="2700000" algn="tl" rotWithShape="0">
                <a:srgbClr val="000000">
                  <a:alpha val="40000"/>
                </a:srgbClr>
              </a:outerShdw>
            </a:effectLst>
            <a:extLst/>
          </p:spPr>
        </p:pic>
      </p:grpSp>
      <p:sp>
        <p:nvSpPr>
          <p:cNvPr id="7" name="TextBox 6"/>
          <p:cNvSpPr txBox="1"/>
          <p:nvPr/>
        </p:nvSpPr>
        <p:spPr>
          <a:xfrm>
            <a:off x="1171575" y="3344863"/>
            <a:ext cx="2376488" cy="457200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ru-RU"/>
            </a:def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Bookman Old Style" pitchFamily="18" charset="0"/>
                <a:ea typeface="+mj-ea"/>
                <a:cs typeface="+mj-cs"/>
              </a:rPr>
              <a:t>Флегматики</a:t>
            </a:r>
          </a:p>
        </p:txBody>
      </p:sp>
      <p:grpSp>
        <p:nvGrpSpPr>
          <p:cNvPr id="20484" name="Группа 7"/>
          <p:cNvGrpSpPr>
            <a:grpSpLocks/>
          </p:cNvGrpSpPr>
          <p:nvPr/>
        </p:nvGrpSpPr>
        <p:grpSpPr bwMode="auto">
          <a:xfrm>
            <a:off x="263525" y="815975"/>
            <a:ext cx="1428750" cy="2198688"/>
            <a:chOff x="263718" y="816169"/>
            <a:chExt cx="1846795" cy="2601541"/>
          </a:xfrm>
        </p:grpSpPr>
        <p:sp>
          <p:nvSpPr>
            <p:cNvPr id="21530" name="TextBox 3"/>
            <p:cNvSpPr txBox="1">
              <a:spLocks noChangeArrowheads="1"/>
            </p:cNvSpPr>
            <p:nvPr/>
          </p:nvSpPr>
          <p:spPr bwMode="auto">
            <a:xfrm>
              <a:off x="263718" y="3079156"/>
              <a:ext cx="1846795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1600" b="1" i="1">
                  <a:latin typeface="Calibri" pitchFamily="34" charset="0"/>
                </a:rPr>
                <a:t>Джордано Бруно </a:t>
              </a:r>
              <a:endParaRPr lang="ru-RU" sz="1600">
                <a:latin typeface="Calibri" pitchFamily="34" charset="0"/>
              </a:endParaRPr>
            </a:p>
          </p:txBody>
        </p:sp>
        <p:pic>
          <p:nvPicPr>
            <p:cNvPr id="1028" name="Picture 4" descr="E:\и.р\карт\main1001030.jp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95046" y="816169"/>
              <a:ext cx="1643648" cy="2051178"/>
            </a:xfrm>
            <a:prstGeom prst="rect">
              <a:avLst/>
            </a:prstGeom>
            <a:ln w="127000" cap="sq">
              <a:solidFill>
                <a:srgbClr val="000000"/>
              </a:solidFill>
              <a:miter lim="800000"/>
            </a:ln>
            <a:effectLst>
              <a:outerShdw blurRad="57150" dist="50800" dir="2700000" algn="tl" rotWithShape="0">
                <a:srgbClr val="000000">
                  <a:alpha val="40000"/>
                </a:srgbClr>
              </a:outerShdw>
            </a:effectLst>
            <a:extLst/>
          </p:spPr>
        </p:pic>
      </p:grpSp>
      <p:pic>
        <p:nvPicPr>
          <p:cNvPr id="1029" name="Picture 5" descr="E:\и.р\карт\27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87450" y="4149725"/>
            <a:ext cx="1430338" cy="1728788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/>
        </p:spPr>
      </p:pic>
      <p:sp>
        <p:nvSpPr>
          <p:cNvPr id="10" name="TextBox 9"/>
          <p:cNvSpPr txBox="1"/>
          <p:nvPr/>
        </p:nvSpPr>
        <p:spPr>
          <a:xfrm>
            <a:off x="6454775" y="180975"/>
            <a:ext cx="2624138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Bookman Old Style" pitchFamily="18" charset="0"/>
                <a:ea typeface="+mj-ea"/>
                <a:cs typeface="+mj-cs"/>
              </a:rPr>
              <a:t>Меланхолики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0" y="3243263"/>
            <a:ext cx="9144000" cy="46037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auto">
          <a:xfrm flipH="1">
            <a:off x="3563938" y="0"/>
            <a:ext cx="49212" cy="685800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grpSp>
        <p:nvGrpSpPr>
          <p:cNvPr id="20491" name="Группа 18"/>
          <p:cNvGrpSpPr>
            <a:grpSpLocks/>
          </p:cNvGrpSpPr>
          <p:nvPr/>
        </p:nvGrpSpPr>
        <p:grpSpPr bwMode="auto">
          <a:xfrm>
            <a:off x="3779838" y="765175"/>
            <a:ext cx="1050925" cy="1879600"/>
            <a:chOff x="4864783" y="939419"/>
            <a:chExt cx="1288363" cy="2204834"/>
          </a:xfrm>
        </p:grpSpPr>
        <p:pic>
          <p:nvPicPr>
            <p:cNvPr id="1030" name="Picture 6" descr="E:\и.р\карт\Delacroix.jpg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864783" y="939419"/>
              <a:ext cx="1288363" cy="1625693"/>
            </a:xfrm>
            <a:prstGeom prst="rect">
              <a:avLst/>
            </a:prstGeom>
            <a:ln w="127000" cap="sq">
              <a:solidFill>
                <a:srgbClr val="000000"/>
              </a:solidFill>
              <a:miter lim="800000"/>
            </a:ln>
            <a:effectLst>
              <a:outerShdw blurRad="57150" dist="50800" dir="2700000" algn="tl" rotWithShape="0">
                <a:srgbClr val="000000">
                  <a:alpha val="40000"/>
                </a:srgbClr>
              </a:outerShdw>
            </a:effectLst>
            <a:extLst/>
          </p:spPr>
        </p:pic>
        <p:sp>
          <p:nvSpPr>
            <p:cNvPr id="21529" name="TextBox 16"/>
            <p:cNvSpPr txBox="1">
              <a:spLocks noChangeArrowheads="1"/>
            </p:cNvSpPr>
            <p:nvPr/>
          </p:nvSpPr>
          <p:spPr bwMode="auto">
            <a:xfrm>
              <a:off x="4969876" y="2749468"/>
              <a:ext cx="1078177" cy="3947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1600" b="1" i="1">
                  <a:latin typeface="Calibri" pitchFamily="34" charset="0"/>
                </a:rPr>
                <a:t>Шопен</a:t>
              </a:r>
            </a:p>
          </p:txBody>
        </p:sp>
      </p:grpSp>
      <p:pic>
        <p:nvPicPr>
          <p:cNvPr id="1031" name="Picture 7" descr="E:\и.р\карт\IMG_6613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219700" y="188913"/>
            <a:ext cx="1058863" cy="1482725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/>
        </p:spPr>
      </p:pic>
      <p:sp>
        <p:nvSpPr>
          <p:cNvPr id="20493" name="TextBox 19"/>
          <p:cNvSpPr txBox="1">
            <a:spLocks noChangeArrowheads="1"/>
          </p:cNvSpPr>
          <p:nvPr/>
        </p:nvSpPr>
        <p:spPr bwMode="auto">
          <a:xfrm>
            <a:off x="5156200" y="1982788"/>
            <a:ext cx="10128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 i="1">
                <a:latin typeface="Calibri" pitchFamily="34" charset="0"/>
              </a:rPr>
              <a:t>Надсон</a:t>
            </a:r>
          </a:p>
        </p:txBody>
      </p:sp>
      <p:pic>
        <p:nvPicPr>
          <p:cNvPr id="20494" name="Picture 8" descr="E:\и.р\карт\levitan-isaak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667625" y="1052513"/>
            <a:ext cx="1185863" cy="149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5" name="TextBox 20"/>
          <p:cNvSpPr txBox="1">
            <a:spLocks noChangeArrowheads="1"/>
          </p:cNvSpPr>
          <p:nvPr/>
        </p:nvSpPr>
        <p:spPr bwMode="auto">
          <a:xfrm>
            <a:off x="7667625" y="2565400"/>
            <a:ext cx="12049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 i="1">
                <a:latin typeface="Calibri" pitchFamily="34" charset="0"/>
              </a:rPr>
              <a:t>Левитан</a:t>
            </a:r>
          </a:p>
        </p:txBody>
      </p:sp>
      <p:pic>
        <p:nvPicPr>
          <p:cNvPr id="20496" name="Picture 9" descr="E:\и.р\карт\14663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372225" y="908050"/>
            <a:ext cx="1239838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7" name="TextBox 21"/>
          <p:cNvSpPr txBox="1">
            <a:spLocks noChangeArrowheads="1"/>
          </p:cNvSpPr>
          <p:nvPr/>
        </p:nvSpPr>
        <p:spPr bwMode="auto">
          <a:xfrm>
            <a:off x="6372225" y="2492375"/>
            <a:ext cx="10795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 i="1">
                <a:latin typeface="Calibri" pitchFamily="34" charset="0"/>
              </a:rPr>
              <a:t>Гоголь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211638" y="3500438"/>
            <a:ext cx="2160587" cy="457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Bookman Old Style" pitchFamily="18" charset="0"/>
                <a:ea typeface="+mj-ea"/>
                <a:cs typeface="+mj-cs"/>
              </a:rPr>
              <a:t>Холерики</a:t>
            </a:r>
          </a:p>
        </p:txBody>
      </p:sp>
      <p:pic>
        <p:nvPicPr>
          <p:cNvPr id="20500" name="Picture 12" descr="E:\и.р\карт\1ru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067175" y="4437063"/>
            <a:ext cx="1514475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1" name="Picture 13" descr="E:\и.р\карт\1_1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795963" y="4076700"/>
            <a:ext cx="1282700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2" name="Picture 14" descr="E:\и.р\карт\250px-MaratBoze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7380288" y="3573463"/>
            <a:ext cx="1395412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03" name="TextBox 24"/>
          <p:cNvSpPr txBox="1">
            <a:spLocks noChangeArrowheads="1"/>
          </p:cNvSpPr>
          <p:nvPr/>
        </p:nvSpPr>
        <p:spPr bwMode="auto">
          <a:xfrm>
            <a:off x="4284663" y="6308725"/>
            <a:ext cx="1112837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 i="1">
                <a:latin typeface="Calibri" pitchFamily="34" charset="0"/>
              </a:rPr>
              <a:t>Наполеон</a:t>
            </a:r>
          </a:p>
        </p:txBody>
      </p:sp>
      <p:sp>
        <p:nvSpPr>
          <p:cNvPr id="20504" name="TextBox 25"/>
          <p:cNvSpPr txBox="1">
            <a:spLocks noChangeArrowheads="1"/>
          </p:cNvSpPr>
          <p:nvPr/>
        </p:nvSpPr>
        <p:spPr bwMode="auto">
          <a:xfrm>
            <a:off x="6084888" y="6092825"/>
            <a:ext cx="9731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 i="1">
                <a:latin typeface="Calibri" pitchFamily="34" charset="0"/>
              </a:rPr>
              <a:t>Пётр 1</a:t>
            </a:r>
          </a:p>
        </p:txBody>
      </p:sp>
      <p:sp>
        <p:nvSpPr>
          <p:cNvPr id="20505" name="TextBox 26"/>
          <p:cNvSpPr txBox="1">
            <a:spLocks noChangeArrowheads="1"/>
          </p:cNvSpPr>
          <p:nvPr/>
        </p:nvSpPr>
        <p:spPr bwMode="auto">
          <a:xfrm>
            <a:off x="7596188" y="5589588"/>
            <a:ext cx="11525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 i="1">
                <a:latin typeface="Calibri" pitchFamily="34" charset="0"/>
              </a:rPr>
              <a:t>Марат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04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0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0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0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0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0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0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0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0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0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000"/>
                            </p:stCondLst>
                            <p:childTnLst>
                              <p:par>
                                <p:cTn id="8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0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0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1" grpId="0"/>
      <p:bldP spid="20486" grpId="0" build="p"/>
      <p:bldP spid="7" grpId="0"/>
      <p:bldP spid="10" grpId="0"/>
      <p:bldP spid="15" grpId="0" animBg="1"/>
      <p:bldP spid="16" grpId="0" animBg="1"/>
      <p:bldP spid="20493" grpId="0"/>
      <p:bldP spid="20495" grpId="0"/>
      <p:bldP spid="20497" grpId="0"/>
      <p:bldP spid="24" grpId="0"/>
      <p:bldP spid="20503" grpId="0"/>
      <p:bldP spid="20504" grpId="0"/>
      <p:bldP spid="20505" grpId="0"/>
    </p:bldLst>
  </p:timing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Тема Offic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Kimono</Template>
  <TotalTime>864</TotalTime>
  <Words>499</Words>
  <Application>Microsoft Office PowerPoint</Application>
  <PresentationFormat>Экран (4:3)</PresentationFormat>
  <Paragraphs>199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5" baseType="lpstr">
      <vt:lpstr>Arial</vt:lpstr>
      <vt:lpstr>Calibri</vt:lpstr>
      <vt:lpstr>Times New Roman</vt:lpstr>
      <vt:lpstr>Arial Black</vt:lpstr>
      <vt:lpstr>Comic Sans MS</vt:lpstr>
      <vt:lpstr>Bookman Old Style</vt:lpstr>
      <vt:lpstr>Book Antiqua</vt:lpstr>
      <vt:lpstr>Тема Office</vt:lpstr>
      <vt:lpstr>Слайд 1</vt:lpstr>
      <vt:lpstr>Слайд 2</vt:lpstr>
      <vt:lpstr>Слайд 3</vt:lpstr>
      <vt:lpstr>Слайд 4</vt:lpstr>
      <vt:lpstr>Слайд 5</vt:lpstr>
      <vt:lpstr>Гиппократ</vt:lpstr>
      <vt:lpstr>Классификация темпераментов  Павлова И.П.  по процессам возбуждения и торможения </vt:lpstr>
      <vt:lpstr>Слайд 8</vt:lpstr>
      <vt:lpstr>Сангвиники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Темперамент и  цвет одежды подростков </dc:title>
  <cp:lastModifiedBy>Владелец</cp:lastModifiedBy>
  <cp:revision>69</cp:revision>
  <dcterms:modified xsi:type="dcterms:W3CDTF">2012-02-24T06:50:06Z</dcterms:modified>
</cp:coreProperties>
</file>