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59" r:id="rId4"/>
    <p:sldId id="260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E682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79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Строение вегетативной почки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Documents and Settings\Admin\Рабочий стол\вег почка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600200"/>
            <a:ext cx="3000396" cy="47577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Лабораторная работа: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«Листья простые и сложные».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1571612"/>
            <a:ext cx="7929618" cy="4786346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1. Рассмотрим листья комнатных растений и образцов из гербария. Отберите простые листья. По какому признаку вы их отбираете?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</a:rPr>
              <a:t>2. Отберите сложные листья. По какому признаку вы это делаете? Какое жилкование у отобранных вами  листьев?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</a:rPr>
              <a:t>3. Какое листорасположение имеют просмотренные вами растения?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Заполните таблицу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643050"/>
            <a:ext cx="7643866" cy="3714776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857224" y="1643050"/>
          <a:ext cx="7643868" cy="39290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910967"/>
                <a:gridCol w="1910967"/>
                <a:gridCol w="1910967"/>
              </a:tblGrid>
              <a:tr h="13439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Название растения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Листья простые или сложные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Жилкование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r>
                        <a:rPr lang="ru-RU" sz="20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Листорас-положение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925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52950" algn="l"/>
                        </a:tabLs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21444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Упражнение: «Найди ошибку»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8429684" cy="5357850"/>
          </a:xfrm>
        </p:spPr>
        <p:txBody>
          <a:bodyPr>
            <a:normAutofit fontScale="55000" lnSpcReduction="20000"/>
          </a:bodyPr>
          <a:lstStyle/>
          <a:p>
            <a:r>
              <a:rPr lang="ru-RU" sz="5100" b="1" dirty="0" smtClean="0">
                <a:solidFill>
                  <a:srgbClr val="7030A0"/>
                </a:solidFill>
              </a:rPr>
              <a:t>Найди и подчеркни ошибки в письме, </a:t>
            </a:r>
          </a:p>
          <a:p>
            <a:r>
              <a:rPr lang="ru-RU" sz="5100" b="1" dirty="0" smtClean="0">
                <a:solidFill>
                  <a:srgbClr val="7030A0"/>
                </a:solidFill>
              </a:rPr>
              <a:t>которое написал  Незнайка  Звездочке:</a:t>
            </a:r>
          </a:p>
          <a:p>
            <a:pPr algn="l"/>
            <a:endParaRPr lang="ru-RU" sz="4400" b="1" dirty="0" smtClean="0">
              <a:solidFill>
                <a:srgbClr val="7030A0"/>
              </a:solidFill>
            </a:endParaRP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« 1. Я собирал листья.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2. Красивые листья у клена, они имеют много листовых пластинок, расположенных на одном черешке.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3. Называют эти листья сложными.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4. Такое же строение и у листьев земляники, липы, каштана.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5. Интересно и расположение жилок на листьях – известно до 10 видов жилкования.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6. Если жилки в листьях многократно ветвятся и образуют сплошную сеть, то такое жилковании называют параллельным.</a:t>
            </a:r>
          </a:p>
          <a:p>
            <a:pPr algn="l"/>
            <a:r>
              <a:rPr lang="ru-RU" sz="4400" b="1" dirty="0" smtClean="0">
                <a:solidFill>
                  <a:srgbClr val="7030A0"/>
                </a:solidFill>
              </a:rPr>
              <a:t>7. У листьев березы дуговое жилкование, у ландыша параллельное, у листьев яблони – сетчатое».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Упражнение</a:t>
            </a:r>
            <a:r>
              <a:rPr lang="ru-RU" b="1" dirty="0" smtClean="0">
                <a:solidFill>
                  <a:srgbClr val="002060"/>
                </a:solidFill>
              </a:rPr>
              <a:t>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</a:rPr>
              <a:t>«</a:t>
            </a:r>
            <a:r>
              <a:rPr lang="ru-RU" b="1" dirty="0" smtClean="0">
                <a:solidFill>
                  <a:srgbClr val="002060"/>
                </a:solidFill>
              </a:rPr>
              <a:t>Выбери лишнее»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285860"/>
            <a:ext cx="8643998" cy="535785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Выбери из списка лист, который является лишним,  и объясни свое решение.</a:t>
            </a:r>
          </a:p>
          <a:p>
            <a:endParaRPr lang="ru-RU" sz="3600" b="1" dirty="0" smtClean="0">
              <a:solidFill>
                <a:srgbClr val="7030A0"/>
              </a:solidFill>
            </a:endParaRPr>
          </a:p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1.  Липа, дуб, клен, шиповник </a:t>
            </a:r>
          </a:p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2. Земляника, каштан, акация, береза.</a:t>
            </a:r>
          </a:p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3. Чеснок, пшеница, лук, тюльпан.</a:t>
            </a:r>
          </a:p>
          <a:p>
            <a:pPr algn="l"/>
            <a:r>
              <a:rPr lang="ru-RU" sz="3600" b="1" dirty="0" smtClean="0">
                <a:solidFill>
                  <a:srgbClr val="7030A0"/>
                </a:solidFill>
              </a:rPr>
              <a:t>4. Клен, береза, дуб, пшеница.   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857256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Реши задачу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142984"/>
            <a:ext cx="8501122" cy="5072098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AutoNum type="arabicParenR"/>
            </a:pPr>
            <a:r>
              <a:rPr lang="ru-RU" sz="2800" b="1" dirty="0" smtClean="0">
                <a:solidFill>
                  <a:srgbClr val="7030A0"/>
                </a:solidFill>
              </a:rPr>
              <a:t>1 м</a:t>
            </a:r>
            <a:r>
              <a:rPr lang="ru-RU" sz="2800" b="1" baseline="30000" dirty="0" smtClean="0">
                <a:solidFill>
                  <a:srgbClr val="7030A0"/>
                </a:solidFill>
              </a:rPr>
              <a:t>2 </a:t>
            </a:r>
            <a:r>
              <a:rPr lang="ru-RU" sz="2800" b="1" dirty="0" smtClean="0">
                <a:solidFill>
                  <a:srgbClr val="7030A0"/>
                </a:solidFill>
              </a:rPr>
              <a:t>зеленых листьев за 1 час способен усвоить из </a:t>
            </a:r>
          </a:p>
          <a:p>
            <a:pPr marL="514350" indent="-514350" algn="l"/>
            <a:r>
              <a:rPr lang="ru-RU" sz="2800" b="1" dirty="0" smtClean="0">
                <a:solidFill>
                  <a:srgbClr val="7030A0"/>
                </a:solidFill>
              </a:rPr>
              <a:t>       воздуха 8г </a:t>
            </a:r>
            <a:r>
              <a:rPr lang="en-US" sz="2800" b="1" dirty="0" smtClean="0">
                <a:solidFill>
                  <a:srgbClr val="7030A0"/>
                </a:solidFill>
              </a:rPr>
              <a:t>CO</a:t>
            </a:r>
            <a:r>
              <a:rPr lang="ru-RU" sz="2800" b="1" baseline="-25000" dirty="0" smtClean="0">
                <a:solidFill>
                  <a:srgbClr val="7030A0"/>
                </a:solidFill>
              </a:rPr>
              <a:t>2 </a:t>
            </a:r>
            <a:r>
              <a:rPr lang="ru-RU" sz="2800" b="1" dirty="0" smtClean="0">
                <a:solidFill>
                  <a:srgbClr val="7030A0"/>
                </a:solidFill>
              </a:rPr>
              <a:t>и одновременно выделить </a:t>
            </a:r>
          </a:p>
          <a:p>
            <a:pPr marL="514350" indent="-514350" algn="l"/>
            <a:r>
              <a:rPr lang="ru-RU" sz="2800" b="1" dirty="0" smtClean="0">
                <a:solidFill>
                  <a:srgbClr val="7030A0"/>
                </a:solidFill>
              </a:rPr>
              <a:t>       столько же О</a:t>
            </a:r>
            <a:r>
              <a:rPr lang="ru-RU" sz="2800" b="1" baseline="-25000" dirty="0" smtClean="0">
                <a:solidFill>
                  <a:srgbClr val="7030A0"/>
                </a:solidFill>
              </a:rPr>
              <a:t>2. </a:t>
            </a:r>
            <a:r>
              <a:rPr lang="ru-RU" sz="2800" b="1" dirty="0" smtClean="0">
                <a:solidFill>
                  <a:srgbClr val="7030A0"/>
                </a:solidFill>
              </a:rPr>
              <a:t>Сколько поглотят СО</a:t>
            </a:r>
            <a:r>
              <a:rPr lang="ru-RU" sz="2800" b="1" baseline="-25000" dirty="0" smtClean="0">
                <a:solidFill>
                  <a:srgbClr val="7030A0"/>
                </a:solidFill>
              </a:rPr>
              <a:t>2</a:t>
            </a:r>
            <a:r>
              <a:rPr lang="ru-RU" sz="2800" b="1" dirty="0" smtClean="0">
                <a:solidFill>
                  <a:srgbClr val="7030A0"/>
                </a:solidFill>
              </a:rPr>
              <a:t> и выделят О</a:t>
            </a:r>
            <a:r>
              <a:rPr lang="ru-RU" sz="2800" b="1" baseline="-25000" dirty="0" smtClean="0">
                <a:solidFill>
                  <a:srgbClr val="7030A0"/>
                </a:solidFill>
              </a:rPr>
              <a:t>2 </a:t>
            </a:r>
            <a:r>
              <a:rPr lang="ru-RU" sz="2800" b="1" dirty="0" smtClean="0">
                <a:solidFill>
                  <a:srgbClr val="7030A0"/>
                </a:solidFill>
              </a:rPr>
              <a:t>1м</a:t>
            </a:r>
            <a:r>
              <a:rPr lang="ru-RU" sz="28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2800" b="1" dirty="0" smtClean="0">
                <a:solidFill>
                  <a:srgbClr val="7030A0"/>
                </a:solidFill>
              </a:rPr>
              <a:t> </a:t>
            </a:r>
          </a:p>
          <a:p>
            <a:pPr marL="514350" indent="-514350" algn="l"/>
            <a:r>
              <a:rPr lang="ru-RU" sz="2800" b="1" dirty="0" smtClean="0">
                <a:solidFill>
                  <a:srgbClr val="7030A0"/>
                </a:solidFill>
              </a:rPr>
              <a:t>       (2м</a:t>
            </a:r>
            <a:r>
              <a:rPr lang="ru-RU" sz="2800" b="1" baseline="30000" dirty="0" smtClean="0">
                <a:solidFill>
                  <a:srgbClr val="7030A0"/>
                </a:solidFill>
              </a:rPr>
              <a:t>2</a:t>
            </a:r>
            <a:r>
              <a:rPr lang="ru-RU" sz="2800" b="1" dirty="0" smtClean="0">
                <a:solidFill>
                  <a:srgbClr val="7030A0"/>
                </a:solidFill>
              </a:rPr>
              <a:t>) зеленых листьев в течении суток?</a:t>
            </a:r>
          </a:p>
          <a:p>
            <a:pPr marL="514350" indent="-514350" algn="l"/>
            <a:endParaRPr lang="ru-RU" sz="2800" b="1" dirty="0" smtClean="0">
              <a:solidFill>
                <a:srgbClr val="7030A0"/>
              </a:solidFill>
            </a:endParaRP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2)   60 кг макулатуры сохраняет от вырубки 1 дерево в   </a:t>
            </a: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       лесу. Сколько деревьев 50 – летнего возраста    </a:t>
            </a: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       охранят ребята, собравшие 720кг макулатуры? </a:t>
            </a: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       Сколько макулатуры надо собрать, чтобы </a:t>
            </a:r>
          </a:p>
          <a:p>
            <a:pPr algn="l"/>
            <a:r>
              <a:rPr lang="ru-RU" sz="2800" b="1" dirty="0" smtClean="0">
                <a:solidFill>
                  <a:srgbClr val="7030A0"/>
                </a:solidFill>
              </a:rPr>
              <a:t>       сохранить 80 деревьев полувекового возраста?</a:t>
            </a:r>
          </a:p>
          <a:p>
            <a:r>
              <a:rPr lang="ru-RU" sz="2800" dirty="0" smtClean="0"/>
              <a:t> </a:t>
            </a:r>
          </a:p>
          <a:p>
            <a:pPr marL="514350" indent="-514350" algn="l"/>
            <a:endParaRPr lang="ru-RU" sz="2800" dirty="0" smtClean="0"/>
          </a:p>
          <a:p>
            <a:pPr marL="514350" indent="-514350" algn="l"/>
            <a:endParaRPr lang="ru-RU" sz="2800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8058152" cy="785794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Игра «Черный ящик»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857232"/>
            <a:ext cx="9001156" cy="5643602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1. В «черном ящике» лежит растение, листья которого прикладывают к ранам, для их быстрого заживления.  </a:t>
            </a:r>
          </a:p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2. В «черном ящике» лежит  растение, в волосках листьев которого содержится муравьиная кислота. При прикосновении к коже кончик волоска ломается, сок выделяется в ранку и вызывает жжение. Назовите это растение. </a:t>
            </a:r>
          </a:p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3. В «черном ящике» лежит ветка растения с несъедобными листьями. Это растение было посвящено богу науки и искусства Аполлону. Им награждают художников, артистов, ученых в знак признания их творчества. Именно отсюда происходит название слова «лауреат». Что это за растение? Где оно используется в настоящие время?</a:t>
            </a:r>
          </a:p>
          <a:p>
            <a:pPr algn="l"/>
            <a:r>
              <a:rPr lang="ru-RU" sz="2000" b="1" dirty="0" smtClean="0">
                <a:solidFill>
                  <a:srgbClr val="7030A0"/>
                </a:solidFill>
              </a:rPr>
              <a:t>4. Настои и отвары почек этого растения используют при заболеваниях почек, ликвидируют пигментные пятна, угри, повышают эластичность кожи. Отвар листьев этого дерева укрепляет волосы и способствует их росту. Его сок – это целая аптека: микроэлементы, сахар, белки, кислоты, обилие витаминов, дубильные вещества. Сок укрепляет организм, помогает при заболеваниях легких. На бересте этого дерева писали первые письма наши далекие предки. Это дерево - символ России. Ветви какого дерева лежат в «черном ящике»? </a:t>
            </a:r>
            <a:endParaRPr lang="ru-RU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29600" cy="435771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/>
                </a:solidFill>
              </a:rPr>
              <a:t>Загадка:</a:t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</a:rPr>
              <a:t/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</a:rPr>
              <a:t>«Сидит - </a:t>
            </a:r>
            <a:r>
              <a:rPr lang="ru-RU" sz="5400" b="1" dirty="0" smtClean="0">
                <a:solidFill>
                  <a:srgbClr val="00B050"/>
                </a:solidFill>
              </a:rPr>
              <a:t>зеленеет</a:t>
            </a:r>
            <a:r>
              <a:rPr lang="ru-RU" sz="5400" b="1" dirty="0" smtClean="0">
                <a:solidFill>
                  <a:schemeClr val="tx2"/>
                </a:solidFill>
              </a:rPr>
              <a:t>, </a:t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</a:rPr>
              <a:t>летит – </a:t>
            </a:r>
            <a:r>
              <a:rPr lang="ru-RU" sz="5400" b="1" dirty="0" smtClean="0">
                <a:solidFill>
                  <a:srgbClr val="FFFF00"/>
                </a:solidFill>
              </a:rPr>
              <a:t>пожелтеет</a:t>
            </a:r>
            <a:r>
              <a:rPr lang="ru-RU" sz="5400" b="1" dirty="0" smtClean="0">
                <a:solidFill>
                  <a:schemeClr val="tx2"/>
                </a:solidFill>
              </a:rPr>
              <a:t>, </a:t>
            </a:r>
            <a:br>
              <a:rPr lang="ru-RU" sz="5400" b="1" dirty="0" smtClean="0">
                <a:solidFill>
                  <a:schemeClr val="tx2"/>
                </a:solidFill>
              </a:rPr>
            </a:br>
            <a:r>
              <a:rPr lang="ru-RU" sz="5400" b="1" dirty="0" smtClean="0">
                <a:solidFill>
                  <a:schemeClr val="tx2"/>
                </a:solidFill>
              </a:rPr>
              <a:t>упадет –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</a:rPr>
              <a:t>почернеет</a:t>
            </a:r>
            <a:r>
              <a:rPr lang="ru-RU" sz="5400" b="1" dirty="0" smtClean="0">
                <a:solidFill>
                  <a:schemeClr val="tx2"/>
                </a:solidFill>
              </a:rPr>
              <a:t>»?</a:t>
            </a:r>
            <a:endParaRPr lang="ru-RU" sz="5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511288"/>
          </a:xfr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Тема урока: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E682CC"/>
                </a:solidFill>
              </a:rPr>
              <a:t>Внешнее строение листа</a:t>
            </a:r>
            <a:endParaRPr lang="ru-RU" b="1" dirty="0">
              <a:solidFill>
                <a:srgbClr val="E682CC"/>
              </a:solidFill>
            </a:endParaRPr>
          </a:p>
        </p:txBody>
      </p:sp>
      <p:pic>
        <p:nvPicPr>
          <p:cNvPr id="1026" name="Picture 2" descr="C:\Documents and Settings\Admin\Рабочий стол\ку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85926"/>
            <a:ext cx="7429520" cy="464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928693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Цели урока: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285860"/>
            <a:ext cx="7643866" cy="4857784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7030A0"/>
                </a:solidFill>
              </a:rPr>
              <a:t>1.Познакомиться с многообразием листьев,  изучить  их внешнее строение и типы жилкования.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</a:rPr>
              <a:t>2.Научиться различать простые и сложные листья, сидячие и черешковые листья, определять виды сложных листьев.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</a:rPr>
              <a:t>3.Развить и углубить понятие о двудольных и однодольных растениях.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Функции листа: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8501122" cy="428628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7030A0"/>
                </a:solidFill>
              </a:rPr>
              <a:t>1)  Фотосинтез                     </a:t>
            </a:r>
          </a:p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                                            </a:t>
            </a:r>
          </a:p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 2)  Газообмен</a:t>
            </a:r>
          </a:p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                                               </a:t>
            </a:r>
          </a:p>
          <a:p>
            <a:pPr algn="l"/>
            <a:r>
              <a:rPr lang="ru-RU" sz="4000" b="1" dirty="0" smtClean="0">
                <a:solidFill>
                  <a:srgbClr val="7030A0"/>
                </a:solidFill>
              </a:rPr>
              <a:t> 3)  Испарение воды  (транспирация)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"/>
            <a:ext cx="7772400" cy="1000107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Форма листовой пластинки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000240"/>
            <a:ext cx="4500594" cy="3638560"/>
          </a:xfrm>
        </p:spPr>
        <p:txBody>
          <a:bodyPr/>
          <a:lstStyle/>
          <a:p>
            <a:r>
              <a:rPr lang="en-US" dirty="0" smtClean="0"/>
              <a:t>xx</a:t>
            </a:r>
            <a:r>
              <a:rPr lang="ru-RU" dirty="0" err="1" smtClean="0"/>
              <a:t>пчч</a:t>
            </a:r>
            <a:endParaRPr lang="ru-RU" dirty="0"/>
          </a:p>
        </p:txBody>
      </p:sp>
      <p:pic>
        <p:nvPicPr>
          <p:cNvPr id="3074" name="Picture 2" descr="C:\Documents and Settings\Admin\Рабочий стол\форма 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928670"/>
            <a:ext cx="5857916" cy="5691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Листья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5122" name="Picture 2" descr="C:\Documents and Settings\Admin\Рабочий стол\чер и сид 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7296" y="1196941"/>
            <a:ext cx="6905166" cy="517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Листья </a:t>
            </a:r>
            <a:br>
              <a:rPr lang="ru-RU" b="1" dirty="0" smtClean="0">
                <a:solidFill>
                  <a:schemeClr val="tx2"/>
                </a:solidFill>
              </a:rPr>
            </a:br>
            <a:r>
              <a:rPr lang="ru-RU" b="1" dirty="0" smtClean="0">
                <a:solidFill>
                  <a:schemeClr val="tx2"/>
                </a:solidFill>
              </a:rPr>
              <a:t>простые и сложные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857364"/>
            <a:ext cx="7500990" cy="464347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Documents and Settings\Admin\Рабочий стол\прос и с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3"/>
            <a:ext cx="7500990" cy="50347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14291"/>
            <a:ext cx="7772400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2"/>
                </a:solidFill>
              </a:rPr>
              <a:t>Жилкование листьев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235743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1" name="Picture 3" descr="C:\Documents and Settings\Admin\Рабочий стол\1234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643050"/>
            <a:ext cx="821537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611</Words>
  <Application>Microsoft Office PowerPoint</Application>
  <PresentationFormat>Экран (4:3)</PresentationFormat>
  <Paragraphs>63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Строение вегетативной почки</vt:lpstr>
      <vt:lpstr>Загадка:  «Сидит - зеленеет,  летит – пожелтеет,  упадет – почернеет»?</vt:lpstr>
      <vt:lpstr>Тема урока: Внешнее строение листа</vt:lpstr>
      <vt:lpstr>Цели урока:</vt:lpstr>
      <vt:lpstr>Функции листа:</vt:lpstr>
      <vt:lpstr>Форма листовой пластинки</vt:lpstr>
      <vt:lpstr>Листья</vt:lpstr>
      <vt:lpstr>Листья  простые и сложные</vt:lpstr>
      <vt:lpstr>  Жилкование листьев  </vt:lpstr>
      <vt:lpstr> Лабораторная работа:  «Листья простые и сложные». </vt:lpstr>
      <vt:lpstr>Заполните таблицу</vt:lpstr>
      <vt:lpstr>Упражнение: «Найди ошибку»</vt:lpstr>
      <vt:lpstr>Упражнение: «Выбери лишнее» </vt:lpstr>
      <vt:lpstr>Реши задачу.</vt:lpstr>
      <vt:lpstr>Игра «Черный ящик»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Внешнее строение листа</dc:title>
  <cp:lastModifiedBy>Елена Сергеевна</cp:lastModifiedBy>
  <cp:revision>13</cp:revision>
  <dcterms:modified xsi:type="dcterms:W3CDTF">2015-08-27T08:42:17Z</dcterms:modified>
</cp:coreProperties>
</file>