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59" r:id="rId3"/>
    <p:sldId id="260" r:id="rId4"/>
    <p:sldId id="271" r:id="rId5"/>
    <p:sldId id="258" r:id="rId6"/>
    <p:sldId id="274" r:id="rId7"/>
    <p:sldId id="264" r:id="rId8"/>
    <p:sldId id="261" r:id="rId9"/>
    <p:sldId id="262" r:id="rId10"/>
    <p:sldId id="263" r:id="rId11"/>
    <p:sldId id="267" r:id="rId12"/>
    <p:sldId id="272" r:id="rId13"/>
    <p:sldId id="266" r:id="rId14"/>
    <p:sldId id="275" r:id="rId15"/>
    <p:sldId id="276" r:id="rId16"/>
    <p:sldId id="268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81" autoAdjust="0"/>
  </p:normalViewPr>
  <p:slideViewPr>
    <p:cSldViewPr>
      <p:cViewPr>
        <p:scale>
          <a:sx n="70" d="100"/>
          <a:sy n="70" d="100"/>
        </p:scale>
        <p:origin x="-66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836712"/>
            <a:ext cx="6840760" cy="2520281"/>
          </a:xfrm>
        </p:spPr>
        <p:txBody>
          <a:bodyPr>
            <a:noAutofit/>
          </a:bodyPr>
          <a:lstStyle/>
          <a:p>
            <a:r>
              <a:rPr lang="ru-RU" sz="4800" i="1" dirty="0" smtClean="0"/>
              <a:t>Образ кошки в английских и русских идиомах </a:t>
            </a:r>
            <a:endParaRPr lang="ru-RU" sz="48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4869160"/>
            <a:ext cx="5040560" cy="172819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Выполнила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ученица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8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 класса  </a:t>
            </a:r>
          </a:p>
          <a:p>
            <a:pPr algn="just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МБОУ СОШ №1 г. Кызыла</a:t>
            </a:r>
          </a:p>
          <a:p>
            <a:pPr algn="just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Ким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Милени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/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Научный руководитель: Орлова Е.М.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427168" cy="1884824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II. </a:t>
            </a:r>
            <a:r>
              <a:rPr lang="ru-RU" sz="2800" dirty="0" smtClean="0"/>
              <a:t>Группа</a:t>
            </a:r>
            <a:br>
              <a:rPr lang="ru-RU" sz="2800" dirty="0" smtClean="0"/>
            </a:br>
            <a:r>
              <a:rPr lang="ru-RU" sz="2800" dirty="0" err="1" smtClean="0"/>
              <a:t>Let</a:t>
            </a:r>
            <a:r>
              <a:rPr lang="ru-RU" sz="2800" dirty="0" smtClean="0"/>
              <a:t> </a:t>
            </a:r>
            <a:r>
              <a:rPr lang="ru-RU" sz="2800" dirty="0" err="1" smtClean="0"/>
              <a:t>the</a:t>
            </a:r>
            <a:r>
              <a:rPr lang="ru-RU" sz="2800" dirty="0" smtClean="0"/>
              <a:t> </a:t>
            </a:r>
            <a:r>
              <a:rPr lang="ru-RU" sz="2800" dirty="0" err="1" smtClean="0"/>
              <a:t>cat</a:t>
            </a:r>
            <a:r>
              <a:rPr lang="ru-RU" sz="2800" dirty="0" smtClean="0"/>
              <a:t> </a:t>
            </a:r>
            <a:r>
              <a:rPr lang="ru-RU" sz="2800" dirty="0" err="1" smtClean="0"/>
              <a:t>out</a:t>
            </a:r>
            <a:r>
              <a:rPr lang="ru-RU" sz="2800" dirty="0" smtClean="0"/>
              <a:t> </a:t>
            </a:r>
            <a:r>
              <a:rPr lang="ru-RU" sz="2800" dirty="0" err="1" smtClean="0"/>
              <a:t>of</a:t>
            </a:r>
            <a:r>
              <a:rPr lang="ru-RU" sz="2800" dirty="0" smtClean="0"/>
              <a:t> </a:t>
            </a:r>
            <a:r>
              <a:rPr lang="ru-RU" sz="2800" dirty="0" err="1" smtClean="0"/>
              <a:t>the</a:t>
            </a:r>
            <a:r>
              <a:rPr lang="ru-RU" sz="2800" dirty="0" smtClean="0"/>
              <a:t> </a:t>
            </a:r>
            <a:r>
              <a:rPr lang="ru-RU" sz="2800" dirty="0" err="1" smtClean="0"/>
              <a:t>bag</a:t>
            </a:r>
            <a:r>
              <a:rPr lang="ru-RU" sz="2800" dirty="0" smtClean="0"/>
              <a:t> («Выпустить кота из мешка») – </a:t>
            </a:r>
            <a:r>
              <a:rPr lang="ru-RU" sz="2800" i="1" dirty="0" smtClean="0"/>
              <a:t>русск. </a:t>
            </a:r>
            <a:r>
              <a:rPr lang="ru-RU" sz="2800" dirty="0" smtClean="0"/>
              <a:t>«Выносить сор из </a:t>
            </a:r>
            <a:r>
              <a:rPr lang="ru-RU" sz="2800" dirty="0" smtClean="0"/>
              <a:t>избы»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497737"/>
            <a:ext cx="3640019" cy="30818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/>
          </a:bodyPr>
          <a:lstStyle/>
          <a:p>
            <a:pPr algn="ctr"/>
            <a:r>
              <a:rPr lang="en-US" sz="2200" dirty="0" smtClean="0"/>
              <a:t>II. </a:t>
            </a:r>
            <a:r>
              <a:rPr lang="ru-RU" sz="2200" dirty="0" smtClean="0"/>
              <a:t>Группа</a:t>
            </a:r>
            <a:br>
              <a:rPr lang="ru-RU" sz="2200" dirty="0" smtClean="0"/>
            </a:br>
            <a:r>
              <a:rPr lang="ru-RU" sz="2200" dirty="0" err="1" smtClean="0"/>
              <a:t>There’s</a:t>
            </a:r>
            <a:r>
              <a:rPr lang="ru-RU" sz="2200" dirty="0" smtClean="0"/>
              <a:t> </a:t>
            </a:r>
            <a:r>
              <a:rPr lang="ru-RU" sz="2200" dirty="0" err="1" smtClean="0"/>
              <a:t>more</a:t>
            </a:r>
            <a:r>
              <a:rPr lang="ru-RU" sz="2200" dirty="0" smtClean="0"/>
              <a:t> </a:t>
            </a:r>
            <a:r>
              <a:rPr lang="ru-RU" sz="2200" dirty="0" err="1" smtClean="0"/>
              <a:t>than</a:t>
            </a:r>
            <a:r>
              <a:rPr lang="ru-RU" sz="2200" dirty="0" smtClean="0"/>
              <a:t> </a:t>
            </a:r>
            <a:r>
              <a:rPr lang="ru-RU" sz="2200" dirty="0" err="1" smtClean="0"/>
              <a:t>one</a:t>
            </a:r>
            <a:r>
              <a:rPr lang="ru-RU" sz="2200" dirty="0" smtClean="0"/>
              <a:t> </a:t>
            </a:r>
            <a:r>
              <a:rPr lang="ru-RU" sz="2200" dirty="0" err="1" smtClean="0"/>
              <a:t>way</a:t>
            </a:r>
            <a:r>
              <a:rPr lang="ru-RU" sz="2200" dirty="0" smtClean="0"/>
              <a:t> </a:t>
            </a:r>
            <a:r>
              <a:rPr lang="ru-RU" sz="2200" dirty="0" err="1" smtClean="0"/>
              <a:t>to</a:t>
            </a:r>
            <a:r>
              <a:rPr lang="ru-RU" sz="2200" dirty="0" smtClean="0"/>
              <a:t> </a:t>
            </a:r>
            <a:r>
              <a:rPr lang="ru-RU" sz="2200" dirty="0" err="1" smtClean="0"/>
              <a:t>skin</a:t>
            </a:r>
            <a:r>
              <a:rPr lang="ru-RU" sz="2200" dirty="0" smtClean="0"/>
              <a:t> a </a:t>
            </a:r>
            <a:r>
              <a:rPr lang="ru-RU" sz="2200" dirty="0" err="1" smtClean="0"/>
              <a:t>cat</a:t>
            </a:r>
            <a:r>
              <a:rPr lang="ru-RU" sz="2200" dirty="0" smtClean="0"/>
              <a:t> («Есть более чем один способ освежевать кота») – </a:t>
            </a:r>
            <a:r>
              <a:rPr lang="ru-RU" sz="2200" i="1" dirty="0" smtClean="0"/>
              <a:t>русск. </a:t>
            </a:r>
            <a:r>
              <a:rPr lang="ru-RU" sz="2200" dirty="0" smtClean="0"/>
              <a:t>«Свет клином не сошёлся»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276872"/>
            <a:ext cx="3744416" cy="3744416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930226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II. </a:t>
            </a:r>
            <a:r>
              <a:rPr lang="ru-RU" dirty="0" smtClean="0"/>
              <a:t>Группа</a:t>
            </a:r>
            <a:br>
              <a:rPr lang="ru-RU" dirty="0" smtClean="0"/>
            </a:br>
            <a:r>
              <a:rPr lang="ru-RU" dirty="0" err="1" smtClean="0"/>
              <a:t>Like</a:t>
            </a:r>
            <a:r>
              <a:rPr lang="ru-RU" dirty="0" smtClean="0"/>
              <a:t> </a:t>
            </a:r>
            <a:r>
              <a:rPr lang="ru-RU" dirty="0"/>
              <a:t>a </a:t>
            </a:r>
            <a:r>
              <a:rPr lang="ru-RU" dirty="0" err="1"/>
              <a:t>cat</a:t>
            </a:r>
            <a:r>
              <a:rPr lang="ru-RU" dirty="0"/>
              <a:t> </a:t>
            </a:r>
            <a:r>
              <a:rPr lang="ru-RU" dirty="0" err="1"/>
              <a:t>on</a:t>
            </a:r>
            <a:r>
              <a:rPr lang="ru-RU" dirty="0"/>
              <a:t> </a:t>
            </a:r>
            <a:r>
              <a:rPr lang="ru-RU" dirty="0" err="1"/>
              <a:t>hot</a:t>
            </a:r>
            <a:r>
              <a:rPr lang="ru-RU" dirty="0"/>
              <a:t> </a:t>
            </a:r>
            <a:r>
              <a:rPr lang="ru-RU" dirty="0" err="1"/>
              <a:t>bricks</a:t>
            </a:r>
            <a:r>
              <a:rPr lang="ru-RU" dirty="0"/>
              <a:t> </a:t>
            </a:r>
            <a:r>
              <a:rPr lang="ru-RU" dirty="0" smtClean="0"/>
              <a:t>(«Как </a:t>
            </a:r>
            <a:r>
              <a:rPr lang="ru-RU" dirty="0"/>
              <a:t>кот на горячих </a:t>
            </a:r>
            <a:r>
              <a:rPr lang="ru-RU" dirty="0" smtClean="0"/>
              <a:t>кирпичах») – </a:t>
            </a:r>
            <a:r>
              <a:rPr lang="ru-RU" i="1" dirty="0" smtClean="0"/>
              <a:t>русск. </a:t>
            </a:r>
            <a:r>
              <a:rPr lang="ru-RU" dirty="0" smtClean="0"/>
              <a:t>«не в своей тарелке», «как на иголках»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708920"/>
            <a:ext cx="2880320" cy="2880320"/>
          </a:xfrm>
        </p:spPr>
      </p:pic>
    </p:spTree>
    <p:extLst>
      <p:ext uri="{BB962C8B-B14F-4D97-AF65-F5344CB8AC3E}">
        <p14:creationId xmlns:p14="http://schemas.microsoft.com/office/powerpoint/2010/main" val="41802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 smtClean="0"/>
              <a:t>III. </a:t>
            </a:r>
            <a:r>
              <a:rPr lang="ru-RU" sz="2800" dirty="0" smtClean="0"/>
              <a:t>Группа</a:t>
            </a:r>
            <a:br>
              <a:rPr lang="ru-RU" sz="2800" dirty="0" smtClean="0"/>
            </a:br>
            <a:r>
              <a:rPr lang="en-US" sz="2800" dirty="0" smtClean="0"/>
              <a:t>Put </a:t>
            </a:r>
            <a:r>
              <a:rPr lang="en-US" sz="2800" dirty="0" smtClean="0"/>
              <a:t>(or set) the cat among the pigeons (</a:t>
            </a:r>
            <a:r>
              <a:rPr lang="ru-RU" sz="2800" dirty="0" smtClean="0"/>
              <a:t>«</a:t>
            </a:r>
            <a:r>
              <a:rPr lang="ru-RU" sz="2800" dirty="0"/>
              <a:t>З</a:t>
            </a:r>
            <a:r>
              <a:rPr lang="ru-RU" sz="2800" dirty="0" smtClean="0"/>
              <a:t>апустить кота к голубям»</a:t>
            </a:r>
            <a:r>
              <a:rPr lang="en-US" sz="2800" dirty="0" smtClean="0"/>
              <a:t>)</a:t>
            </a:r>
            <a:r>
              <a:rPr lang="ru-RU" sz="2800" dirty="0" smtClean="0"/>
              <a:t> – </a:t>
            </a:r>
            <a:r>
              <a:rPr lang="ru-RU" sz="2800" i="1" dirty="0" smtClean="0"/>
              <a:t>русск. </a:t>
            </a:r>
            <a:r>
              <a:rPr lang="ru-RU" sz="2800" dirty="0" smtClean="0"/>
              <a:t>«Делать погоду»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420888"/>
            <a:ext cx="3816424" cy="3589824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94289887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1537138">
                <a:tc>
                  <a:txBody>
                    <a:bodyPr/>
                    <a:lstStyle/>
                    <a:p>
                      <a:r>
                        <a:rPr lang="ru-RU" dirty="0" smtClean="0"/>
                        <a:t>Английское идиоматическое выражение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Значение английского </a:t>
                      </a:r>
                      <a:r>
                        <a:rPr lang="ru-RU" dirty="0" err="1" smtClean="0"/>
                        <a:t>идиоматическо-го</a:t>
                      </a:r>
                      <a:r>
                        <a:rPr lang="ru-RU" dirty="0" smtClean="0"/>
                        <a:t> выражения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Русское идиоматическое выражение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Значение русского </a:t>
                      </a:r>
                      <a:r>
                        <a:rPr lang="ru-RU" dirty="0" err="1" smtClean="0"/>
                        <a:t>идиоматическо-го</a:t>
                      </a:r>
                      <a:r>
                        <a:rPr lang="ru-RU" dirty="0" smtClean="0"/>
                        <a:t> выражения </a:t>
                      </a:r>
                      <a:endParaRPr lang="ru-RU" dirty="0"/>
                    </a:p>
                  </a:txBody>
                  <a:tcPr/>
                </a:tc>
              </a:tr>
              <a:tr h="1537138">
                <a:tc>
                  <a:txBody>
                    <a:bodyPr/>
                    <a:lstStyle/>
                    <a:p>
                      <a:r>
                        <a:rPr lang="en-US" dirty="0" smtClean="0"/>
                        <a:t>I. To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fight 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like cats and dogs</a:t>
                      </a:r>
                      <a:r>
                        <a:rPr lang="en-US" baseline="0" dirty="0" smtClean="0"/>
                        <a:t> (</a:t>
                      </a:r>
                      <a:r>
                        <a:rPr lang="ru-RU" baseline="0" dirty="0" smtClean="0"/>
                        <a:t>«драться как кошки и собаки»)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Яростно </a:t>
                      </a:r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спорить</a:t>
                      </a:r>
                      <a:r>
                        <a:rPr lang="ru-RU" dirty="0" smtClean="0"/>
                        <a:t>, </a:t>
                      </a:r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ссориться</a:t>
                      </a:r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Как кошка с собакой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(Жить)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="1" baseline="0" dirty="0" smtClean="0">
                          <a:solidFill>
                            <a:srgbClr val="0070C0"/>
                          </a:solidFill>
                        </a:rPr>
                        <a:t>несогласно</a:t>
                      </a:r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1537138">
                <a:tc>
                  <a:txBody>
                    <a:bodyPr/>
                    <a:lstStyle/>
                    <a:p>
                      <a:r>
                        <a:rPr lang="en-US" u="none" dirty="0" smtClean="0"/>
                        <a:t>II. It</a:t>
                      </a:r>
                      <a:r>
                        <a:rPr lang="en-US" u="none" baseline="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u="none" baseline="0" dirty="0" smtClean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lang="en-US" u="none" dirty="0" smtClean="0">
                          <a:latin typeface="Century Schoolbook" panose="02040604050505020304" pitchFamily="18" charset="0"/>
                          <a:cs typeface="Times New Roman"/>
                        </a:rPr>
                        <a:t>s raining</a:t>
                      </a:r>
                      <a:r>
                        <a:rPr lang="en-US" dirty="0" smtClean="0">
                          <a:latin typeface="Century Schoolbook" panose="02040604050505020304" pitchFamily="18" charset="0"/>
                          <a:cs typeface="Times New Roman"/>
                        </a:rPr>
                        <a:t> cats and</a:t>
                      </a:r>
                      <a:r>
                        <a:rPr lang="en-US" baseline="0" dirty="0" smtClean="0">
                          <a:latin typeface="Century Schoolbook" panose="02040604050505020304" pitchFamily="18" charset="0"/>
                          <a:cs typeface="Times New Roman"/>
                        </a:rPr>
                        <a:t> dogs (</a:t>
                      </a:r>
                      <a:r>
                        <a:rPr lang="ru-RU" baseline="0" dirty="0" smtClean="0">
                          <a:latin typeface="Century Schoolbook" panose="02040604050505020304" pitchFamily="18" charset="0"/>
                          <a:cs typeface="Times New Roman"/>
                        </a:rPr>
                        <a:t>«идёт дождь кошками и собаками»)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Идёт </a:t>
                      </a:r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проливной дождь</a:t>
                      </a:r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Льёт как из ведра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 </a:t>
                      </a:r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проливном дожде</a:t>
                      </a:r>
                      <a:r>
                        <a:rPr lang="ru-RU" dirty="0" smtClean="0"/>
                        <a:t>, об обильном дожде  </a:t>
                      </a:r>
                      <a:endParaRPr lang="ru-RU" dirty="0"/>
                    </a:p>
                  </a:txBody>
                  <a:tcPr/>
                </a:tc>
              </a:tr>
              <a:tr h="2246586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II. No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(or not enough) 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room</a:t>
                      </a:r>
                      <a:r>
                        <a:rPr lang="en-US" baseline="0" dirty="0" smtClean="0"/>
                        <a:t> to swing a cat (</a:t>
                      </a:r>
                      <a:r>
                        <a:rPr lang="ru-RU" baseline="0" dirty="0" smtClean="0"/>
                        <a:t>«нет места для того, чтобы размахивать кошкой»)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Очень мало места/ пространства, </a:t>
                      </a:r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очень тесно</a:t>
                      </a:r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Яблоку </a:t>
                      </a:r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негде</a:t>
                      </a:r>
                      <a:r>
                        <a:rPr lang="ru-RU" dirty="0" smtClean="0"/>
                        <a:t> упасть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Очень тесно</a:t>
                      </a:r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883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701403762"/>
              </p:ext>
            </p:extLst>
          </p:nvPr>
        </p:nvGraphicFramePr>
        <p:xfrm>
          <a:off x="0" y="1"/>
          <a:ext cx="9144000" cy="7404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4062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24831">
                <a:tc>
                  <a:txBody>
                    <a:bodyPr/>
                    <a:lstStyle/>
                    <a:p>
                      <a:r>
                        <a:rPr lang="en-US" u="none" dirty="0" smtClean="0"/>
                        <a:t>II. To </a:t>
                      </a:r>
                      <a:r>
                        <a:rPr lang="en-US" u="sng" dirty="0" smtClean="0"/>
                        <a:t>let</a:t>
                      </a:r>
                      <a:r>
                        <a:rPr lang="en-US" baseline="0" dirty="0" smtClean="0"/>
                        <a:t> the cat </a:t>
                      </a:r>
                      <a:r>
                        <a:rPr lang="en-US" b="1" u="sng" baseline="0" dirty="0" smtClean="0">
                          <a:solidFill>
                            <a:srgbClr val="FF0000"/>
                          </a:solidFill>
                        </a:rPr>
                        <a:t>out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of </a:t>
                      </a:r>
                      <a:r>
                        <a:rPr lang="en-US" baseline="0" dirty="0" smtClean="0"/>
                        <a:t>the bag (</a:t>
                      </a:r>
                      <a:r>
                        <a:rPr lang="ru-RU" baseline="0" dirty="0" smtClean="0"/>
                        <a:t>«выпустить кота из мешка»)</a:t>
                      </a:r>
                      <a:r>
                        <a:rPr lang="en-US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Проболтаться, выдать </a:t>
                      </a:r>
                      <a:r>
                        <a:rPr lang="ru-RU" i="1" u="none" dirty="0" smtClean="0"/>
                        <a:t>секрет</a:t>
                      </a:r>
                      <a:r>
                        <a:rPr lang="ru-RU" dirty="0" smtClean="0"/>
                        <a:t>, рассказать </a:t>
                      </a:r>
                      <a:r>
                        <a:rPr lang="ru-RU" i="1" u="none" dirty="0" smtClean="0"/>
                        <a:t>тайну</a:t>
                      </a:r>
                      <a:endParaRPr lang="ru-RU" i="1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u="sng" dirty="0" smtClean="0"/>
                        <a:t>Выносить</a:t>
                      </a:r>
                      <a:r>
                        <a:rPr lang="ru-RU" baseline="0" dirty="0" smtClean="0"/>
                        <a:t> сор </a:t>
                      </a:r>
                      <a:r>
                        <a:rPr lang="ru-RU" b="1" baseline="0" dirty="0" smtClean="0">
                          <a:solidFill>
                            <a:srgbClr val="FF0000"/>
                          </a:solidFill>
                        </a:rPr>
                        <a:t>из</a:t>
                      </a:r>
                      <a:r>
                        <a:rPr lang="ru-RU" baseline="0" dirty="0" smtClean="0"/>
                        <a:t> избы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Рассказывать о </a:t>
                      </a:r>
                      <a:r>
                        <a:rPr lang="ru-RU" i="1" u="none" dirty="0" smtClean="0"/>
                        <a:t>постыдных делах </a:t>
                      </a:r>
                      <a:r>
                        <a:rPr lang="ru-RU" dirty="0" smtClean="0"/>
                        <a:t>внутри малой социальной группы</a:t>
                      </a:r>
                      <a:endParaRPr lang="ru-RU" dirty="0"/>
                    </a:p>
                  </a:txBody>
                  <a:tcPr/>
                </a:tc>
              </a:tr>
              <a:tr h="16248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II. There</a:t>
                      </a:r>
                      <a:r>
                        <a:rPr lang="en-US" baseline="0" dirty="0" smtClean="0"/>
                        <a:t> is more than one way to skin a cat (</a:t>
                      </a:r>
                      <a:r>
                        <a:rPr lang="ru-RU" baseline="0" dirty="0" smtClean="0"/>
                        <a:t>«есть более чем один способ освежевать кота»)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Есть много</a:t>
                      </a:r>
                      <a:r>
                        <a:rPr lang="ru-RU" dirty="0" smtClean="0"/>
                        <a:t> способов добиться своего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Свет клином не сошёлся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Кто-либо или что-либо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="1" baseline="0" dirty="0" smtClean="0">
                          <a:solidFill>
                            <a:srgbClr val="0070C0"/>
                          </a:solidFill>
                        </a:rPr>
                        <a:t>не является единственным, исключительным</a:t>
                      </a:r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16248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II. Like</a:t>
                      </a:r>
                      <a:r>
                        <a:rPr lang="en-US" baseline="0" dirty="0" smtClean="0"/>
                        <a:t> a cat on hot bricks (</a:t>
                      </a:r>
                      <a:r>
                        <a:rPr lang="ru-RU" baseline="0" dirty="0" smtClean="0"/>
                        <a:t>«как кот на горячих кирпичах»)</a:t>
                      </a:r>
                      <a:r>
                        <a:rPr lang="en-US" dirty="0" smtClean="0"/>
                        <a:t> 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Очень </a:t>
                      </a:r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взволнованный</a:t>
                      </a:r>
                      <a:r>
                        <a:rPr lang="ru-RU" dirty="0" smtClean="0"/>
                        <a:t>, </a:t>
                      </a:r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возбуждённый</a:t>
                      </a:r>
                      <a:r>
                        <a:rPr lang="ru-RU" dirty="0" smtClean="0"/>
                        <a:t>; не находить</a:t>
                      </a:r>
                      <a:r>
                        <a:rPr lang="ru-RU" baseline="0" dirty="0" smtClean="0"/>
                        <a:t> себе места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в своей тарелке; как на иголках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дурном, </a:t>
                      </a:r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не в обыкновенном</a:t>
                      </a:r>
                      <a:r>
                        <a:rPr lang="ru-RU" b="1" baseline="0" dirty="0" smtClean="0">
                          <a:solidFill>
                            <a:srgbClr val="0070C0"/>
                          </a:solidFill>
                        </a:rPr>
                        <a:t> расположении духа</a:t>
                      </a:r>
                      <a:endParaRPr lang="ru-RU" dirty="0"/>
                    </a:p>
                  </a:txBody>
                  <a:tcPr/>
                </a:tc>
              </a:tr>
              <a:tr h="15772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mtClean="0"/>
                        <a:t>III. To</a:t>
                      </a:r>
                      <a:r>
                        <a:rPr lang="en-US" baseline="0" smtClean="0"/>
                        <a:t> p</a:t>
                      </a:r>
                      <a:r>
                        <a:rPr lang="en-US" smtClean="0"/>
                        <a:t>ut (or</a:t>
                      </a:r>
                      <a:r>
                        <a:rPr lang="en-US" baseline="0" smtClean="0"/>
                        <a:t> set) the cat among the pigeons (</a:t>
                      </a:r>
                      <a:r>
                        <a:rPr lang="ru-RU" baseline="0" smtClean="0"/>
                        <a:t>«запустить кота к голубям»)</a:t>
                      </a:r>
                      <a:r>
                        <a:rPr lang="en-US" baseline="0" smtClean="0"/>
                        <a:t>  </a:t>
                      </a:r>
                      <a:endParaRPr lang="ru-RU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Нарушить мирную обстановку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/>
                          <a:cs typeface="Times New Roman"/>
                        </a:rPr>
                        <a:t>≈ </a:t>
                      </a:r>
                      <a:r>
                        <a:rPr lang="ru-RU" dirty="0" smtClean="0"/>
                        <a:t>Делать погоду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Определять ход, течение чего-л., оказывать или иметь решающее влияние на что-л.</a:t>
                      </a:r>
                    </a:p>
                    <a:p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450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/>
          <a:lstStyle/>
          <a:p>
            <a:pPr algn="ctr"/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7787208" cy="5949280"/>
          </a:xfrm>
        </p:spPr>
        <p:txBody>
          <a:bodyPr>
            <a:noAutofit/>
          </a:bodyPr>
          <a:lstStyle/>
          <a:p>
            <a:pPr marL="0" indent="450000" algn="just">
              <a:buNone/>
            </a:pPr>
            <a:r>
              <a:rPr lang="ru-RU" sz="2800" dirty="0"/>
              <a:t>А</a:t>
            </a:r>
            <a:r>
              <a:rPr lang="ru-RU" sz="2800" dirty="0" smtClean="0"/>
              <a:t>нглийские </a:t>
            </a:r>
            <a:r>
              <a:rPr lang="ru-RU" sz="2800" dirty="0" smtClean="0"/>
              <a:t>идиоматические выражения не имеют полностью схожих по смыслу и </a:t>
            </a:r>
            <a:r>
              <a:rPr lang="ru-RU" sz="2800" dirty="0" smtClean="0"/>
              <a:t>содержательным компонентам идиома-</a:t>
            </a:r>
            <a:r>
              <a:rPr lang="ru-RU" sz="2800" dirty="0" err="1" smtClean="0"/>
              <a:t>тических</a:t>
            </a:r>
            <a:r>
              <a:rPr lang="ru-RU" sz="2800" dirty="0" smtClean="0"/>
              <a:t> </a:t>
            </a:r>
            <a:r>
              <a:rPr lang="ru-RU" sz="2800" dirty="0" smtClean="0"/>
              <a:t>выражений в русском языке</a:t>
            </a:r>
            <a:r>
              <a:rPr lang="ru-RU" sz="2800" dirty="0" smtClean="0"/>
              <a:t>. 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20040"/>
            <a:ext cx="7344816" cy="3613016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239000" cy="804704"/>
          </a:xfrm>
        </p:spPr>
        <p:txBody>
          <a:bodyPr/>
          <a:lstStyle/>
          <a:p>
            <a:pPr algn="ctr"/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196752"/>
            <a:ext cx="7848872" cy="5256584"/>
          </a:xfrm>
        </p:spPr>
        <p:txBody>
          <a:bodyPr>
            <a:normAutofit/>
          </a:bodyPr>
          <a:lstStyle/>
          <a:p>
            <a:pPr marL="0" indent="450000" algn="just">
              <a:buNone/>
            </a:pPr>
            <a:r>
              <a:rPr lang="ru-RU" sz="2800" dirty="0" smtClean="0"/>
              <a:t>Умелое использование идиоматических выражений делает речь выразительной, меткой, обнаруживает уровень речевой культуры говорящего.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94122"/>
          </a:xfrm>
        </p:spPr>
        <p:txBody>
          <a:bodyPr/>
          <a:lstStyle/>
          <a:p>
            <a:pPr algn="ctr"/>
            <a:r>
              <a:rPr lang="ru-RU" dirty="0" smtClean="0"/>
              <a:t>Цель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1628800"/>
            <a:ext cx="7715200" cy="442108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000" dirty="0" smtClean="0"/>
              <a:t>    </a:t>
            </a:r>
            <a:r>
              <a:rPr lang="ru-RU" sz="3200" dirty="0"/>
              <a:t>А</a:t>
            </a:r>
            <a:r>
              <a:rPr lang="ru-RU" sz="3200" dirty="0" smtClean="0"/>
              <a:t>нализ английских идиом, связанных </a:t>
            </a:r>
            <a:r>
              <a:rPr lang="ru-RU" sz="3200" dirty="0" smtClean="0"/>
              <a:t>с образом </a:t>
            </a:r>
            <a:r>
              <a:rPr lang="ru-RU" sz="3200" dirty="0" smtClean="0"/>
              <a:t>кошки </a:t>
            </a:r>
            <a:r>
              <a:rPr lang="ru-RU" sz="3200" dirty="0" smtClean="0"/>
              <a:t>и </a:t>
            </a:r>
            <a:r>
              <a:rPr lang="ru-RU" sz="3200" dirty="0" smtClean="0"/>
              <a:t>сравнение </a:t>
            </a:r>
            <a:r>
              <a:rPr lang="ru-RU" sz="3200" dirty="0" smtClean="0"/>
              <a:t>их с похожими по смыслу русскими идиомами.</a:t>
            </a:r>
            <a:endParaRPr lang="ru-RU" sz="3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3568" y="1600200"/>
            <a:ext cx="6912768" cy="4873752"/>
          </a:xfrm>
        </p:spPr>
        <p:txBody>
          <a:bodyPr/>
          <a:lstStyle/>
          <a:p>
            <a:r>
              <a:rPr lang="ru-RU" dirty="0" smtClean="0"/>
              <a:t>Проанализировать</a:t>
            </a:r>
            <a:r>
              <a:rPr lang="ru-RU" dirty="0"/>
              <a:t> </a:t>
            </a:r>
            <a:r>
              <a:rPr lang="ru-RU" dirty="0" smtClean="0"/>
              <a:t>специальную </a:t>
            </a:r>
            <a:r>
              <a:rPr lang="ru-RU" dirty="0" smtClean="0"/>
              <a:t>литературу и изучить  </a:t>
            </a:r>
            <a:r>
              <a:rPr lang="ru-RU" dirty="0" smtClean="0"/>
              <a:t>английские идиоматические выражения, содержащие компонент «кот/кошка»;</a:t>
            </a:r>
          </a:p>
          <a:p>
            <a:r>
              <a:rPr lang="ru-RU" dirty="0" smtClean="0"/>
              <a:t>выявить русские идиоматические выражения, схожие по смыслу с английскими идиоматическими выражениями, содержащими компонент «кот/кошка»;</a:t>
            </a:r>
          </a:p>
          <a:p>
            <a:pPr algn="just"/>
            <a:r>
              <a:rPr lang="ru-RU" dirty="0" smtClean="0"/>
              <a:t>сравнить выявленные английские и русские идиоматические выражения.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664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412776"/>
            <a:ext cx="7632848" cy="5042960"/>
          </a:xfrm>
        </p:spPr>
        <p:txBody>
          <a:bodyPr>
            <a:normAutofit/>
          </a:bodyPr>
          <a:lstStyle/>
          <a:p>
            <a:pPr marL="0" indent="450000" algn="just">
              <a:buNone/>
            </a:pPr>
            <a:r>
              <a:rPr lang="ru-RU" sz="3600" b="1" u="sng" dirty="0" smtClean="0"/>
              <a:t>Предметом исследования</a:t>
            </a:r>
            <a:r>
              <a:rPr lang="ru-RU" sz="3600" b="1" dirty="0" smtClean="0"/>
              <a:t> </a:t>
            </a:r>
            <a:r>
              <a:rPr lang="ru-RU" sz="3600" dirty="0" smtClean="0"/>
              <a:t>являются фразеологические </a:t>
            </a:r>
            <a:r>
              <a:rPr lang="ru-RU" sz="3600" dirty="0" smtClean="0"/>
              <a:t>единицы с компонентом «кот/кошка» в английском и русском языках. </a:t>
            </a:r>
            <a:endParaRPr lang="ru-RU" sz="3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70186"/>
          </a:xfrm>
        </p:spPr>
        <p:txBody>
          <a:bodyPr/>
          <a:lstStyle/>
          <a:p>
            <a:pPr algn="ctr"/>
            <a:r>
              <a:rPr lang="ru-RU" dirty="0" smtClean="0"/>
              <a:t>Гипотеза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2060848"/>
            <a:ext cx="7467600" cy="4485112"/>
          </a:xfrm>
        </p:spPr>
        <p:txBody>
          <a:bodyPr>
            <a:normAutofit/>
          </a:bodyPr>
          <a:lstStyle/>
          <a:p>
            <a:pPr marL="0" indent="450000" algn="ctr">
              <a:buNone/>
            </a:pPr>
            <a:r>
              <a:rPr lang="ru-RU" sz="2800" dirty="0" smtClean="0"/>
              <a:t>Действительно </a:t>
            </a:r>
            <a:r>
              <a:rPr lang="ru-RU" sz="2800" dirty="0" smtClean="0"/>
              <a:t>ли идиомы, содержащие </a:t>
            </a:r>
            <a:r>
              <a:rPr lang="ru-RU" sz="2800" dirty="0" smtClean="0"/>
              <a:t>компонент </a:t>
            </a:r>
            <a:r>
              <a:rPr lang="ru-RU" sz="2800" dirty="0" smtClean="0"/>
              <a:t>«</a:t>
            </a:r>
            <a:r>
              <a:rPr lang="ru-RU" sz="2800" dirty="0" smtClean="0"/>
              <a:t>кот/кошка</a:t>
            </a:r>
            <a:r>
              <a:rPr lang="ru-RU" sz="2800" dirty="0" smtClean="0"/>
              <a:t>» одинаково воспринимаются как в Англии так и в России?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7920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740808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I. </a:t>
            </a:r>
            <a:r>
              <a:rPr lang="ru-RU" sz="2800" dirty="0" smtClean="0"/>
              <a:t>Группа</a:t>
            </a:r>
            <a:br>
              <a:rPr lang="ru-RU" sz="2800" dirty="0" smtClean="0"/>
            </a:br>
            <a:r>
              <a:rPr lang="en-US" sz="2800" dirty="0" smtClean="0"/>
              <a:t>To </a:t>
            </a:r>
            <a:r>
              <a:rPr lang="en-US" sz="2800" dirty="0" smtClean="0"/>
              <a:t>fight like cats and dogs</a:t>
            </a:r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sz="2800" dirty="0" smtClean="0"/>
              <a:t>(«Драться как кошки и собаки») – </a:t>
            </a:r>
            <a:r>
              <a:rPr lang="ru-RU" sz="2800" i="1" dirty="0" smtClean="0"/>
              <a:t>русск. </a:t>
            </a:r>
            <a:r>
              <a:rPr lang="ru-RU" sz="2800" dirty="0" smtClean="0"/>
              <a:t>«Как кошка с собакой» 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852936"/>
            <a:ext cx="4505102" cy="2823361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192" cy="171420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 smtClean="0"/>
              <a:t>II. </a:t>
            </a:r>
            <a:r>
              <a:rPr lang="ru-RU" sz="2800" dirty="0" smtClean="0"/>
              <a:t>Группа</a:t>
            </a:r>
            <a:br>
              <a:rPr lang="ru-RU" sz="2800" dirty="0" smtClean="0"/>
            </a:br>
            <a:r>
              <a:rPr lang="en-US" sz="2800" dirty="0" smtClean="0"/>
              <a:t>I</a:t>
            </a:r>
            <a:r>
              <a:rPr lang="ru-RU" sz="2800" dirty="0" smtClean="0"/>
              <a:t>t’s</a:t>
            </a:r>
            <a:r>
              <a:rPr lang="ru-RU" sz="2800" dirty="0" smtClean="0"/>
              <a:t> </a:t>
            </a:r>
            <a:r>
              <a:rPr lang="ru-RU" sz="2800" dirty="0" err="1" smtClean="0"/>
              <a:t>raining</a:t>
            </a:r>
            <a:r>
              <a:rPr lang="ru-RU" sz="2800" dirty="0" smtClean="0"/>
              <a:t> </a:t>
            </a:r>
            <a:r>
              <a:rPr lang="ru-RU" sz="2800" dirty="0" err="1" smtClean="0"/>
              <a:t>cats</a:t>
            </a:r>
            <a:r>
              <a:rPr lang="ru-RU" sz="2800" dirty="0" smtClean="0"/>
              <a:t> </a:t>
            </a:r>
            <a:r>
              <a:rPr lang="ru-RU" sz="2800" dirty="0" err="1" smtClean="0"/>
              <a:t>and</a:t>
            </a:r>
            <a:r>
              <a:rPr lang="ru-RU" sz="2800" dirty="0" smtClean="0"/>
              <a:t> </a:t>
            </a:r>
            <a:r>
              <a:rPr lang="ru-RU" sz="2800" dirty="0" err="1" smtClean="0"/>
              <a:t>dogs</a:t>
            </a:r>
            <a:r>
              <a:rPr lang="ru-RU" sz="2800" dirty="0"/>
              <a:t> </a:t>
            </a:r>
            <a:r>
              <a:rPr lang="ru-RU" sz="2800" dirty="0" smtClean="0"/>
              <a:t>(«Идёт дождь кошками и собаками») – </a:t>
            </a:r>
            <a:r>
              <a:rPr lang="ru-RU" sz="2800" i="1" dirty="0" smtClean="0"/>
              <a:t>русск.</a:t>
            </a:r>
            <a:r>
              <a:rPr lang="ru-RU" sz="2800" dirty="0" smtClean="0"/>
              <a:t> «Льёт как из ведра»</a:t>
            </a:r>
            <a:endParaRPr lang="ru-RU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699792" y="2420888"/>
            <a:ext cx="3321449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7571184" cy="201622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 smtClean="0"/>
              <a:t>II. </a:t>
            </a:r>
            <a:r>
              <a:rPr lang="ru-RU" sz="2800" dirty="0" smtClean="0"/>
              <a:t>Группа</a:t>
            </a:r>
            <a:br>
              <a:rPr lang="ru-RU" sz="2800" dirty="0" smtClean="0"/>
            </a:br>
            <a:r>
              <a:rPr lang="en-US" sz="2800" dirty="0" smtClean="0"/>
              <a:t>No </a:t>
            </a:r>
            <a:r>
              <a:rPr lang="en-US" sz="2800" dirty="0" smtClean="0"/>
              <a:t>(or not enough) room to swing a cat  (</a:t>
            </a:r>
            <a:r>
              <a:rPr lang="ru-RU" sz="2800" dirty="0" smtClean="0"/>
              <a:t>«Нет места для того, чтобы размахивать кошкой»</a:t>
            </a:r>
            <a:r>
              <a:rPr lang="en-US" sz="2800" dirty="0" smtClean="0"/>
              <a:t>)</a:t>
            </a:r>
            <a:r>
              <a:rPr lang="ru-RU" sz="2800" dirty="0" smtClean="0"/>
              <a:t> – </a:t>
            </a:r>
            <a:r>
              <a:rPr lang="ru-RU" sz="2800" i="1" dirty="0" smtClean="0"/>
              <a:t>русск. </a:t>
            </a:r>
            <a:r>
              <a:rPr lang="ru-RU" sz="2800" dirty="0" smtClean="0"/>
              <a:t>«Яблоку негде упасть»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248826"/>
            <a:ext cx="5652120" cy="39355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661</TotalTime>
  <Words>453</Words>
  <Application>Microsoft Office PowerPoint</Application>
  <PresentationFormat>Экран (4:3)</PresentationFormat>
  <Paragraphs>59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Образ кошки в английских и русских идиомах </vt:lpstr>
      <vt:lpstr>Актуальность</vt:lpstr>
      <vt:lpstr>Цель</vt:lpstr>
      <vt:lpstr>Задачи</vt:lpstr>
      <vt:lpstr>Презентация PowerPoint</vt:lpstr>
      <vt:lpstr>Гипотеза</vt:lpstr>
      <vt:lpstr>I. Группа To fight like cats and dogs  («Драться как кошки и собаки») – русск. «Как кошка с собакой» </vt:lpstr>
      <vt:lpstr>II. Группа It’s raining cats and dogs («Идёт дождь кошками и собаками») – русск. «Льёт как из ведра»</vt:lpstr>
      <vt:lpstr>II. Группа No (or not enough) room to swing a cat  («Нет места для того, чтобы размахивать кошкой») – русск. «Яблоку негде упасть» </vt:lpstr>
      <vt:lpstr>II. Группа Let the cat out of the bag («Выпустить кота из мешка») – русск. «Выносить сор из избы»</vt:lpstr>
      <vt:lpstr>II. Группа There’s more than one way to skin a cat («Есть более чем один способ освежевать кота») – русск. «Свет клином не сошёлся» </vt:lpstr>
      <vt:lpstr>II. Группа Like a cat on hot bricks («Как кот на горячих кирпичах») – русск. «не в своей тарелке», «как на иголках»</vt:lpstr>
      <vt:lpstr>III. Группа Put (or set) the cat among the pigeons («Запустить кота к голубям») – русск. «Делать погоду» </vt:lpstr>
      <vt:lpstr>Презентация PowerPoint</vt:lpstr>
      <vt:lpstr>Презентация PowerPoint</vt:lpstr>
      <vt:lpstr>Вывод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Идиомы и кошки </dc:title>
  <cp:lastModifiedBy>User</cp:lastModifiedBy>
  <cp:revision>69</cp:revision>
  <dcterms:modified xsi:type="dcterms:W3CDTF">2015-02-07T16:40:21Z</dcterms:modified>
</cp:coreProperties>
</file>