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63" r:id="rId2"/>
    <p:sldId id="260" r:id="rId3"/>
    <p:sldId id="256" r:id="rId4"/>
    <p:sldId id="257" r:id="rId5"/>
    <p:sldId id="258" r:id="rId6"/>
    <p:sldId id="259" r:id="rId7"/>
    <p:sldId id="261"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94645" autoAdjust="0"/>
  </p:normalViewPr>
  <p:slideViewPr>
    <p:cSldViewPr>
      <p:cViewPr varScale="1">
        <p:scale>
          <a:sx n="69" d="100"/>
          <a:sy n="69" d="100"/>
        </p:scale>
        <p:origin x="-1404"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74A2F25C-161D-424C-835F-6A4B44522FC6}" type="datetimeFigureOut">
              <a:rPr lang="ru-RU" smtClean="0"/>
              <a:pPr/>
              <a:t>28.08.2015</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CB84D93-67F8-470C-BB99-5405BAAB1EB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4A2F25C-161D-424C-835F-6A4B44522FC6}" type="datetimeFigureOut">
              <a:rPr lang="ru-RU" smtClean="0"/>
              <a:pPr/>
              <a:t>28.08.2015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B84D93-67F8-470C-BB99-5405BAAB1EB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4A2F25C-161D-424C-835F-6A4B44522FC6}" type="datetimeFigureOut">
              <a:rPr lang="ru-RU" smtClean="0"/>
              <a:pPr/>
              <a:t>28.08.2015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B84D93-67F8-470C-BB99-5405BAAB1EB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Объект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74A2F25C-161D-424C-835F-6A4B44522FC6}" type="datetimeFigureOut">
              <a:rPr lang="ru-RU" smtClean="0"/>
              <a:pPr/>
              <a:t>28.08.2015</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ACB84D93-67F8-470C-BB99-5405BAAB1EB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74A2F25C-161D-424C-835F-6A4B44522FC6}" type="datetimeFigureOut">
              <a:rPr lang="ru-RU" smtClean="0"/>
              <a:pPr/>
              <a:t>28.08.2015</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ACB84D93-67F8-470C-BB99-5405BAAB1EBA}"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Объект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74A2F25C-161D-424C-835F-6A4B44522FC6}" type="datetimeFigureOut">
              <a:rPr lang="ru-RU" smtClean="0"/>
              <a:pPr/>
              <a:t>28.08.2015</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ACB84D93-67F8-470C-BB99-5405BAAB1EB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74A2F25C-161D-424C-835F-6A4B44522FC6}" type="datetimeFigureOut">
              <a:rPr lang="ru-RU" smtClean="0"/>
              <a:pPr/>
              <a:t>28.08.2015</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ACB84D93-67F8-470C-BB99-5405BAAB1EB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4A2F25C-161D-424C-835F-6A4B44522FC6}" type="datetimeFigureOut">
              <a:rPr lang="ru-RU" smtClean="0"/>
              <a:pPr/>
              <a:t>28.08.2015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CB84D93-67F8-470C-BB99-5405BAAB1EB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74A2F25C-161D-424C-835F-6A4B44522FC6}" type="datetimeFigureOut">
              <a:rPr lang="ru-RU" smtClean="0"/>
              <a:pPr/>
              <a:t>28.08.2015</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ACB84D93-67F8-470C-BB99-5405BAAB1EB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74A2F25C-161D-424C-835F-6A4B44522FC6}" type="datetimeFigureOut">
              <a:rPr lang="ru-RU" smtClean="0"/>
              <a:pPr/>
              <a:t>28.08.2015</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ACB84D93-67F8-470C-BB99-5405BAAB1EB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74A2F25C-161D-424C-835F-6A4B44522FC6}" type="datetimeFigureOut">
              <a:rPr lang="ru-RU" smtClean="0"/>
              <a:pPr/>
              <a:t>28.08.2015</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ACB84D93-67F8-470C-BB99-5405BAAB1EB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4A2F25C-161D-424C-835F-6A4B44522FC6}" type="datetimeFigureOut">
              <a:rPr lang="ru-RU" smtClean="0"/>
              <a:pPr/>
              <a:t>28.08.2015</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CB84D93-67F8-470C-BB99-5405BAAB1EBA}"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«the 22 of April is the Earth </a:t>
            </a:r>
            <a:r>
              <a:rPr lang="en-US" dirty="0"/>
              <a:t>Day"</a:t>
            </a:r>
            <a:endParaRPr lang="ru-RU" dirty="0"/>
          </a:p>
        </p:txBody>
      </p:sp>
      <p:sp>
        <p:nvSpPr>
          <p:cNvPr id="3" name="Подзаголовок 2"/>
          <p:cNvSpPr>
            <a:spLocks noGrp="1"/>
          </p:cNvSpPr>
          <p:nvPr>
            <p:ph type="subTitle" idx="1"/>
          </p:nvPr>
        </p:nvSpPr>
        <p:spPr/>
        <p:txBody>
          <a:bodyPr/>
          <a:lstStyle/>
          <a:p>
            <a:r>
              <a:rPr lang="en-US" dirty="0" smtClean="0"/>
              <a:t>VLAD MIZYUREV</a:t>
            </a:r>
            <a:endParaRPr lang="ru-RU" dirty="0"/>
          </a:p>
        </p:txBody>
      </p:sp>
    </p:spTree>
    <p:extLst>
      <p:ext uri="{BB962C8B-B14F-4D97-AF65-F5344CB8AC3E}">
        <p14:creationId xmlns="" xmlns:p14="http://schemas.microsoft.com/office/powerpoint/2010/main" val="26395472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cstate="email">
            <a:extLst>
              <a:ext uri="{28A0092B-C50C-407E-A947-70E740481C1C}">
                <a14:useLocalDpi xmlns="" xmlns:a14="http://schemas.microsoft.com/office/drawing/2010/main" val="0"/>
              </a:ext>
            </a:extLst>
          </a:blip>
          <a:srcRect/>
          <a:stretch/>
        </p:blipFill>
        <p:spPr bwMode="auto">
          <a:xfrm>
            <a:off x="2195736" y="1"/>
            <a:ext cx="4320480" cy="47971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27281" y="4653136"/>
            <a:ext cx="9144000" cy="1938992"/>
          </a:xfrm>
          <a:prstGeom prst="rect">
            <a:avLst/>
          </a:prstGeom>
        </p:spPr>
        <p:txBody>
          <a:bodyPr wrap="square">
            <a:spAutoFit/>
          </a:bodyPr>
          <a:lstStyle/>
          <a:p>
            <a:pPr algn="ctr"/>
            <a:r>
              <a:rPr lang="en-US" sz="2400" dirty="0" smtClean="0"/>
              <a:t>Soon 22 April, and as you know this is Earth Day (if you do not know what it is, then go from here to hell:3) So, what I mean ... Oh, Well, that's the day all the land there any environmentalists gather in cafes and restaurant a cup of tea and discuss the problems of our planet. Let's look at a few of them.</a:t>
            </a:r>
            <a:endParaRPr lang="ru-RU" sz="2400" dirty="0"/>
          </a:p>
        </p:txBody>
      </p:sp>
      <p:pic>
        <p:nvPicPr>
          <p:cNvPr id="5124" name="Picture 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4565104" y="1844824"/>
            <a:ext cx="1375048" cy="13750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221540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2" presetClass="entr" presetSubtype="4" fill="hold" nodeType="withEffect">
                                  <p:stCondLst>
                                    <p:cond delay="0"/>
                                  </p:stCondLst>
                                  <p:childTnLst>
                                    <p:set>
                                      <p:cBhvr>
                                        <p:cTn id="12" dur="1" fill="hold">
                                          <p:stCondLst>
                                            <p:cond delay="0"/>
                                          </p:stCondLst>
                                        </p:cTn>
                                        <p:tgtEl>
                                          <p:spTgt spid="5122"/>
                                        </p:tgtEl>
                                        <p:attrNameLst>
                                          <p:attrName>style.visibility</p:attrName>
                                        </p:attrNameLst>
                                      </p:cBhvr>
                                      <p:to>
                                        <p:strVal val="visible"/>
                                      </p:to>
                                    </p:set>
                                    <p:anim calcmode="lin" valueType="num">
                                      <p:cBhvr additive="base">
                                        <p:cTn id="13" dur="500" fill="hold"/>
                                        <p:tgtEl>
                                          <p:spTgt spid="5122"/>
                                        </p:tgtEl>
                                        <p:attrNameLst>
                                          <p:attrName>ppt_x</p:attrName>
                                        </p:attrNameLst>
                                      </p:cBhvr>
                                      <p:tavLst>
                                        <p:tav tm="0">
                                          <p:val>
                                            <p:strVal val="#ppt_x"/>
                                          </p:val>
                                        </p:tav>
                                        <p:tav tm="100000">
                                          <p:val>
                                            <p:strVal val="#ppt_x"/>
                                          </p:val>
                                        </p:tav>
                                      </p:tavLst>
                                    </p:anim>
                                    <p:anim calcmode="lin" valueType="num">
                                      <p:cBhvr additive="base">
                                        <p:cTn id="14" dur="500" fill="hold"/>
                                        <p:tgtEl>
                                          <p:spTgt spid="5122"/>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124"/>
                                        </p:tgtEl>
                                        <p:attrNameLst>
                                          <p:attrName>style.visibility</p:attrName>
                                        </p:attrNameLst>
                                      </p:cBhvr>
                                      <p:to>
                                        <p:strVal val="visible"/>
                                      </p:to>
                                    </p:set>
                                    <p:anim calcmode="lin" valueType="num">
                                      <p:cBhvr additive="base">
                                        <p:cTn id="17" dur="500" fill="hold"/>
                                        <p:tgtEl>
                                          <p:spTgt spid="5124"/>
                                        </p:tgtEl>
                                        <p:attrNameLst>
                                          <p:attrName>ppt_x</p:attrName>
                                        </p:attrNameLst>
                                      </p:cBhvr>
                                      <p:tavLst>
                                        <p:tav tm="0">
                                          <p:val>
                                            <p:strVal val="#ppt_x"/>
                                          </p:val>
                                        </p:tav>
                                        <p:tav tm="100000">
                                          <p:val>
                                            <p:strVal val="#ppt_x"/>
                                          </p:val>
                                        </p:tav>
                                      </p:tavLst>
                                    </p:anim>
                                    <p:anim calcmode="lin" valueType="num">
                                      <p:cBhvr additive="base">
                                        <p:cTn id="18" dur="500" fill="hold"/>
                                        <p:tgtEl>
                                          <p:spTgt spid="51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6784" y="27197"/>
            <a:ext cx="9157567"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195736" y="188640"/>
            <a:ext cx="4680520" cy="584775"/>
          </a:xfrm>
          <a:prstGeom prst="rect">
            <a:avLst/>
          </a:prstGeom>
        </p:spPr>
        <p:txBody>
          <a:bodyPr wrap="square">
            <a:spAutoFit/>
            <a:scene3d>
              <a:camera prst="orthographicFront"/>
              <a:lightRig rig="soft" dir="t">
                <a:rot lat="0" lon="0" rev="10800000"/>
              </a:lightRig>
            </a:scene3d>
            <a:sp3d>
              <a:bevelT w="27940" h="12700"/>
              <a:contourClr>
                <a:srgbClr val="DDDDDD"/>
              </a:contourClr>
            </a:sp3d>
          </a:bodyPr>
          <a:lstStyle/>
          <a:p>
            <a:pPr algn="ctr"/>
            <a:r>
              <a:rPr lang="en-US" sz="3200" b="1" spc="150" dirty="0" smtClean="0">
                <a:ln w="11430"/>
                <a:solidFill>
                  <a:srgbClr val="F8F8F8"/>
                </a:solidFill>
                <a:effectLst>
                  <a:outerShdw blurRad="25400" algn="tl" rotWithShape="0">
                    <a:srgbClr val="000000">
                      <a:alpha val="43000"/>
                    </a:srgbClr>
                  </a:outerShdw>
                </a:effectLst>
              </a:rPr>
              <a:t>How does acid rain</a:t>
            </a:r>
            <a:r>
              <a:rPr lang="ru-RU" sz="3200" b="1" spc="150" dirty="0" smtClean="0">
                <a:ln w="11430"/>
                <a:solidFill>
                  <a:srgbClr val="F8F8F8"/>
                </a:solidFill>
                <a:effectLst>
                  <a:outerShdw blurRad="25400" algn="tl" rotWithShape="0">
                    <a:srgbClr val="000000">
                      <a:alpha val="43000"/>
                    </a:srgbClr>
                  </a:outerShdw>
                </a:effectLst>
              </a:rPr>
              <a:t>.</a:t>
            </a:r>
            <a:endParaRPr lang="ru-RU" sz="3200" b="1" spc="150" dirty="0">
              <a:ln w="11430"/>
              <a:solidFill>
                <a:srgbClr val="F8F8F8"/>
              </a:solidFill>
              <a:effectLst>
                <a:outerShdw blurRad="25400" algn="tl" rotWithShape="0">
                  <a:srgbClr val="000000">
                    <a:alpha val="43000"/>
                  </a:srgbClr>
                </a:outerShdw>
              </a:effectLst>
            </a:endParaRPr>
          </a:p>
        </p:txBody>
      </p:sp>
      <p:sp>
        <p:nvSpPr>
          <p:cNvPr id="7" name="Прямоугольник 6"/>
          <p:cNvSpPr/>
          <p:nvPr/>
        </p:nvSpPr>
        <p:spPr>
          <a:xfrm>
            <a:off x="4598813" y="768719"/>
            <a:ext cx="4572000" cy="6186309"/>
          </a:xfrm>
          <a:prstGeom prst="rect">
            <a:avLst/>
          </a:prstGeom>
        </p:spPr>
        <p:txBody>
          <a:bodyPr>
            <a:spAutoFit/>
          </a:bodyPr>
          <a:lstStyle/>
          <a:p>
            <a:pPr algn="ctr"/>
            <a:r>
              <a:rPr lang="en-US" dirty="0" smtClean="0"/>
              <a:t>Cars burn petrol, factories and power stations burn coal and emit toxic fumes. So the air that we breathe becomes polluted.</a:t>
            </a:r>
          </a:p>
          <a:p>
            <a:pPr algn="r"/>
            <a:endParaRPr lang="en-US" dirty="0" smtClean="0"/>
          </a:p>
          <a:p>
            <a:pPr algn="ctr"/>
            <a:r>
              <a:rPr lang="en-US" dirty="0" smtClean="0"/>
              <a:t>This pollution is gathered in clouds and with the oxygen and water in the atmosphere it becomes polluted. The winds carry the polluted clouds across long distances, far away. When it rains, this pollution lands on trees, houses, buildings, cars, clothes, EVERYWHERE!!! This is called acid rain, but there is actually “acid fog”, “snow” and “sleet” in the same way!</a:t>
            </a:r>
          </a:p>
          <a:p>
            <a:endParaRPr lang="en-US" dirty="0" smtClean="0"/>
          </a:p>
          <a:p>
            <a:pPr algn="ctr"/>
            <a:r>
              <a:rPr lang="en-US" dirty="0" smtClean="0"/>
              <a:t>When acid rain falls into lakes, streams, rivers and seas, they become toxic. This is water pollution and it harms, kills or wipes out fish and plant species. When acid rain also causes serious damage to important buildings and objects</a:t>
            </a:r>
            <a:r>
              <a:rPr lang="en-US" dirty="0" smtClean="0">
                <a:solidFill>
                  <a:schemeClr val="bg1"/>
                </a:solidFill>
              </a:rPr>
              <a:t>.</a:t>
            </a:r>
            <a:endParaRPr lang="en-US" dirty="0">
              <a:solidFill>
                <a:schemeClr val="bg1"/>
              </a:solidFill>
            </a:endParaRPr>
          </a:p>
        </p:txBody>
      </p:sp>
      <p:pic>
        <p:nvPicPr>
          <p:cNvPr id="1027" name="Picture 3"/>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22363" y="2132856"/>
            <a:ext cx="4603454" cy="33003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603177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027"/>
                                        </p:tgtEl>
                                        <p:attrNameLst>
                                          <p:attrName>style.visibility</p:attrName>
                                        </p:attrNameLst>
                                      </p:cBhvr>
                                      <p:to>
                                        <p:strVal val="visible"/>
                                      </p:to>
                                    </p:set>
                                    <p:animEffect transition="in" filter="wipe(down)">
                                      <p:cBhvr>
                                        <p:cTn id="15"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0" y="-626"/>
            <a:ext cx="9144000" cy="685862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0" y="0"/>
            <a:ext cx="9144000" cy="6524863"/>
          </a:xfrm>
          <a:prstGeom prst="rect">
            <a:avLst/>
          </a:prstGeom>
        </p:spPr>
        <p:txBody>
          <a:bodyPr wrap="square">
            <a:spAutoFit/>
          </a:bodyPr>
          <a:lstStyle/>
          <a:p>
            <a:pPr algn="ctr"/>
            <a:r>
              <a:rPr lang="en-US" sz="2000" dirty="0" smtClean="0"/>
              <a:t>Water Pollution</a:t>
            </a:r>
          </a:p>
          <a:p>
            <a:pPr algn="ctr"/>
            <a:endParaRPr lang="en-US" sz="2000" dirty="0" smtClean="0"/>
          </a:p>
          <a:p>
            <a:pPr algn="ctr"/>
            <a:r>
              <a:rPr lang="en-US" sz="2000" dirty="0" smtClean="0"/>
              <a:t>Water pollution occurs mostly, when people overload the water environment such as streams, lakes, underground water, bays or seas with wastes or substances harmful to living beings.</a:t>
            </a:r>
          </a:p>
          <a:p>
            <a:pPr algn="ctr"/>
            <a:endParaRPr lang="en-US" sz="2000" dirty="0" smtClean="0"/>
          </a:p>
          <a:p>
            <a:pPr algn="ctr"/>
            <a:r>
              <a:rPr lang="en-US" sz="2000" dirty="0" smtClean="0"/>
              <a:t>Water is necessary for life. All organisms contain it, some drink it and some live in it. Plants and animals require water that is moderately pure, and they cannot survive, if water contains toxic chemicals or harmful microorganisms. Water pollution kills large quantity of fish, birds, and other animals, in some cases killing everything in an affected area.</a:t>
            </a:r>
          </a:p>
          <a:p>
            <a:pPr algn="ctr"/>
            <a:endParaRPr lang="en-US" sz="2000" dirty="0" smtClean="0"/>
          </a:p>
          <a:p>
            <a:pPr algn="ctr"/>
            <a:r>
              <a:rPr lang="en-US" sz="2000" dirty="0" smtClean="0"/>
              <a:t>Pollution makes streams, lakes, and coastal waters unpleasant to swim in or to have a rest. Fish and shellfish harvested from polluted waters may be unsafe to eat. People who polluted water can become ill, if they drink polluted water for a long time, it may develop cancer or hurt their future children.</a:t>
            </a:r>
          </a:p>
          <a:p>
            <a:pPr algn="ctr"/>
            <a:endParaRPr lang="en-US" sz="2000" dirty="0" smtClean="0"/>
          </a:p>
          <a:p>
            <a:pPr algn="ctr"/>
            <a:r>
              <a:rPr lang="en-US" sz="2000" dirty="0" smtClean="0"/>
              <a:t>The major water pollutants are chemical, biological, and physical materials that lessen the water quality.</a:t>
            </a:r>
          </a:p>
          <a:p>
            <a:pPr algn="ctr"/>
            <a:endParaRPr lang="ru-RU" dirty="0">
              <a:solidFill>
                <a:schemeClr val="bg1"/>
              </a:solidFill>
            </a:endParaRPr>
          </a:p>
        </p:txBody>
      </p:sp>
    </p:spTree>
    <p:extLst>
      <p:ext uri="{BB962C8B-B14F-4D97-AF65-F5344CB8AC3E}">
        <p14:creationId xmlns="" xmlns:p14="http://schemas.microsoft.com/office/powerpoint/2010/main" val="3709532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arn(inVertical)">
                                      <p:cBhvr>
                                        <p:cTn id="11" dur="500"/>
                                        <p:tgtEl>
                                          <p:spTgt spid="3">
                                            <p:txEl>
                                              <p:pRg st="2" end="2"/>
                                            </p:txEl>
                                          </p:spTgt>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arn(inVertical)">
                                      <p:cBhvr>
                                        <p:cTn id="15" dur="500"/>
                                        <p:tgtEl>
                                          <p:spTgt spid="3">
                                            <p:txEl>
                                              <p:pRg st="4" end="4"/>
                                            </p:txEl>
                                          </p:spTgt>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arn(inVertical)">
                                      <p:cBhvr>
                                        <p:cTn id="19" dur="500"/>
                                        <p:tgtEl>
                                          <p:spTgt spid="3">
                                            <p:txEl>
                                              <p:pRg st="6" end="6"/>
                                            </p:txEl>
                                          </p:spTgt>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barn(inVertical)">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19780" y="-3"/>
            <a:ext cx="9162654" cy="685800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0" y="-1"/>
            <a:ext cx="9144000" cy="6463308"/>
          </a:xfrm>
          <a:prstGeom prst="rect">
            <a:avLst/>
          </a:prstGeom>
        </p:spPr>
        <p:txBody>
          <a:bodyPr wrap="square">
            <a:spAutoFit/>
          </a:bodyPr>
          <a:lstStyle/>
          <a:p>
            <a:pPr algn="ctr"/>
            <a:r>
              <a:rPr lang="en-US" dirty="0" smtClean="0"/>
              <a:t>One of the main sources of this type of pollution is industry. Numerous factories and plants release into the atmosphere a lot of waste such as poisonous chemicals and, what is worse, particles of heavy metals. This process not only produces harmful effects on the atmosphere, but influences man’s health as well. People suffer from lung diseases more and more often or have headaches, breathing such polluted air.</a:t>
            </a:r>
          </a:p>
          <a:p>
            <a:pPr algn="ctr"/>
            <a:endParaRPr lang="en-US" dirty="0" smtClean="0"/>
          </a:p>
          <a:p>
            <a:pPr algn="ctr"/>
            <a:r>
              <a:rPr lang="en-US" dirty="0" smtClean="0"/>
              <a:t>Waste, created by people may occur in the form of gases or particles of solid and liquid matter which appear as a result of burning fossil fuels. Burning of garbage also contributes to the problem.</a:t>
            </a:r>
          </a:p>
          <a:p>
            <a:pPr algn="ctr"/>
            <a:endParaRPr lang="en-US" dirty="0" smtClean="0"/>
          </a:p>
          <a:p>
            <a:pPr algn="ctr"/>
            <a:r>
              <a:rPr lang="en-US" dirty="0" smtClean="0"/>
              <a:t>One more dramatic thing is an increasing number of cars and other means of transport as their fumes penetrate into the atmosphere and destroy the ozone layer which protects the Earth from the dangerous light of the Sun.</a:t>
            </a:r>
          </a:p>
          <a:p>
            <a:pPr algn="ctr"/>
            <a:endParaRPr lang="en-US" dirty="0" smtClean="0"/>
          </a:p>
          <a:p>
            <a:pPr algn="ctr"/>
            <a:r>
              <a:rPr lang="en-US" dirty="0" smtClean="0"/>
              <a:t>There is also a close connection between air and water pollution, the last one is called acid rain. It happens when </a:t>
            </a:r>
            <a:r>
              <a:rPr lang="en-US" dirty="0" err="1" smtClean="0"/>
              <a:t>sulphur</a:t>
            </a:r>
            <a:r>
              <a:rPr lang="en-US" dirty="0" smtClean="0"/>
              <a:t> and nitrogen compounds mix with moisture of the air and fall to Earth in rain or snow. After that acid water flows into rivers and lakes, which become so polluted that no fish or plants can survive.</a:t>
            </a:r>
          </a:p>
          <a:p>
            <a:pPr algn="ctr"/>
            <a:endParaRPr lang="en-US" dirty="0" smtClean="0"/>
          </a:p>
          <a:p>
            <a:pPr algn="ctr"/>
            <a:r>
              <a:rPr lang="en-US" dirty="0" smtClean="0"/>
              <a:t>Air is an integral part of the ecosystem which is absolutely essential for all the living beings to be alive, so it’s really important to make it clean and to take care of it.</a:t>
            </a:r>
            <a:endParaRPr lang="ru-RU" dirty="0"/>
          </a:p>
        </p:txBody>
      </p:sp>
    </p:spTree>
    <p:extLst>
      <p:ext uri="{BB962C8B-B14F-4D97-AF65-F5344CB8AC3E}">
        <p14:creationId xmlns="" xmlns:p14="http://schemas.microsoft.com/office/powerpoint/2010/main" val="2884549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animEffect transition="in" filter="wipe(down)">
                                      <p:cBhvr>
                                        <p:cTn id="11" dur="500"/>
                                        <p:tgtEl>
                                          <p:spTgt spid="2">
                                            <p:txEl>
                                              <p:pRg st="2" end="2"/>
                                            </p:txEl>
                                          </p:spTgt>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animEffect transition="in" filter="wipe(down)">
                                      <p:cBhvr>
                                        <p:cTn id="15" dur="500"/>
                                        <p:tgtEl>
                                          <p:spTgt spid="2">
                                            <p:txEl>
                                              <p:pRg st="4" end="4"/>
                                            </p:txEl>
                                          </p:spTgt>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animEffect transition="in" filter="wipe(down)">
                                      <p:cBhvr>
                                        <p:cTn id="19" dur="500"/>
                                        <p:tgtEl>
                                          <p:spTgt spid="2">
                                            <p:txEl>
                                              <p:pRg st="6" end="6"/>
                                            </p:txEl>
                                          </p:spTgt>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animEffect transition="in" filter="wipe(down)">
                                      <p:cBhvr>
                                        <p:cTn id="23"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0" y="0"/>
            <a:ext cx="9144000" cy="68042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0" y="1556792"/>
            <a:ext cx="9144000" cy="5262979"/>
          </a:xfrm>
          <a:prstGeom prst="rect">
            <a:avLst/>
          </a:prstGeom>
        </p:spPr>
        <p:txBody>
          <a:bodyPr wrap="square">
            <a:spAutoFit/>
          </a:bodyPr>
          <a:lstStyle/>
          <a:p>
            <a:pPr algn="ctr"/>
            <a:r>
              <a:rPr lang="en-US" sz="2400" dirty="0" smtClean="0"/>
              <a:t>People are the part of nature. As our civilization develops, people become stronger than nature.</a:t>
            </a:r>
          </a:p>
          <a:p>
            <a:pPr algn="ctr"/>
            <a:endParaRPr lang="en-US" sz="2400" dirty="0" smtClean="0"/>
          </a:p>
          <a:p>
            <a:pPr algn="ctr"/>
            <a:r>
              <a:rPr lang="en-US" sz="2400" dirty="0" smtClean="0"/>
              <a:t>But it`s not so simple. People learned to influence our environment. They create different household items, medicines, food… So, they pollute the atmosphere. There are even ozone holes. People are not careful. They burn forests, pollute rivers. But nature doesn`t forgive it: a lot of incurable diseases appeared. There are also typhoons, tsunamis, acid rains.</a:t>
            </a:r>
          </a:p>
          <a:p>
            <a:pPr algn="ctr"/>
            <a:endParaRPr lang="en-US" sz="2400" dirty="0" smtClean="0"/>
          </a:p>
          <a:p>
            <a:pPr algn="ctr"/>
            <a:r>
              <a:rPr lang="en-US" sz="2400" dirty="0" smtClean="0"/>
              <a:t>But I think nature won`t destroy all of us (though… dinosaurs disappeared). To my mind, people should think of the future because our planet is in our hands!</a:t>
            </a:r>
            <a:endParaRPr lang="ru-RU" sz="2400" dirty="0"/>
          </a:p>
        </p:txBody>
      </p:sp>
    </p:spTree>
    <p:extLst>
      <p:ext uri="{BB962C8B-B14F-4D97-AF65-F5344CB8AC3E}">
        <p14:creationId xmlns="" xmlns:p14="http://schemas.microsoft.com/office/powerpoint/2010/main" val="2544130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4524315"/>
          </a:xfrm>
          <a:prstGeom prst="rect">
            <a:avLst/>
          </a:prstGeom>
        </p:spPr>
        <p:txBody>
          <a:bodyPr wrap="square">
            <a:spAutoFit/>
          </a:bodyPr>
          <a:lstStyle/>
          <a:p>
            <a:pPr algn="ctr"/>
            <a:r>
              <a:rPr lang="en-US" sz="3200" dirty="0" smtClean="0"/>
              <a:t>How would it all. What did you expect? Me to sit and wait in your head go down thoughts like, "Oh I hear this dude and I now WILL NEVER ANYTHING throws into the water, WILL NOT throws wrappers from Twix on Earth”. NO, each of you are now thinking, "as soon as possible TO GO FROM HERE AND FORGET ALL THIS "This is what forms the basis unclean because no one wants to think about the ENVIRONMENT.</a:t>
            </a:r>
          </a:p>
          <a:p>
            <a:pPr algn="ctr"/>
            <a:r>
              <a:rPr lang="en-US" sz="3200" dirty="0" smtClean="0"/>
              <a:t>That's all, thank you all.</a:t>
            </a:r>
            <a:endParaRPr lang="ru-RU" sz="3200" dirty="0"/>
          </a:p>
        </p:txBody>
      </p:sp>
      <p:pic>
        <p:nvPicPr>
          <p:cNvPr id="6146"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7376403" y="4674096"/>
            <a:ext cx="1767597" cy="21839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949924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9" fill="hold" nodeType="afterEffect">
                                  <p:stCondLst>
                                    <p:cond delay="0"/>
                                  </p:stCondLst>
                                  <p:childTnLst>
                                    <p:set>
                                      <p:cBhvr>
                                        <p:cTn id="10" dur="1" fill="hold">
                                          <p:stCondLst>
                                            <p:cond delay="0"/>
                                          </p:stCondLst>
                                        </p:cTn>
                                        <p:tgtEl>
                                          <p:spTgt spid="6146"/>
                                        </p:tgtEl>
                                        <p:attrNameLst>
                                          <p:attrName>style.visibility</p:attrName>
                                        </p:attrNameLst>
                                      </p:cBhvr>
                                      <p:to>
                                        <p:strVal val="visible"/>
                                      </p:to>
                                    </p:set>
                                    <p:anim calcmode="lin" valueType="num">
                                      <p:cBhvr additive="base">
                                        <p:cTn id="11" dur="500" fill="hold"/>
                                        <p:tgtEl>
                                          <p:spTgt spid="6146"/>
                                        </p:tgtEl>
                                        <p:attrNameLst>
                                          <p:attrName>ppt_x</p:attrName>
                                        </p:attrNameLst>
                                      </p:cBhvr>
                                      <p:tavLst>
                                        <p:tav tm="0">
                                          <p:val>
                                            <p:strVal val="0-#ppt_w/2"/>
                                          </p:val>
                                        </p:tav>
                                        <p:tav tm="100000">
                                          <p:val>
                                            <p:strVal val="#ppt_x"/>
                                          </p:val>
                                        </p:tav>
                                      </p:tavLst>
                                    </p:anim>
                                    <p:anim calcmode="lin" valueType="num">
                                      <p:cBhvr additive="base">
                                        <p:cTn id="12" dur="500" fill="hold"/>
                                        <p:tgtEl>
                                          <p:spTgt spid="614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32" presetClass="emph" presetSubtype="0" fill="hold" nodeType="afterEffect">
                                  <p:stCondLst>
                                    <p:cond delay="0"/>
                                  </p:stCondLst>
                                  <p:childTnLst>
                                    <p:animRot by="120000">
                                      <p:cBhvr>
                                        <p:cTn id="15" dur="100" fill="hold">
                                          <p:stCondLst>
                                            <p:cond delay="0"/>
                                          </p:stCondLst>
                                        </p:cTn>
                                        <p:tgtEl>
                                          <p:spTgt spid="6146"/>
                                        </p:tgtEl>
                                        <p:attrNameLst>
                                          <p:attrName>r</p:attrName>
                                        </p:attrNameLst>
                                      </p:cBhvr>
                                    </p:animRot>
                                    <p:animRot by="-240000">
                                      <p:cBhvr>
                                        <p:cTn id="16" dur="200" fill="hold">
                                          <p:stCondLst>
                                            <p:cond delay="200"/>
                                          </p:stCondLst>
                                        </p:cTn>
                                        <p:tgtEl>
                                          <p:spTgt spid="6146"/>
                                        </p:tgtEl>
                                        <p:attrNameLst>
                                          <p:attrName>r</p:attrName>
                                        </p:attrNameLst>
                                      </p:cBhvr>
                                    </p:animRot>
                                    <p:animRot by="240000">
                                      <p:cBhvr>
                                        <p:cTn id="17" dur="200" fill="hold">
                                          <p:stCondLst>
                                            <p:cond delay="400"/>
                                          </p:stCondLst>
                                        </p:cTn>
                                        <p:tgtEl>
                                          <p:spTgt spid="6146"/>
                                        </p:tgtEl>
                                        <p:attrNameLst>
                                          <p:attrName>r</p:attrName>
                                        </p:attrNameLst>
                                      </p:cBhvr>
                                    </p:animRot>
                                    <p:animRot by="-240000">
                                      <p:cBhvr>
                                        <p:cTn id="18" dur="200" fill="hold">
                                          <p:stCondLst>
                                            <p:cond delay="600"/>
                                          </p:stCondLst>
                                        </p:cTn>
                                        <p:tgtEl>
                                          <p:spTgt spid="6146"/>
                                        </p:tgtEl>
                                        <p:attrNameLst>
                                          <p:attrName>r</p:attrName>
                                        </p:attrNameLst>
                                      </p:cBhvr>
                                    </p:animRot>
                                    <p:animRot by="120000">
                                      <p:cBhvr>
                                        <p:cTn id="19" dur="200" fill="hold">
                                          <p:stCondLst>
                                            <p:cond delay="800"/>
                                          </p:stCondLst>
                                        </p:cTn>
                                        <p:tgtEl>
                                          <p:spTgt spid="6146"/>
                                        </p:tgtEl>
                                        <p:attrNameLst>
                                          <p:attrName>r</p:attrName>
                                        </p:attrNameLst>
                                      </p:cBhvr>
                                    </p:animRot>
                                  </p:childTnLst>
                                </p:cTn>
                              </p:par>
                            </p:childTnLst>
                          </p:cTn>
                        </p:par>
                        <p:par>
                          <p:cTn id="20" fill="hold">
                            <p:stCondLst>
                              <p:cond delay="2000"/>
                            </p:stCondLst>
                            <p:childTnLst>
                              <p:par>
                                <p:cTn id="21" presetID="0" presetClass="path" presetSubtype="0" accel="50000" decel="50000" fill="hold" nodeType="afterEffect">
                                  <p:stCondLst>
                                    <p:cond delay="0"/>
                                  </p:stCondLst>
                                  <p:childTnLst>
                                    <p:animMotion origin="layout" path="M -2.22222E-6 0.00023 C -0.01389 0.00671 -0.03021 0.00717 -0.04462 0.00856 C -0.05347 0.01041 -0.06215 0.0118 -0.07101 0.01295 C -0.08108 0.01665 -0.0908 0.01781 -0.10121 0.01943 C -0.12726 0.03262 -0.15573 0.03192 -0.18316 0.03424 C -0.21406 0.03632 -0.24219 0.03909 -0.27344 0.04025 C -0.29097 0.04441 -0.30764 0.04858 -0.32535 0.04997 C -0.33733 0.05529 -0.32535 0.05043 -0.35417 0.05343 C -0.36042 0.05413 -0.37031 0.05714 -0.37587 0.05806 C -0.39913 0.06246 -0.42239 0.06431 -0.44583 0.06593 C -0.52587 0.06477 -0.51823 0.06824 -0.56146 0.05968 C -0.57066 0.05482 -0.58055 0.05436 -0.59028 0.05158 C -0.60312 0.04418 -0.61562 0.04303 -0.62899 0.03724 C -0.64149 0.03192 -0.65364 0.0273 -0.66632 0.02267 C -0.67621 0.01897 -0.68733 0.01319 -0.69635 0.00694 C -0.70955 -0.00254 -0.69878 0.00231 -0.70729 -0.00116 C -0.71285 -0.00902 -0.71962 -0.01157 -0.72535 -0.01897 C -0.72864 -0.03215 -0.72569 -0.06037 -0.71562 -0.06847 C -0.71528 -0.07032 -0.71528 -0.0724 -0.71441 -0.07356 C -0.71319 -0.07495 -0.70087 -0.08143 -0.7 -0.08166 C -0.69514 -0.08281 -0.68559 -0.08466 -0.68559 -0.08466 C -0.67951 -0.09045 -0.66996 -0.09253 -0.66267 -0.09438 C -0.65903 -0.09554 -0.65174 -0.09762 -0.65174 -0.09762 C -0.63854 -0.10456 -0.64392 -0.10201 -0.63611 -0.10548 C -0.62986 -0.11821 -0.63177 -0.11127 -0.63003 -0.12491 C -0.6316 -0.16701 -0.63177 -0.2149 -0.64826 -0.2533 C -0.65382 -0.28961 -0.65087 -0.27388 -0.6566 -0.30164 C -0.65955 -0.34906 -0.66701 -0.39648 -0.67101 -0.44437 C -0.67239 -0.48115 -0.6717 -0.51376 -0.6783 -0.54846 C -0.68142 -0.58223 -0.68906 -0.61393 -0.69514 -0.64677 C -0.69739 -0.67245 -0.70781 -0.71085 -0.69028 -0.72843 C -0.68594 -0.74046 -0.67864 -0.74485 -0.67101 -0.75249 C -0.65955 -0.76405 -0.64496 -0.77886 -0.63125 -0.78626 C -0.6283 -0.78788 -0.62483 -0.78788 -0.6217 -0.78927 C -0.61528 -0.78649 -0.60017 -0.79459 -0.59392 -0.79574 C -0.57864 -0.79852 -0.56198 -0.79783 -0.54705 -0.80384 C -0.54149 -0.80615 -0.53576 -0.81009 -0.53003 -0.81194 C -0.51562 -0.81633 -0.50035 -0.81425 -0.48559 -0.81494 C -0.41979 -0.81448 -0.35382 -0.81448 -0.28802 -0.81356 C -0.27014 -0.81332 -0.25 -0.80037 -0.23264 -0.79574 C -0.22135 -0.78973 -0.21111 -0.78372 -0.20121 -0.77493 C -0.19583 -0.76405 -0.20243 -0.77608 -0.19028 -0.76197 C -0.1776 -0.74717 -0.16614 -0.72959 -0.15417 -0.71386 C -0.1493 -0.70738 -0.14236 -0.70067 -0.13854 -0.69304 C -0.13368 -0.68332 -0.12778 -0.67338 -0.12413 -0.66273 C -0.11632 -0.63914 -0.11233 -0.61416 -0.10243 -0.59195 C -0.09948 -0.56859 -0.09514 -0.54522 -0.09271 -0.52117 C -0.09062 -0.50058 -0.09184 -0.47745 -0.0868 -0.45732 C -0.08733 -0.43488 -0.08559 -0.41175 -0.08924 -0.38954 C -0.09097 -0.37867 -0.09826 -0.36849 -0.10243 -0.35924 C -0.1092 -0.34467 -0.11667 -0.33148 -0.12413 -0.31737 C -0.12847 -0.30928 -0.13299 -0.30141 -0.13733 -0.29355 C -0.14114 -0.28638 -0.14253 -0.2792 -0.14826 -0.27435 C -0.15434 -0.257 -0.14635 -0.27666 -0.15417 -0.26463 C -0.16406 -0.24936 -0.15156 -0.26232 -0.16267 -0.25168 C -0.17135 -0.22878 -0.17413 -0.20865 -0.17587 -0.18274 C -0.17535 -0.16701 -0.17621 -0.13555 -0.16632 -0.12029 C -0.15642 -0.10456 -0.14149 -0.09623 -0.12778 -0.08813 C -0.12187 -0.0842 -0.11753 -0.07911 -0.11198 -0.07495 C -0.09618 -0.06454 -0.08316 -0.05667 -0.0651 -0.05436 C -0.05399 -0.04927 -0.06042 -0.05135 -0.04583 -0.04927 C -0.04114 -0.04534 -0.03663 -0.04488 -0.03125 -0.04303 C -0.02899 -0.04118 -0.02639 -0.04002 -0.02413 -0.03817 C -0.01493 -0.03007 -0.02517 -0.03701 -0.01805 -0.02845 C -0.0158 -0.02614 -0.01076 -0.02198 -0.01076 -0.02198 C -0.0066 -0.01319 -0.00746 -0.01041 -0.01076 -0.00116 C -0.01128 0.00023 -0.01111 0.00208 -0.01198 0.00347 C -0.01285 0.00509 -0.01701 0.0074 -0.01562 0.00694 C -0.01024 0.00532 -0.00521 0.00231 -2.22222E-6 0.00023 Z " pathEditMode="relative" ptsTypes="fffffffffffffffffffffffffffffffffffffffffffffffffffffffffffffffffffff">
                                      <p:cBhvr>
                                        <p:cTn id="22" dur="2000" fill="hold"/>
                                        <p:tgtEl>
                                          <p:spTgt spid="6146"/>
                                        </p:tgtEl>
                                        <p:attrNameLst>
                                          <p:attrName>ppt_x</p:attrName>
                                          <p:attrName>ppt_y</p:attrName>
                                        </p:attrNameLst>
                                      </p:cBhvr>
                                    </p:animMotion>
                                  </p:childTnLst>
                                </p:cTn>
                              </p:par>
                            </p:childTnLst>
                          </p:cTn>
                        </p:par>
                        <p:par>
                          <p:cTn id="23" fill="hold">
                            <p:stCondLst>
                              <p:cond delay="4000"/>
                            </p:stCondLst>
                            <p:childTnLst>
                              <p:par>
                                <p:cTn id="24" presetID="2" presetClass="exit" presetSubtype="9" fill="hold" nodeType="afterEffect">
                                  <p:stCondLst>
                                    <p:cond delay="0"/>
                                  </p:stCondLst>
                                  <p:childTnLst>
                                    <p:anim calcmode="lin" valueType="num">
                                      <p:cBhvr additive="base">
                                        <p:cTn id="25" dur="500"/>
                                        <p:tgtEl>
                                          <p:spTgt spid="6146"/>
                                        </p:tgtEl>
                                        <p:attrNameLst>
                                          <p:attrName>ppt_x</p:attrName>
                                        </p:attrNameLst>
                                      </p:cBhvr>
                                      <p:tavLst>
                                        <p:tav tm="0">
                                          <p:val>
                                            <p:strVal val="ppt_x"/>
                                          </p:val>
                                        </p:tav>
                                        <p:tav tm="100000">
                                          <p:val>
                                            <p:strVal val="0-ppt_w/2"/>
                                          </p:val>
                                        </p:tav>
                                      </p:tavLst>
                                    </p:anim>
                                    <p:anim calcmode="lin" valueType="num">
                                      <p:cBhvr additive="base">
                                        <p:cTn id="26" dur="500"/>
                                        <p:tgtEl>
                                          <p:spTgt spid="6146"/>
                                        </p:tgtEl>
                                        <p:attrNameLst>
                                          <p:attrName>ppt_y</p:attrName>
                                        </p:attrNameLst>
                                      </p:cBhvr>
                                      <p:tavLst>
                                        <p:tav tm="0">
                                          <p:val>
                                            <p:strVal val="ppt_y"/>
                                          </p:val>
                                        </p:tav>
                                        <p:tav tm="100000">
                                          <p:val>
                                            <p:strVal val="0-ppt_h/2"/>
                                          </p:val>
                                        </p:tav>
                                      </p:tavLst>
                                    </p:anim>
                                    <p:set>
                                      <p:cBhvr>
                                        <p:cTn id="27" dur="1" fill="hold">
                                          <p:stCondLst>
                                            <p:cond delay="499"/>
                                          </p:stCondLst>
                                        </p:cTn>
                                        <p:tgtEl>
                                          <p:spTgt spid="61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112</TotalTime>
  <Words>890</Words>
  <Application>Microsoft Office PowerPoint</Application>
  <PresentationFormat>Экран (4:3)</PresentationFormat>
  <Paragraphs>34</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Яркая</vt:lpstr>
      <vt:lpstr>«the 22 of April is the Earth Day"</vt:lpstr>
      <vt:lpstr>Слайд 2</vt:lpstr>
      <vt:lpstr>Слайд 3</vt:lpstr>
      <vt:lpstr>Слайд 4</vt:lpstr>
      <vt:lpstr>Слайд 5</vt:lpstr>
      <vt:lpstr>Слайд 6</vt:lpstr>
      <vt:lpstr>Слайд 7</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Deafult User</dc:creator>
  <cp:lastModifiedBy>Olga</cp:lastModifiedBy>
  <cp:revision>12</cp:revision>
  <dcterms:created xsi:type="dcterms:W3CDTF">2015-04-19T16:14:27Z</dcterms:created>
  <dcterms:modified xsi:type="dcterms:W3CDTF">2015-08-28T14:16:43Z</dcterms:modified>
</cp:coreProperties>
</file>