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99" r:id="rId3"/>
    <p:sldId id="300" r:id="rId4"/>
    <p:sldId id="301" r:id="rId5"/>
    <p:sldId id="26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77" r:id="rId25"/>
    <p:sldId id="296" r:id="rId26"/>
    <p:sldId id="297" r:id="rId27"/>
    <p:sldId id="298" r:id="rId28"/>
    <p:sldId id="278" r:id="rId29"/>
    <p:sldId id="280" r:id="rId30"/>
    <p:sldId id="281" r:id="rId31"/>
    <p:sldId id="264" r:id="rId32"/>
    <p:sldId id="283" r:id="rId33"/>
    <p:sldId id="282" r:id="rId34"/>
    <p:sldId id="285" r:id="rId35"/>
    <p:sldId id="284" r:id="rId36"/>
    <p:sldId id="287" r:id="rId37"/>
    <p:sldId id="286" r:id="rId38"/>
    <p:sldId id="292" r:id="rId39"/>
    <p:sldId id="293" r:id="rId40"/>
    <p:sldId id="295" r:id="rId41"/>
    <p:sldId id="294" r:id="rId42"/>
    <p:sldId id="291" r:id="rId43"/>
    <p:sldId id="290" r:id="rId44"/>
    <p:sldId id="289" r:id="rId45"/>
    <p:sldId id="288" r:id="rId46"/>
    <p:sldId id="265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05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200" dirty="0" smtClean="0"/>
              <a:t>МДОУ – детский сад комбинированного вида № 54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/>
              <a:t>Содержательно-организационные </a:t>
            </a:r>
            <a:r>
              <a:rPr lang="ru-RU" sz="4000" b="1" dirty="0" smtClean="0"/>
              <a:t>условия реализации </a:t>
            </a:r>
            <a:r>
              <a:rPr lang="ru-RU" sz="4000" b="1" dirty="0" err="1" smtClean="0"/>
              <a:t>гендерного</a:t>
            </a:r>
            <a:r>
              <a:rPr lang="ru-RU" sz="4000" b="1" dirty="0" smtClean="0"/>
              <a:t> подхода в развитии личностных качеств детей старшего </a:t>
            </a:r>
            <a:r>
              <a:rPr lang="ru-RU" sz="4000" b="1" smtClean="0"/>
              <a:t>дошкольного </a:t>
            </a:r>
            <a:r>
              <a:rPr lang="ru-RU" sz="4000" b="1" smtClean="0"/>
              <a:t>возраста.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                                 </a:t>
            </a:r>
            <a:br>
              <a:rPr lang="ru-RU" sz="4000" dirty="0" smtClean="0"/>
            </a:br>
            <a:r>
              <a:rPr lang="ru-RU" sz="4000" dirty="0" smtClean="0"/>
              <a:t> 		</a:t>
            </a:r>
            <a:r>
              <a:rPr lang="ru-RU" sz="3200" dirty="0" smtClean="0"/>
              <a:t>исполнитель : 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воспитатель </a:t>
            </a:r>
            <a:r>
              <a:rPr lang="ru-RU" sz="3200" dirty="0" err="1" smtClean="0"/>
              <a:t>Усынина</a:t>
            </a:r>
            <a:r>
              <a:rPr lang="ru-RU" sz="3200" dirty="0" smtClean="0"/>
              <a:t> Т.А.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600" dirty="0" smtClean="0"/>
              <a:t>Екатеринбург 2010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57160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Таким образом , актуальность проекта по реализации </a:t>
            </a:r>
            <a:r>
              <a:rPr lang="ru-RU" sz="2700" dirty="0" err="1" smtClean="0"/>
              <a:t>гендерного</a:t>
            </a:r>
            <a:r>
              <a:rPr lang="ru-RU" sz="2700" dirty="0" smtClean="0"/>
              <a:t> подхода определяется рядом</a:t>
            </a:r>
            <a:r>
              <a:rPr lang="ru-RU" sz="2700" b="1" dirty="0" smtClean="0"/>
              <a:t> существующих противоречий </a:t>
            </a:r>
            <a:r>
              <a:rPr lang="ru-RU" sz="2700" dirty="0" smtClean="0"/>
              <a:t>между: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5000" dirty="0" smtClean="0"/>
              <a:t>- социальным заказом общества на реализацию нового подхода в воспитании , в процессе которого   у детей формируется   более адекватная жизненная позиция, имеющая в своей основе </a:t>
            </a:r>
            <a:r>
              <a:rPr lang="ru-RU" sz="5000" dirty="0" err="1" smtClean="0"/>
              <a:t>социополовую</a:t>
            </a:r>
            <a:r>
              <a:rPr lang="ru-RU" sz="5000" dirty="0" smtClean="0"/>
              <a:t> ориентацию , в том числе личностное самоопределение, выбор идеалов и жизненных целей, будущий профессиональный выбор , определение своего статуса в коллективе сверстников и т.д.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200" dirty="0" smtClean="0"/>
              <a:t>педагогическим потенциалом  традиционного  </a:t>
            </a:r>
            <a:r>
              <a:rPr lang="ru-RU" sz="4200" dirty="0" err="1" smtClean="0"/>
              <a:t>полоролевого</a:t>
            </a:r>
            <a:r>
              <a:rPr lang="ru-RU" sz="4200" dirty="0" smtClean="0"/>
              <a:t> подхода в воспитании  и недостаточностью разработки педагогических аспектов формирования содержательно-организационных условий </a:t>
            </a:r>
            <a:r>
              <a:rPr lang="ru-RU" sz="4200" dirty="0" err="1" smtClean="0"/>
              <a:t>гендерного</a:t>
            </a:r>
            <a:r>
              <a:rPr lang="ru-RU" sz="4200" dirty="0" smtClean="0"/>
              <a:t> подхода для реализации личностных склонностей и способностей ребенка .</a:t>
            </a:r>
          </a:p>
          <a:p>
            <a:r>
              <a:rPr lang="ru-RU" sz="4200" dirty="0" smtClean="0"/>
              <a:t>- необходимостью изучения и обоснования формирования </a:t>
            </a:r>
            <a:r>
              <a:rPr lang="ru-RU" sz="4200" dirty="0" err="1" smtClean="0"/>
              <a:t>гендерного</a:t>
            </a:r>
            <a:r>
              <a:rPr lang="ru-RU" sz="4200" dirty="0" smtClean="0"/>
              <a:t> подхода  дошкольников при развитии личностных качеств и отсутствием теоретических оснований построения педагогического проекта и методико-проективного обеспечения данного процесса в дошкольном образовательном учреждении.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РАЗЛИЧИЕ ПСИХИЧЕСКИХ   ФУНКЦИЙ 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000" b="1" i="1" dirty="0" smtClean="0"/>
              <a:t> внимание</a:t>
            </a:r>
            <a:endParaRPr lang="ru-RU" sz="4000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	</a:t>
            </a:r>
            <a:r>
              <a:rPr lang="ru-RU" sz="3600" dirty="0" smtClean="0">
                <a:solidFill>
                  <a:srgbClr val="002060"/>
                </a:solidFill>
              </a:rPr>
              <a:t>МАЛЬЧИКИ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dirty="0" smtClean="0"/>
              <a:t>ОРИЕНТАЦИЯ НА ТОЧНОСТЬ ВНИМАНИЯ</a:t>
            </a:r>
          </a:p>
          <a:p>
            <a:pPr>
              <a:lnSpc>
                <a:spcPct val="80000"/>
              </a:lnSpc>
              <a:defRPr/>
            </a:pPr>
            <a:r>
              <a:rPr lang="ru-RU" dirty="0" smtClean="0"/>
              <a:t>ПРЕИМУЩЕСТВО В РАБОТЕ С НОВЫМИ СТИМУЛАМИ</a:t>
            </a:r>
          </a:p>
          <a:p>
            <a:pPr>
              <a:lnSpc>
                <a:spcPct val="80000"/>
              </a:lnSpc>
              <a:defRPr/>
            </a:pPr>
            <a:r>
              <a:rPr lang="ru-RU" dirty="0" smtClean="0"/>
              <a:t>БЫСТРЕЕ УТОМЛЯЕТСЯ ЛЕВОЕ ПОЛУШАРИЕ( РЕЧЬ, ЛОГИКА)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	</a:t>
            </a:r>
            <a:r>
              <a:rPr lang="ru-RU" sz="3600" dirty="0" smtClean="0">
                <a:solidFill>
                  <a:srgbClr val="FF0000"/>
                </a:solidFill>
              </a:rPr>
              <a:t>ДЕВОЧКИ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dirty="0" smtClean="0"/>
              <a:t>ОРИЕНТАЦИЯ НА БЫСТРОТУ ВНИМАНИЯ</a:t>
            </a:r>
          </a:p>
          <a:p>
            <a:pPr>
              <a:lnSpc>
                <a:spcPct val="80000"/>
              </a:lnSpc>
              <a:defRPr/>
            </a:pPr>
            <a:r>
              <a:rPr lang="ru-RU" dirty="0" smtClean="0"/>
              <a:t>ПРОЩЕ РАБОТАЮТ СО СТАРЫМИ , ШАБЛОННЫМИ</a:t>
            </a:r>
          </a:p>
          <a:p>
            <a:pPr>
              <a:lnSpc>
                <a:spcPct val="80000"/>
              </a:lnSpc>
              <a:defRPr/>
            </a:pPr>
            <a:r>
              <a:rPr lang="ru-RU" dirty="0" smtClean="0"/>
              <a:t>БЫСТРЕЕ УТОМЛЯЕТСЯ ПРАВОЕ ПОЛУШАРИЕ (ОБРАЗНОЕ МЫШЛЕНИЕ, ЭМОЦИОНАЛЬНОЕ САМОЧУВСТВИЕ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2571736" y="1142984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357950" y="1142984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ПОСТРОЕНИЕ ПЕДАГОГИЧЕСКОГО ПРОЦЕССА</a:t>
            </a:r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dirty="0" smtClean="0"/>
              <a:t>НА ЗАНЯТИЯХ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ДЕВОЧКИ</a:t>
            </a:r>
            <a:r>
              <a:rPr lang="ru-RU" b="1" dirty="0" smtClean="0"/>
              <a:t> </a:t>
            </a:r>
            <a:r>
              <a:rPr lang="ru-RU" dirty="0" smtClean="0"/>
              <a:t>ВКЛЮЧАЮТСЯ БЫСТРЕЕ В РАБОТУ, А </a:t>
            </a:r>
            <a:r>
              <a:rPr lang="ru-RU" b="1" dirty="0" smtClean="0">
                <a:solidFill>
                  <a:srgbClr val="002060"/>
                </a:solidFill>
              </a:rPr>
              <a:t>МАЛЬЧИКИ</a:t>
            </a:r>
            <a:r>
              <a:rPr lang="ru-RU" dirty="0" smtClean="0"/>
              <a:t> МЕДЛЕННЕЕ – РАВНОМЕРНОЕ РАСПРЕДЕЛЕНИЕ ПРОГРАММНОГО МАТЕРИАЛА 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ЗАДАНИЯ И ДИДАКТИЧЕСКИЙ МАТЕРИАЛ  ТРЕБУЕТ ЧАСТОЙ СМЕНЫ ДЛЯ </a:t>
            </a:r>
            <a:r>
              <a:rPr lang="ru-RU" b="1" dirty="0" smtClean="0">
                <a:solidFill>
                  <a:srgbClr val="002060"/>
                </a:solidFill>
              </a:rPr>
              <a:t>МАЛЬЧИКОВ</a:t>
            </a:r>
            <a:r>
              <a:rPr lang="ru-RU" dirty="0" smtClean="0"/>
              <a:t>, А ДЛЯ  </a:t>
            </a:r>
            <a:r>
              <a:rPr lang="ru-RU" b="1" dirty="0" smtClean="0">
                <a:solidFill>
                  <a:srgbClr val="FF0000"/>
                </a:solidFill>
              </a:rPr>
              <a:t>ДЕВОЧЕК</a:t>
            </a:r>
            <a:r>
              <a:rPr lang="ru-RU" dirty="0" smtClean="0"/>
              <a:t> ЛУЧШЕ ОДНОТИПНЫЙ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ПОСТРОЕНИЕ ПЕДАГОГИЧЕСКОГО ПРОЦЕССА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МАЛЬЧИКИ</a:t>
            </a:r>
            <a:r>
              <a:rPr lang="ru-RU" dirty="0" smtClean="0"/>
              <a:t> РАЗУЧИВАЮТ  ТЕКСТЫ МЕДЛЕННЕЕ – С НИМИ НАДО РАНЬШЕ НАЧИНАТЬ ЗАУЧИВАТЬ, БОЛЬШЕ ТРЕБУЕТСЯ ПОВТОРОВ ТЕКСТА.</a:t>
            </a:r>
          </a:p>
          <a:p>
            <a:pPr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ДЕВОЧКАМ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НЕОБХОДИМ БОЛЕЕ ДОЛГИЙ ПЕРИОД ДЛЯ ЧТЕНИЯ СХЕМ, ЗАПОМИНАНИЯ ДЕЙСТВИЙ В ЭСТАФЕТАХ,  ДЛЯ ОРИЕНТИРОВКИ НА ПЛОСКОСТИ И В ПРОСТРАНСТВЕ.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3100" dirty="0" smtClean="0"/>
              <a:t>           </a:t>
            </a:r>
            <a:r>
              <a:rPr lang="ru-RU" sz="3100" dirty="0" smtClean="0">
                <a:solidFill>
                  <a:srgbClr val="002060"/>
                </a:solidFill>
              </a:rPr>
              <a:t>МАЛЬЧИКИ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ПРЕВОСХОДСТВО НА ЗАПОМИНАНИЕ ПРЕДМЕТОВ И ИХ ПРОСТРАНСТВЕННОЕ РАСПОЛОЖЕНИЕ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3100" dirty="0" smtClean="0"/>
              <a:t>               </a:t>
            </a:r>
            <a:r>
              <a:rPr lang="ru-RU" sz="3100" dirty="0" smtClean="0">
                <a:solidFill>
                  <a:srgbClr val="C00000"/>
                </a:solidFill>
              </a:rPr>
              <a:t> ДЕВОЧКИ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ЛУЧШЕ ВЕРБАЛЬНАЯ ПАМЯТЬ </a:t>
            </a:r>
          </a:p>
          <a:p>
            <a:r>
              <a:rPr lang="ru-RU" dirty="0" smtClean="0"/>
              <a:t>( НА СЛОВА, ПРЕДЛОЖЕНИЯ, РАССКАЗЫ, ИМЕНА)</a:t>
            </a:r>
          </a:p>
          <a:p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214546" y="100010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500826" y="928670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ДЕВОЧКИ</a:t>
            </a:r>
          </a:p>
          <a:p>
            <a:pPr>
              <a:buNone/>
            </a:pPr>
            <a:r>
              <a:rPr lang="ru-RU" dirty="0" smtClean="0"/>
              <a:t>	имеют более  высокий уровень тревожности, большая чувствительность к негативным событиям, чаще сообщают о своем плохом настроении, менее застенчивы, лучше распознают эмоциональные состояния других.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ru-RU" sz="6000" dirty="0" smtClean="0">
                <a:solidFill>
                  <a:srgbClr val="0070C0"/>
                </a:solidFill>
              </a:rPr>
              <a:t>МАЛЬЧИКИ</a:t>
            </a:r>
          </a:p>
          <a:p>
            <a:pPr>
              <a:buNone/>
              <a:defRPr/>
            </a:pPr>
            <a:r>
              <a:rPr lang="ru-RU" sz="2800" dirty="0" smtClean="0">
                <a:solidFill>
                  <a:srgbClr val="0070C0"/>
                </a:solidFill>
              </a:rPr>
              <a:t>    </a:t>
            </a:r>
            <a:r>
              <a:rPr lang="ru-RU" dirty="0" smtClean="0"/>
              <a:t>ДЛЯ НИХ ХАРАКТЕРНО СКРЫВАТЬ СВОЕ ВНУТРЕННЕЕ ЭМОЦИОНАЛЬНОЕ СОСОТЯНИЕ, ОСОБЕННО  НЕГАТИВНОЕ, НО БЫСТРО «ВСПЫХИВАЮТ», ДЕМОНСТРИРУЯ  ГНЕВ, ПРЕЗРЕНИЕ, ОТВРАЩЕНИЕ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ОБНАРУЖЕНО ПРЕВОСХОДСТВО </a:t>
            </a:r>
            <a:r>
              <a:rPr lang="ru-RU" dirty="0" smtClean="0">
                <a:solidFill>
                  <a:srgbClr val="C00000"/>
                </a:solidFill>
              </a:rPr>
              <a:t>ДЕВОЧЕК</a:t>
            </a:r>
          </a:p>
          <a:p>
            <a:pPr>
              <a:buNone/>
            </a:pPr>
            <a:r>
              <a:rPr lang="ru-RU" dirty="0" smtClean="0"/>
              <a:t>	 ( АРТИКУЛЯЦИЯ, СЛОВАРНЫЙ ЗАПАС, УРОВЕНЬ РАЗВИТИЯ РЕЧИ, БОГАТСТВО И ПРАВИЛЬНОСТЬ АССОЦИАЦИЙ, СМЫСЛОВОЕ ПОНИМАНИЕ РЕЧИ, ПОКАЗАТЕЛИ ЧТЕНИЯ)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ДЕВОЧКИ</a:t>
            </a:r>
          </a:p>
          <a:p>
            <a:pPr>
              <a:defRPr/>
            </a:pPr>
            <a:r>
              <a:rPr lang="ru-RU" dirty="0" smtClean="0"/>
              <a:t>ЧАЩЕ ВСЕГО ОПИРАЮТСЯ НА БЛИЖНЕЕ ЗРЕНИЕ</a:t>
            </a:r>
          </a:p>
          <a:p>
            <a:pPr>
              <a:defRPr/>
            </a:pPr>
            <a:r>
              <a:rPr lang="ru-RU" dirty="0" smtClean="0"/>
              <a:t>ИГРАЮТ В ОРГАНИЧЕННОМ ПРОСТРАНСТВЕ</a:t>
            </a:r>
          </a:p>
          <a:p>
            <a:pPr>
              <a:defRPr/>
            </a:pPr>
            <a:r>
              <a:rPr lang="ru-RU" dirty="0" smtClean="0"/>
              <a:t>СПОКОЙНЕЕ, БЫСТРЕЕ И ЛЕГЧЕ ВХОДЯТ В НОВЫЕ УСЛОВИЯ ИГРЫ</a:t>
            </a:r>
          </a:p>
          <a:p>
            <a:pPr>
              <a:defRPr/>
            </a:pPr>
            <a:r>
              <a:rPr lang="ru-RU" dirty="0" smtClean="0"/>
              <a:t>ИГРЫ ОСНОВАННЫ НА МЕЖЛИЧНОСТНЫХ ОТНОШЕНИЯХ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  <a:defRPr/>
            </a:pPr>
            <a:r>
              <a:rPr lang="ru-RU" sz="4400" dirty="0" smtClean="0">
                <a:solidFill>
                  <a:srgbClr val="0070C0"/>
                </a:solidFill>
              </a:rPr>
              <a:t>МАЛЬЧИКИ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defRPr/>
            </a:pPr>
            <a:r>
              <a:rPr lang="ru-RU" dirty="0" smtClean="0"/>
              <a:t>ЧАЩЕ ВСЕГО ОПИРАЮТСЯ НА ДАЛЬНЕЕ ЗРЕНИЕ</a:t>
            </a:r>
          </a:p>
          <a:p>
            <a:pPr>
              <a:defRPr/>
            </a:pPr>
            <a:r>
              <a:rPr lang="ru-RU" dirty="0" smtClean="0"/>
              <a:t>ИСПОЛЬЗУЮТ ВСЕ ПРЕДОСТАВЛЕННОЕ ИМ ПРОСТРАНСТВО – ЕСЛИ ЕГО МАЛО В ГОРИЗОНТАЛЬНОЙ ПЛОСКОСТИ, ТО ОСВАИВАЮТ ВЕРТИКАЛЬНУЮ</a:t>
            </a:r>
          </a:p>
          <a:p>
            <a:pPr>
              <a:defRPr/>
            </a:pPr>
            <a:r>
              <a:rPr lang="ru-RU" dirty="0" smtClean="0"/>
              <a:t>ИГРЫ С ТЕХНИКОЙ,  СОРЕВНОВАНИЯ, ПРИТЯЗАНИЯ НА ЛИДЕРСТВО, ПОБЕДУ</a:t>
            </a:r>
          </a:p>
          <a:p>
            <a:pPr>
              <a:defRPr/>
            </a:pPr>
            <a:r>
              <a:rPr lang="ru-RU" dirty="0" smtClean="0"/>
              <a:t>МАЛЬЧИКИ ВЗРЫВНЕЕ, СОЗДАЮТ МНОГО ШУМА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Гендерный</a:t>
            </a:r>
            <a:r>
              <a:rPr lang="ru-RU" dirty="0" smtClean="0"/>
              <a:t> подход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u="sng" dirty="0"/>
              <a:t>Цель проекта</a:t>
            </a:r>
            <a:r>
              <a:rPr lang="ru-RU" dirty="0"/>
              <a:t>: спроектировать ,теоретически обосновать , а также подвергнуть опытно-поисковой проверке эффективность комплекса содержательно-организационных условий реализации </a:t>
            </a:r>
            <a:r>
              <a:rPr lang="ru-RU" dirty="0" err="1"/>
              <a:t>гендерного</a:t>
            </a:r>
            <a:r>
              <a:rPr lang="ru-RU" dirty="0"/>
              <a:t> подхода в развитии личностных качеств детей дошкольного возраста .  </a:t>
            </a:r>
          </a:p>
          <a:p>
            <a:pPr>
              <a:buNone/>
            </a:pPr>
            <a:r>
              <a:rPr lang="ru-RU" dirty="0"/>
              <a:t>	</a:t>
            </a:r>
          </a:p>
          <a:p>
            <a:r>
              <a:rPr lang="ru-RU" dirty="0"/>
              <a:t> </a:t>
            </a:r>
            <a:r>
              <a:rPr lang="ru-RU" b="1" u="sng" dirty="0"/>
              <a:t>Объект проектирования</a:t>
            </a:r>
            <a:r>
              <a:rPr lang="ru-RU" dirty="0"/>
              <a:t> : развитие личностных качеств детей дошкольного возраста .</a:t>
            </a:r>
          </a:p>
          <a:p>
            <a:r>
              <a:rPr lang="ru-RU" b="1" u="sng" dirty="0"/>
              <a:t>Предмет проектирования</a:t>
            </a:r>
            <a:r>
              <a:rPr lang="ru-RU" dirty="0"/>
              <a:t> : содержательно-организационные условия реализации </a:t>
            </a:r>
            <a:r>
              <a:rPr lang="ru-RU" dirty="0" err="1"/>
              <a:t>гендерного</a:t>
            </a:r>
            <a:r>
              <a:rPr lang="ru-RU" dirty="0"/>
              <a:t> подхода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dirty="0" smtClean="0"/>
              <a:t>Частично проводить занятия подгруппами из мальчиков или девочек</a:t>
            </a:r>
          </a:p>
          <a:p>
            <a:pPr>
              <a:defRPr/>
            </a:pPr>
            <a:r>
              <a:rPr lang="ru-RU" dirty="0" smtClean="0"/>
              <a:t>Уравновешивать занятия гуманитарного и точного характера</a:t>
            </a:r>
          </a:p>
          <a:p>
            <a:pPr>
              <a:defRPr/>
            </a:pPr>
            <a:r>
              <a:rPr lang="ru-RU" dirty="0" smtClean="0"/>
              <a:t>Чтение как сказок , так и фантастических рассказов</a:t>
            </a:r>
          </a:p>
          <a:p>
            <a:pPr>
              <a:defRPr/>
            </a:pPr>
            <a:r>
              <a:rPr lang="ru-RU" dirty="0" smtClean="0"/>
              <a:t>Художественно-продуктивная деятельность по интересам девочек и мальчиков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занятиях по физической культуре больше использовать спортивные игры для мальчиков , а для девочек -  больше элементов танцевального характера и упражнений на гибкость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ТАКИМ ОБРАЗОМ  ПРОГРАММНЫЙ МАТЕРИАЛ ДЛЯ </a:t>
            </a:r>
            <a:r>
              <a:rPr lang="ru-RU" dirty="0" smtClean="0">
                <a:solidFill>
                  <a:srgbClr val="002060"/>
                </a:solidFill>
              </a:rPr>
              <a:t>МАЛЬЧИКОВ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0000"/>
                </a:solidFill>
              </a:rPr>
              <a:t>ДЕВОЧЕК</a:t>
            </a:r>
            <a:r>
              <a:rPr lang="ru-RU" dirty="0" smtClean="0"/>
              <a:t> НЕ МОЖЕТ   И НЕ ДОЛЖЕН БЫТЬ ОДИНАКОВЫМ , В ПРОТИВНОМ СЛУЧАЕ ВЫРАБАТЫВАЕТСЯ  НИЗКАЯ САМООЦЕНКА  У </a:t>
            </a:r>
            <a:r>
              <a:rPr lang="ru-RU" dirty="0" smtClean="0">
                <a:solidFill>
                  <a:srgbClr val="002060"/>
                </a:solidFill>
              </a:rPr>
              <a:t>МАЛЬЧИКОВ</a:t>
            </a:r>
            <a:r>
              <a:rPr lang="ru-RU" dirty="0" smtClean="0"/>
              <a:t> НА ФОНЕ УСПЕХА </a:t>
            </a:r>
            <a:r>
              <a:rPr lang="ru-RU" dirty="0" smtClean="0">
                <a:solidFill>
                  <a:srgbClr val="FF0000"/>
                </a:solidFill>
              </a:rPr>
              <a:t>ДЕВОЧЕК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err="1" smtClean="0"/>
              <a:t>Гендерный</a:t>
            </a:r>
            <a:r>
              <a:rPr lang="ru-RU" sz="3100" b="1" dirty="0" smtClean="0"/>
              <a:t> подход в образовании опирается на следующие принципы: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• отказ от дифференцированных по половому признаку воспитательных влияний; нейтрализация и смягчение социально обусловленных различий между лицами женского и мужского пола;</a:t>
            </a:r>
          </a:p>
          <a:p>
            <a:pPr>
              <a:buNone/>
            </a:pPr>
            <a:r>
              <a:rPr lang="ru-RU" dirty="0" smtClean="0"/>
              <a:t>	• отсутствие ориентации на их «особое предназначение» и признание взаимозаменяемости женских и мужских социальных ролей;</a:t>
            </a:r>
          </a:p>
          <a:p>
            <a:pPr>
              <a:buNone/>
            </a:pPr>
            <a:r>
              <a:rPr lang="ru-RU" dirty="0" smtClean="0"/>
              <a:t>	• реализация идей </a:t>
            </a:r>
            <a:r>
              <a:rPr lang="ru-RU" dirty="0" err="1" smtClean="0"/>
              <a:t>гендерного</a:t>
            </a:r>
            <a:r>
              <a:rPr lang="ru-RU" dirty="0" smtClean="0"/>
              <a:t> равенства;</a:t>
            </a:r>
          </a:p>
          <a:p>
            <a:pPr>
              <a:buNone/>
            </a:pPr>
            <a:r>
              <a:rPr lang="ru-RU" dirty="0" smtClean="0"/>
              <a:t>	• обеспечение каждому ребенку свободы выбора, поощрение его индивидуальных интересов и предпочтений;</a:t>
            </a:r>
          </a:p>
          <a:p>
            <a:pPr>
              <a:buNone/>
            </a:pPr>
            <a:r>
              <a:rPr lang="ru-RU" dirty="0" smtClean="0"/>
              <a:t>	• создание условий для возможности быть разными и девочкам и мальчикам;</a:t>
            </a:r>
          </a:p>
          <a:p>
            <a:pPr>
              <a:buNone/>
            </a:pPr>
            <a:r>
              <a:rPr lang="ru-RU" dirty="0" smtClean="0"/>
              <a:t>	• воспитание </a:t>
            </a:r>
            <a:r>
              <a:rPr lang="ru-RU" dirty="0" err="1" smtClean="0"/>
              <a:t>гендерно</a:t>
            </a:r>
            <a:r>
              <a:rPr lang="ru-RU" dirty="0" smtClean="0"/>
              <a:t>–</a:t>
            </a:r>
            <a:r>
              <a:rPr lang="ru-RU" dirty="0" err="1" smtClean="0"/>
              <a:t>несхематизированных</a:t>
            </a:r>
            <a:r>
              <a:rPr lang="ru-RU" dirty="0" smtClean="0"/>
              <a:t>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Модель управления процессом </a:t>
            </a:r>
            <a:r>
              <a:rPr lang="ru-RU" sz="2400" dirty="0" err="1" smtClean="0"/>
              <a:t>гендерного</a:t>
            </a:r>
            <a:r>
              <a:rPr lang="ru-RU" sz="2400" dirty="0" smtClean="0"/>
              <a:t> воспитания детей дошкольного возраста.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23" descr="MCj04381650000[1]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630612" y="3288506"/>
            <a:ext cx="188277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1559" name="Diagram 7"/>
          <p:cNvGraphicFramePr>
            <a:graphicFrameLocks noChangeAspect="1"/>
          </p:cNvGraphicFramePr>
          <p:nvPr/>
        </p:nvGraphicFramePr>
        <p:xfrm>
          <a:off x="714348" y="1643050"/>
          <a:ext cx="7343775" cy="4897437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6" name="Picture 23" descr="MCj043816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0613" y="3141663"/>
            <a:ext cx="18827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с вырезом 7"/>
          <p:cNvSpPr/>
          <p:nvPr/>
        </p:nvSpPr>
        <p:spPr>
          <a:xfrm>
            <a:off x="2928926" y="3714752"/>
            <a:ext cx="571504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5500694" y="3571876"/>
            <a:ext cx="57150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500562" y="2857496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20051556">
            <a:off x="2643174" y="4572008"/>
            <a:ext cx="642942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2223682">
            <a:off x="5831161" y="4495838"/>
            <a:ext cx="50629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515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СОДЕРЖАТЕЛЬНО-ОРГАНИЗАЦИОННЫЕ</a:t>
            </a:r>
            <a:r>
              <a:rPr lang="ru-RU" sz="3600" b="1" dirty="0" smtClean="0"/>
              <a:t> </a:t>
            </a:r>
            <a:r>
              <a:rPr lang="ru-RU" sz="3100" b="1" dirty="0" smtClean="0"/>
              <a:t>УСЛОВИЯ</a:t>
            </a:r>
            <a:r>
              <a:rPr lang="ru-RU" sz="3600" b="1" dirty="0" smtClean="0"/>
              <a:t> </a:t>
            </a:r>
            <a:r>
              <a:rPr lang="ru-RU" sz="3100" b="1" dirty="0" smtClean="0"/>
              <a:t>реализации </a:t>
            </a:r>
            <a:r>
              <a:rPr lang="ru-RU" sz="3100" b="1" dirty="0" err="1" smtClean="0"/>
              <a:t>гендерного</a:t>
            </a:r>
            <a:r>
              <a:rPr lang="ru-RU" sz="3100" b="1" dirty="0" smtClean="0"/>
              <a:t> подхода в воспитании личностных качеств детей дошкольного</a:t>
            </a:r>
            <a:r>
              <a:rPr lang="ru-RU" b="1" dirty="0" smtClean="0"/>
              <a:t> </a:t>
            </a:r>
            <a:r>
              <a:rPr lang="ru-RU" sz="3200" b="1" dirty="0" smtClean="0"/>
              <a:t>возраста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-</a:t>
            </a:r>
            <a:r>
              <a:rPr lang="ru-RU" sz="2800" dirty="0" err="1" smtClean="0"/>
              <a:t>педагогизаци</a:t>
            </a:r>
            <a:r>
              <a:rPr lang="ru-RU" sz="2800" dirty="0" smtClean="0"/>
              <a:t> родителей в вопросах </a:t>
            </a:r>
            <a:r>
              <a:rPr lang="ru-RU" sz="2800" dirty="0" err="1" smtClean="0"/>
              <a:t>гендерного</a:t>
            </a:r>
            <a:r>
              <a:rPr lang="ru-RU" sz="2800" dirty="0" smtClean="0"/>
              <a:t> воспитания детей старшего дошкольного возраста, </a:t>
            </a:r>
          </a:p>
          <a:p>
            <a:r>
              <a:rPr lang="ru-RU" sz="2800" dirty="0" smtClean="0"/>
              <a:t>-создание ситуаций выполнения </a:t>
            </a:r>
            <a:r>
              <a:rPr lang="ru-RU" sz="2800" dirty="0" err="1" smtClean="0"/>
              <a:t>гендерных</a:t>
            </a:r>
            <a:r>
              <a:rPr lang="ru-RU" sz="2800" dirty="0" smtClean="0"/>
              <a:t> ролей с позиции духовно-нравственного становления личности ребенка, </a:t>
            </a:r>
          </a:p>
          <a:p>
            <a:r>
              <a:rPr lang="ru-RU" sz="2800" dirty="0" smtClean="0"/>
              <a:t>-обогащение предметно-развивающей среды, ориентированной на </a:t>
            </a:r>
            <a:r>
              <a:rPr lang="ru-RU" sz="2800" dirty="0" err="1" smtClean="0"/>
              <a:t>гендерное</a:t>
            </a:r>
            <a:r>
              <a:rPr lang="ru-RU" sz="2800" dirty="0" smtClean="0"/>
              <a:t> самопознание.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ПЕДАГОГИЗАЦИЯ РОДИТЕЛЕЙ</a:t>
            </a:r>
            <a:br>
              <a:rPr lang="ru-RU" sz="3200" b="1" dirty="0" smtClean="0"/>
            </a:br>
            <a:r>
              <a:rPr lang="ru-RU" sz="3200" b="1" dirty="0" smtClean="0"/>
              <a:t>в вопросах </a:t>
            </a:r>
            <a:r>
              <a:rPr lang="ru-RU" sz="3200" b="1" dirty="0" err="1" smtClean="0"/>
              <a:t>гендерного</a:t>
            </a:r>
            <a:r>
              <a:rPr lang="ru-RU" sz="3200" b="1" dirty="0" smtClean="0"/>
              <a:t> воспитания детей старшего дошкольного возраста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1) работа по возбуждению интереса к себе как педагогу-воспитателю; </a:t>
            </a:r>
          </a:p>
          <a:p>
            <a:r>
              <a:rPr lang="ru-RU" sz="2800" dirty="0" smtClean="0"/>
              <a:t>2) работа по обогащению опыта родителями педагогическими, психологическими и др. знаниями; </a:t>
            </a:r>
          </a:p>
          <a:p>
            <a:r>
              <a:rPr lang="ru-RU" sz="2800" dirty="0" smtClean="0"/>
              <a:t>3) включение родителей в педагогическую деятельность; </a:t>
            </a:r>
          </a:p>
          <a:p>
            <a:r>
              <a:rPr lang="ru-RU" sz="2800" dirty="0" smtClean="0"/>
              <a:t>4) включение родителей в деятельность образовательного учреждения.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СОЗДАНИЕ СИТУАЦИЙ ВЫПОЛНЕНИЯ ГЕНДЕРНЫХ РОЛЕЙ  с позиции духовно-нравственного становления личности ребенка.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это- целенаправленный процесс приобщения детей дошкольного возраста к общечеловеческим ценностям, создание условий для нахождения ими личностных смыслов в идеальном образе мужчины и женщины и формирование стремления действовать в своей жизни в соответствии с этими идеалами.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мини-среды мужского и женского труда, содержащие оборудование, необходимое для формирования мужских и женских умений (мастерские с наборами слесарных, плотницких, строительных инструментов, сельскохозяйственный инвентарь, </a:t>
            </a:r>
          </a:p>
          <a:p>
            <a:endParaRPr lang="ru-RU" dirty="0"/>
          </a:p>
        </p:txBody>
      </p:sp>
      <p:pic>
        <p:nvPicPr>
          <p:cNvPr id="7" name="Picture 6" descr="m_2312_00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13983"/>
          <a:stretch>
            <a:fillRect/>
          </a:stretch>
        </p:blipFill>
        <p:spPr>
          <a:xfrm>
            <a:off x="5511519" y="1857364"/>
            <a:ext cx="2775257" cy="385765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швейные принадлежности, фрагменты кухонного блока и ванной комнаты , атрибуты профессий);</a:t>
            </a:r>
          </a:p>
          <a:p>
            <a:endParaRPr lang="ru-RU" dirty="0"/>
          </a:p>
        </p:txBody>
      </p:sp>
      <p:pic>
        <p:nvPicPr>
          <p:cNvPr id="5" name="Picture 8" descr="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933018"/>
            <a:ext cx="3852890" cy="386032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В </a:t>
            </a:r>
            <a:r>
              <a:rPr lang="ru-RU" sz="3600" b="1" smtClean="0"/>
              <a:t>основе  проекта </a:t>
            </a:r>
            <a:r>
              <a:rPr lang="ru-RU" sz="3600" b="1" dirty="0" smtClean="0"/>
              <a:t>лежит гипотеза о том , что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если </a:t>
            </a:r>
            <a:r>
              <a:rPr lang="ru-RU" sz="9600" dirty="0"/>
              <a:t>будут определены и систематизированы содержательно-организационные условия реализации </a:t>
            </a:r>
            <a:r>
              <a:rPr lang="ru-RU" sz="9600" dirty="0" err="1"/>
              <a:t>гендерного</a:t>
            </a:r>
            <a:r>
              <a:rPr lang="ru-RU" sz="9600" dirty="0"/>
              <a:t> подхода , а также внедрен комплекс  следующих организационно-педагогических условий:</a:t>
            </a:r>
          </a:p>
          <a:p>
            <a:r>
              <a:rPr lang="ru-RU" sz="9600" dirty="0"/>
              <a:t>– </a:t>
            </a:r>
            <a:r>
              <a:rPr lang="ru-RU" sz="9600" b="1" dirty="0" err="1"/>
              <a:t>педагогизация</a:t>
            </a:r>
            <a:r>
              <a:rPr lang="ru-RU" sz="9600" b="1" dirty="0"/>
              <a:t> родителей </a:t>
            </a:r>
            <a:r>
              <a:rPr lang="ru-RU" sz="9600" dirty="0"/>
              <a:t>в вопросах </a:t>
            </a:r>
            <a:r>
              <a:rPr lang="ru-RU" sz="9600" dirty="0" err="1"/>
              <a:t>гендерного</a:t>
            </a:r>
            <a:r>
              <a:rPr lang="ru-RU" sz="9600" dirty="0"/>
              <a:t> воспитания детей;</a:t>
            </a:r>
          </a:p>
          <a:p>
            <a:r>
              <a:rPr lang="ru-RU" sz="9600" dirty="0"/>
              <a:t>– </a:t>
            </a:r>
            <a:r>
              <a:rPr lang="ru-RU" sz="9600" b="1" dirty="0"/>
              <a:t>создание ситуаций выполнения </a:t>
            </a:r>
            <a:r>
              <a:rPr lang="ru-RU" sz="9600" b="1" dirty="0" err="1"/>
              <a:t>гендерных</a:t>
            </a:r>
            <a:r>
              <a:rPr lang="ru-RU" sz="9600" b="1" dirty="0"/>
              <a:t> ролей </a:t>
            </a:r>
            <a:r>
              <a:rPr lang="ru-RU" sz="9600" dirty="0"/>
              <a:t>детей дошкольного возраста, осуществляемых с позиции духовно-нравственного становления личности;</a:t>
            </a:r>
          </a:p>
          <a:p>
            <a:r>
              <a:rPr lang="ru-RU" sz="9600" b="1" dirty="0"/>
              <a:t>– организация предметно-развивающей среды</a:t>
            </a:r>
            <a:r>
              <a:rPr lang="ru-RU" sz="9600" dirty="0"/>
              <a:t>, ориентированной на </a:t>
            </a:r>
            <a:r>
              <a:rPr lang="ru-RU" sz="9600" dirty="0" err="1"/>
              <a:t>гендерное</a:t>
            </a:r>
            <a:r>
              <a:rPr lang="ru-RU" sz="9600" dirty="0"/>
              <a:t> самопознание детей старшего дошкольного возраста </a:t>
            </a:r>
            <a:r>
              <a:rPr lang="ru-RU" sz="9600" dirty="0" smtClean="0"/>
              <a:t>, -</a:t>
            </a:r>
            <a:endParaRPr lang="ru-RU" sz="9600" dirty="0"/>
          </a:p>
          <a:p>
            <a:pPr>
              <a:buNone/>
            </a:pPr>
            <a:r>
              <a:rPr lang="ru-RU" sz="9600" dirty="0" smtClean="0"/>
              <a:t>     то </a:t>
            </a:r>
            <a:r>
              <a:rPr lang="ru-RU" sz="9600" b="1" dirty="0"/>
              <a:t>процесс формирования и развития личностных качеств </a:t>
            </a:r>
            <a:r>
              <a:rPr lang="ru-RU" sz="9600" dirty="0"/>
              <a:t>детей дошкольного возраста будет более </a:t>
            </a:r>
            <a:r>
              <a:rPr lang="ru-RU" sz="9600" b="1" dirty="0"/>
              <a:t>эффективным</a:t>
            </a:r>
            <a:r>
              <a:rPr lang="ru-RU" sz="9600" dirty="0"/>
              <a:t>, а следовательно процесс социализации детей в современном обществе пройдет более успешно и наименее безболезненно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 smtClean="0"/>
              <a:t>мини-среда светского этикета, где сосредоточены костюмы, шляпки, «бабочки», галстуки, цветы, книги и т.п., обеспечивающие возможность ребенку самостоятельно проигрывать ситуации, требующие выполнения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dirty="0" smtClean="0"/>
              <a:t>    правил хорошего тона, этикета — «званый обед», «концерт», «незнакомые люди», «театр», «прием гостей», самостоятельно придуманные ситуации;</a:t>
            </a:r>
          </a:p>
          <a:p>
            <a:endParaRPr lang="ru-RU" dirty="0"/>
          </a:p>
        </p:txBody>
      </p:sp>
      <p:pic>
        <p:nvPicPr>
          <p:cNvPr id="5" name="Picture 8" descr="m_1373_026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785926"/>
            <a:ext cx="4429156" cy="392909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pic>
        <p:nvPicPr>
          <p:cNvPr id="6" name="Picture 8" descr="m_467_048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0791"/>
          <a:stretch>
            <a:fillRect/>
          </a:stretch>
        </p:blipFill>
        <p:spPr>
          <a:xfrm>
            <a:off x="6000760" y="1714489"/>
            <a:ext cx="2000264" cy="2428891"/>
          </a:xfrm>
          <a:noFill/>
        </p:spPr>
      </p:pic>
      <p:pic>
        <p:nvPicPr>
          <p:cNvPr id="7" name="Picture 9" descr="m_1312_0022"/>
          <p:cNvPicPr>
            <a:picLocks noChangeAspect="1" noChangeArrowheads="1"/>
          </p:cNvPicPr>
          <p:nvPr/>
        </p:nvPicPr>
        <p:blipFill>
          <a:blip r:embed="rId3"/>
          <a:srcRect l="10428"/>
          <a:stretch>
            <a:fillRect/>
          </a:stretch>
        </p:blipFill>
        <p:spPr>
          <a:xfrm>
            <a:off x="6000760" y="4357694"/>
            <a:ext cx="2286016" cy="20717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71538" y="1857364"/>
            <a:ext cx="3286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/>
              <a:t>атрибуты мужских и женских профессий (портреты с изображением людей разных специальностей, элементы одежды, профессиональные принадлежности, книги с рассказами о людях разных профессий);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pic>
        <p:nvPicPr>
          <p:cNvPr id="4" name="Picture 7" descr="m_524_001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2285992"/>
            <a:ext cx="2928958" cy="3143272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2164039"/>
            <a:ext cx="3786214" cy="379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уголок «Мужской доблести», в центре которого находится портрет рыцаря, а также — рыцарские доспехи (шлем, кольчуга, палица, деревянные мячи, щиты ), казацкое снаряжение (сабля, шашка, пика, патронташ, портупея, папаха, бурка ), современное  военное обмундирование и оружие (китель, фуражка, гимнастерка, фляга, пистолет, автомат, граната); изображения парусников, самолетов, кораблей и различной техники;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pic>
        <p:nvPicPr>
          <p:cNvPr id="4" name="Picture 8" descr="m_1319_025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369"/>
          <a:stretch>
            <a:fillRect/>
          </a:stretch>
        </p:blipFill>
        <p:spPr>
          <a:xfrm>
            <a:off x="4857752" y="2214554"/>
            <a:ext cx="3500462" cy="3143272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2285993"/>
            <a:ext cx="31432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уголок девочек, где сосредоточены атрибуты для игр «Дочки-матери», «Парикмахерский салон», «Больница»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pic>
        <p:nvPicPr>
          <p:cNvPr id="4" name="Picture 7" descr="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600200"/>
            <a:ext cx="4000528" cy="4525963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1714488"/>
            <a:ext cx="335758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/>
              <a:t>художественная мини-галерея, в которой размещены экспозиции произведений живописи, графики, литературы, отражающие образы мальчиков, девочек, мужчин, женщин;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pic>
        <p:nvPicPr>
          <p:cNvPr id="4" name="Picture 7" descr="m_1349_02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830"/>
          <a:stretch>
            <a:fillRect/>
          </a:stretch>
        </p:blipFill>
        <p:spPr>
          <a:xfrm>
            <a:off x="4500562" y="2071678"/>
            <a:ext cx="3857651" cy="3357586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785926"/>
            <a:ext cx="37147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defRPr/>
            </a:pPr>
            <a:r>
              <a:rPr lang="ru-RU" sz="2400" dirty="0" smtClean="0"/>
              <a:t>Подбор произведений устного народного творчества, в которых отражаются особенности </a:t>
            </a:r>
            <a:r>
              <a:rPr lang="ru-RU" sz="2400" dirty="0" err="1" smtClean="0"/>
              <a:t>полоролевой</a:t>
            </a:r>
            <a:r>
              <a:rPr lang="ru-RU" sz="2400" dirty="0" smtClean="0"/>
              <a:t>, семейно-бытовой, нравственно-этической культуры русского народа: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ru-RU" sz="2400" dirty="0" smtClean="0"/>
              <a:t>Накопление национальных игр как средств </a:t>
            </a:r>
            <a:r>
              <a:rPr lang="ru-RU" sz="2400" dirty="0" err="1" smtClean="0"/>
              <a:t>полоролевого</a:t>
            </a:r>
            <a:r>
              <a:rPr lang="ru-RU" sz="2400" dirty="0" smtClean="0"/>
              <a:t> воспитания мальчиков и девочек.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pic>
        <p:nvPicPr>
          <p:cNvPr id="4" name="Picture 8" descr="m_1322_016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2071678"/>
            <a:ext cx="3714776" cy="3429024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928802"/>
            <a:ext cx="385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/>
              <a:t>Уголок  ряженья,</a:t>
            </a:r>
          </a:p>
          <a:p>
            <a:pPr>
              <a:defRPr/>
            </a:pPr>
            <a:r>
              <a:rPr lang="ru-RU" sz="2400" dirty="0" smtClean="0"/>
              <a:t> создание кукольного театра, позволяющего детям проигрывать различные социальные роли (кукла-мать, кукла-бабушка, кукла-дедушка, кукла-младенец, кукла-леди, кукла-джентльмен, кукла-мастер, кукла-военный, кукла-учительница 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Построение развивающей среды</a:t>
            </a:r>
            <a:endParaRPr lang="ru-RU" dirty="0"/>
          </a:p>
        </p:txBody>
      </p:sp>
      <p:pic>
        <p:nvPicPr>
          <p:cNvPr id="4" name="Picture 7" descr="SANY125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737201"/>
            <a:ext cx="4286280" cy="4251960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714488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/>
              <a:t>схемы-действия, отражающие культурные эталоны поведения представителей мужского и женского пола.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работы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Участие  родительского комитета в организации экскурсий, праздников, развлечений.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Клуб «Мы и наши дети»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Консультации для родителей: «Роль родителей в половой идентификации ребенка»,«Игры мальчиков, игры девочек», «Гигиена детей», «Мальчики и девочки – два разных мира», и др.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Тренинги, игры со взрослыми.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Выпуск газеты «Мальчишки и девчонки, а также их родители…»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работы с родителями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ru-RU" dirty="0" smtClean="0"/>
              <a:t>Выставки:</a:t>
            </a:r>
          </a:p>
          <a:p>
            <a:pPr>
              <a:defRPr/>
            </a:pPr>
            <a:r>
              <a:rPr lang="ru-RU" dirty="0" smtClean="0"/>
              <a:t>«Мальчики – будущие мужчины»</a:t>
            </a:r>
          </a:p>
          <a:p>
            <a:pPr>
              <a:defRPr/>
            </a:pPr>
            <a:r>
              <a:rPr lang="ru-RU" dirty="0" smtClean="0"/>
              <a:t>«Девочки – будущие женщины»</a:t>
            </a:r>
          </a:p>
          <a:p>
            <a:pPr>
              <a:defRPr/>
            </a:pPr>
            <a:r>
              <a:rPr lang="ru-RU" dirty="0" smtClean="0"/>
              <a:t>«Левша»</a:t>
            </a:r>
          </a:p>
          <a:p>
            <a:pPr>
              <a:defRPr/>
            </a:pPr>
            <a:r>
              <a:rPr lang="ru-RU" dirty="0" smtClean="0"/>
              <a:t>«Марья-искусница»</a:t>
            </a:r>
          </a:p>
          <a:p>
            <a:pPr>
              <a:defRPr/>
            </a:pPr>
            <a:r>
              <a:rPr lang="ru-RU" dirty="0" smtClean="0"/>
              <a:t>«Кем родился , тем и сгодился»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dirty="0" smtClean="0"/>
              <a:t>Аналитический блок: анкеты, опросы, мониторинг, тесты.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Задачи проектирования 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0007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1.Изучить </a:t>
            </a:r>
            <a:r>
              <a:rPr lang="ru-RU" b="1" dirty="0"/>
              <a:t>и проанализировать </a:t>
            </a:r>
            <a:r>
              <a:rPr lang="ru-RU" dirty="0"/>
              <a:t>нормативно-правовые , концептуальные , теоретические  материалы по вопросу формирования </a:t>
            </a:r>
            <a:r>
              <a:rPr lang="ru-RU" dirty="0" err="1"/>
              <a:t>гендерного</a:t>
            </a:r>
            <a:r>
              <a:rPr lang="ru-RU" dirty="0"/>
              <a:t> подхода 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2.Определить </a:t>
            </a:r>
            <a:r>
              <a:rPr lang="ru-RU" b="1" dirty="0"/>
              <a:t>и систематизировать </a:t>
            </a:r>
            <a:r>
              <a:rPr lang="ru-RU" dirty="0"/>
              <a:t>:</a:t>
            </a:r>
          </a:p>
          <a:p>
            <a:r>
              <a:rPr lang="ru-RU" dirty="0"/>
              <a:t>-показатели развития личностных качеств и особенности в поведении мальчиков и девочек  при организации их деятельности ;</a:t>
            </a:r>
          </a:p>
          <a:p>
            <a:r>
              <a:rPr lang="ru-RU" dirty="0"/>
              <a:t>-подходы и критерии к оценке результатов развития личностных качеств детей ;</a:t>
            </a:r>
          </a:p>
          <a:p>
            <a:r>
              <a:rPr lang="ru-RU" dirty="0"/>
              <a:t>-содержательные условия развития </a:t>
            </a:r>
            <a:r>
              <a:rPr lang="ru-RU" dirty="0" err="1"/>
              <a:t>гендерного</a:t>
            </a:r>
            <a:r>
              <a:rPr lang="ru-RU" dirty="0"/>
              <a:t> подхода ;</a:t>
            </a:r>
          </a:p>
          <a:p>
            <a:r>
              <a:rPr lang="ru-RU" dirty="0"/>
              <a:t>-методы и приемы развития личностных качеств детей на основе </a:t>
            </a:r>
            <a:r>
              <a:rPr lang="ru-RU" dirty="0" err="1"/>
              <a:t>гендерного</a:t>
            </a:r>
            <a:r>
              <a:rPr lang="ru-RU" dirty="0"/>
              <a:t> подхода.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3.Разработать </a:t>
            </a:r>
            <a:r>
              <a:rPr lang="ru-RU" b="1" dirty="0"/>
              <a:t>и описать </a:t>
            </a:r>
            <a:r>
              <a:rPr lang="ru-RU" dirty="0"/>
              <a:t>:</a:t>
            </a:r>
          </a:p>
          <a:p>
            <a:r>
              <a:rPr lang="ru-RU" dirty="0"/>
              <a:t>-модель организации развивающей среды , обеспечивающей развитие личностных качеств на основе </a:t>
            </a:r>
            <a:r>
              <a:rPr lang="ru-RU" dirty="0" err="1"/>
              <a:t>гендерного</a:t>
            </a:r>
            <a:r>
              <a:rPr lang="ru-RU" dirty="0"/>
              <a:t> подхода ;</a:t>
            </a:r>
          </a:p>
          <a:p>
            <a:r>
              <a:rPr lang="ru-RU" dirty="0"/>
              <a:t>-систему включения родителей в процесс воспитания и формирования личностных качеств детей 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4.Выделить </a:t>
            </a:r>
            <a:r>
              <a:rPr lang="ru-RU" b="1" dirty="0"/>
              <a:t>, обосновать и опытно-поисковым путем проверить </a:t>
            </a:r>
            <a:r>
              <a:rPr lang="ru-RU" dirty="0"/>
              <a:t>эффективность комплекса содержательно-организационных условий, способствующих процессу воспитания личностных качеств  детей старшего дошкольного возраста на основе </a:t>
            </a:r>
            <a:r>
              <a:rPr lang="ru-RU" dirty="0" err="1"/>
              <a:t>гендерного</a:t>
            </a:r>
            <a:r>
              <a:rPr lang="ru-RU" dirty="0"/>
              <a:t> подхода.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Организация непрерывного повышения квалификации сотрудников дошкольного образовательного учреждения по вопросам </a:t>
            </a:r>
            <a:r>
              <a:rPr lang="ru-RU" sz="2800" dirty="0" err="1" smtClean="0"/>
              <a:t>гендерного</a:t>
            </a:r>
            <a:r>
              <a:rPr lang="ru-RU" sz="2800" dirty="0" smtClean="0"/>
              <a:t> воспитания детей по темам :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психолого-педагогических исследований по вопросам </a:t>
            </a:r>
            <a:r>
              <a:rPr lang="ru-RU" sz="2400" dirty="0" err="1" smtClean="0"/>
              <a:t>гендерных</a:t>
            </a:r>
            <a:r>
              <a:rPr lang="ru-RU" sz="2400" dirty="0" smtClean="0"/>
              <a:t> стереотипов и </a:t>
            </a:r>
            <a:r>
              <a:rPr lang="ru-RU" sz="2400" dirty="0" err="1" smtClean="0"/>
              <a:t>гендерной</a:t>
            </a:r>
            <a:r>
              <a:rPr lang="ru-RU" sz="2400" dirty="0" smtClean="0"/>
              <a:t> идентичности. Различия в чертах личности и социальном поведении мальчиков и девочек дошкольного возраста в культурах народов Мира.</a:t>
            </a:r>
          </a:p>
          <a:p>
            <a:r>
              <a:rPr lang="ru-RU" sz="2400" dirty="0" smtClean="0"/>
              <a:t>Различия в психофизиологическом развитии и в поведении мальчиков и девочек младшего дошкольного возраста</a:t>
            </a:r>
          </a:p>
          <a:p>
            <a:r>
              <a:rPr lang="ru-RU" sz="2400" dirty="0" smtClean="0"/>
              <a:t>Своеобразие игровой деятельности девочек и мальчиков младшего дошкольного возраста</a:t>
            </a:r>
            <a:endParaRPr lang="ru-RU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Повышение  квалификации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Особенности дифференцированного подхода в воспитании девочек и мальчиков в игре.</a:t>
            </a:r>
          </a:p>
          <a:p>
            <a:r>
              <a:rPr lang="ru-RU" dirty="0" smtClean="0"/>
              <a:t>Учет предпочтений и интересов девочек и мальчиков младшего дошкольного возраста при создании предметно-игровой среды в детском саду и семье.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Приглашение к сотрудничеству педагогов-мужчин.</a:t>
            </a:r>
            <a:endParaRPr lang="ru-RU" dirty="0"/>
          </a:p>
        </p:txBody>
      </p:sp>
      <p:pic>
        <p:nvPicPr>
          <p:cNvPr id="4" name="Picture 6" descr="m_1304_003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893"/>
          <a:stretch>
            <a:fillRect/>
          </a:stretch>
        </p:blipFill>
        <p:spPr>
          <a:xfrm>
            <a:off x="1643042" y="1785926"/>
            <a:ext cx="5786478" cy="457203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социальным окружением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Экскурсии на темы профессий</a:t>
            </a:r>
          </a:p>
          <a:p>
            <a:pPr>
              <a:defRPr/>
            </a:pPr>
            <a:r>
              <a:rPr lang="ru-RU" dirty="0" smtClean="0"/>
              <a:t>Посещение детской библиотеки</a:t>
            </a:r>
          </a:p>
          <a:p>
            <a:pPr>
              <a:defRPr/>
            </a:pPr>
            <a:r>
              <a:rPr lang="ru-RU" dirty="0" smtClean="0"/>
              <a:t>Посещение музеев (Артиллерийский  музей, Музей кукол и др.)</a:t>
            </a:r>
          </a:p>
          <a:p>
            <a:pPr>
              <a:defRPr/>
            </a:pPr>
            <a:r>
              <a:rPr lang="ru-RU" dirty="0" smtClean="0"/>
              <a:t>Приглашение театра.</a:t>
            </a:r>
          </a:p>
          <a:p>
            <a:pPr>
              <a:defRPr/>
            </a:pPr>
            <a:r>
              <a:rPr lang="ru-RU" dirty="0" smtClean="0"/>
              <a:t>Встречи с интересными людьми.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литература</a:t>
            </a:r>
            <a:endParaRPr lang="ru-RU" dirty="0"/>
          </a:p>
        </p:txBody>
      </p:sp>
      <p:pic>
        <p:nvPicPr>
          <p:cNvPr id="4" name="Picture 5" descr="SANY126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литература</a:t>
            </a:r>
            <a:endParaRPr lang="ru-RU" dirty="0"/>
          </a:p>
        </p:txBody>
      </p:sp>
      <p:pic>
        <p:nvPicPr>
          <p:cNvPr id="4" name="Picture 6" descr="SANY126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Спасибо за внимание !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214290"/>
            <a:ext cx="6072230" cy="585791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Что такое </a:t>
            </a:r>
            <a:r>
              <a:rPr lang="ru-RU" sz="4000" dirty="0" err="1" smtClean="0"/>
              <a:t>гендер</a:t>
            </a:r>
            <a:r>
              <a:rPr lang="ru-RU" sz="4000" dirty="0" smtClean="0"/>
              <a:t> ?</a:t>
            </a:r>
          </a:p>
          <a:p>
            <a:r>
              <a:rPr lang="ru-RU" b="1" dirty="0" smtClean="0"/>
              <a:t>«</a:t>
            </a:r>
            <a:r>
              <a:rPr lang="ru-RU" b="1" dirty="0" err="1" smtClean="0"/>
              <a:t>Гендер</a:t>
            </a:r>
            <a:r>
              <a:rPr lang="ru-RU" b="1" dirty="0" smtClean="0"/>
              <a:t>» </a:t>
            </a:r>
            <a:r>
              <a:rPr lang="ru-RU" dirty="0" smtClean="0"/>
              <a:t>(от лат. «род») – обозначение пола как </a:t>
            </a:r>
            <a:r>
              <a:rPr lang="ru-RU" b="1" dirty="0" smtClean="0"/>
              <a:t>социального</a:t>
            </a:r>
            <a:r>
              <a:rPr lang="ru-RU" dirty="0" smtClean="0"/>
              <a:t> понятия и явления , т.е. вся совокупность свойств , отличающих мужчину от женщины </a:t>
            </a:r>
            <a:endParaRPr lang="ru-RU" dirty="0"/>
          </a:p>
        </p:txBody>
      </p:sp>
      <p:pic>
        <p:nvPicPr>
          <p:cNvPr id="5" name="Picture 4" descr="people07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29256" y="3643314"/>
            <a:ext cx="2786083" cy="2714644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Гендерная</a:t>
            </a:r>
            <a:r>
              <a:rPr lang="ru-RU" dirty="0" smtClean="0"/>
              <a:t> идентичность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Именно в период раннего и дошкольного детства у всех малышей, независимо от места их проживания, формируется </a:t>
            </a:r>
            <a:r>
              <a:rPr lang="ru-RU" dirty="0" err="1" smtClean="0"/>
              <a:t>гендерная</a:t>
            </a:r>
            <a:r>
              <a:rPr lang="ru-RU" dirty="0" smtClean="0"/>
              <a:t> идентичность. К двум годам ребенок узнает, что существуют два пола, и начинает понимать, кто он – девочка или мальчик. </a:t>
            </a:r>
            <a:endParaRPr lang="ru-RU" dirty="0"/>
          </a:p>
        </p:txBody>
      </p:sp>
      <p:pic>
        <p:nvPicPr>
          <p:cNvPr id="5" name="Picture 10" descr="Неужели_меня_не_найду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2000240"/>
            <a:ext cx="4038600" cy="3704831"/>
          </a:xfrm>
        </p:spPr>
      </p:pic>
      <p:pic>
        <p:nvPicPr>
          <p:cNvPr id="7" name="Picture 10" descr="Неужели_меня_не_найду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43438" y="2000240"/>
            <a:ext cx="4038600" cy="3704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 </a:t>
            </a:r>
            <a:r>
              <a:rPr lang="ru-RU" sz="2400" b="1" dirty="0" smtClean="0"/>
              <a:t>3-4 годам </a:t>
            </a:r>
            <a:r>
              <a:rPr lang="ru-RU" sz="2400" dirty="0" smtClean="0"/>
              <a:t>ребенок различает пол окружающих  людей , часто ассоциируя его со случайными внешними признаками . У него еще нет </a:t>
            </a:r>
            <a:r>
              <a:rPr lang="ru-RU" sz="2400" b="1" dirty="0" smtClean="0"/>
              <a:t>осознания постоянства пола .</a:t>
            </a:r>
            <a:endParaRPr lang="ru-RU" sz="2400" b="1" dirty="0"/>
          </a:p>
        </p:txBody>
      </p:sp>
      <p:pic>
        <p:nvPicPr>
          <p:cNvPr id="11" name="Picture 5" descr="d217f53dd4fc81aea083d07a613ff69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8" name="Рисунок 5"/>
          <p:cNvSpPr txBox="1">
            <a:spLocks/>
          </p:cNvSpPr>
          <p:nvPr/>
        </p:nvSpPr>
        <p:spPr>
          <a:xfrm>
            <a:off x="1785918" y="642918"/>
            <a:ext cx="5486400" cy="4114800"/>
          </a:xfrm>
          <a:prstGeom prst="rect">
            <a:avLst/>
          </a:prstGeom>
        </p:spPr>
      </p:sp>
      <p:sp>
        <p:nvSpPr>
          <p:cNvPr id="9" name="Рисунок 5"/>
          <p:cNvSpPr txBox="1">
            <a:spLocks/>
          </p:cNvSpPr>
          <p:nvPr/>
        </p:nvSpPr>
        <p:spPr>
          <a:xfrm>
            <a:off x="1785918" y="642918"/>
            <a:ext cx="5486400" cy="4114800"/>
          </a:xfrm>
          <a:prstGeom prst="rect">
            <a:avLst/>
          </a:prstGeom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 </a:t>
            </a:r>
            <a:r>
              <a:rPr lang="ru-RU" sz="2800" b="1" dirty="0" smtClean="0"/>
              <a:t>четырех до семи </a:t>
            </a:r>
            <a:r>
              <a:rPr lang="ru-RU" sz="2800" dirty="0" smtClean="0"/>
              <a:t>лет формируется </a:t>
            </a:r>
            <a:r>
              <a:rPr lang="ru-RU" sz="2800" b="1" dirty="0" err="1" smtClean="0"/>
              <a:t>гендерная</a:t>
            </a:r>
            <a:r>
              <a:rPr lang="ru-RU" sz="2800" b="1" dirty="0" smtClean="0"/>
              <a:t> константность (устойчивость</a:t>
            </a:r>
            <a:r>
              <a:rPr lang="ru-RU" sz="2800" dirty="0" smtClean="0"/>
              <a:t>): дети уже осознают, что мальчики становятся мужчинами, а девочки – женщинами и что принадлежность к полу сохраняется, независимо от возникающих ситуаций или личных желаний ребенка.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3" name="Picture 11" descr="m_2311_009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10287"/>
          <a:stretch>
            <a:fillRect/>
          </a:stretch>
        </p:blipFill>
        <p:spPr>
          <a:xfrm>
            <a:off x="571472" y="2928934"/>
            <a:ext cx="3429024" cy="2643206"/>
          </a:xfrm>
        </p:spPr>
      </p:pic>
      <p:pic>
        <p:nvPicPr>
          <p:cNvPr id="14" name="Picture 9" descr="m_1302_03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97500" y="2999581"/>
            <a:ext cx="2540000" cy="1727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 6 годам дети в зависимости от пола по собственной инициативе выбирают разные игры и партнеров .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" name="Picture 10" descr="m_1318_0018"/>
          <p:cNvPicPr>
            <a:picLocks noChangeAspect="1" noChangeArrowheads="1"/>
          </p:cNvPicPr>
          <p:nvPr/>
        </p:nvPicPr>
        <p:blipFill>
          <a:blip r:embed="rId2"/>
          <a:srcRect l="13188"/>
          <a:stretch>
            <a:fillRect/>
          </a:stretch>
        </p:blipFill>
        <p:spPr>
          <a:xfrm>
            <a:off x="1000100" y="2571744"/>
            <a:ext cx="2643206" cy="2857520"/>
          </a:xfrm>
          <a:prstGeom prst="rect">
            <a:avLst/>
          </a:prstGeom>
        </p:spPr>
      </p:pic>
      <p:pic>
        <p:nvPicPr>
          <p:cNvPr id="11" name="Picture 12" descr="m_1349_0265"/>
          <p:cNvPicPr>
            <a:picLocks noChangeAspect="1" noChangeArrowheads="1"/>
          </p:cNvPicPr>
          <p:nvPr/>
        </p:nvPicPr>
        <p:blipFill>
          <a:blip r:embed="rId3"/>
          <a:srcRect l="10680"/>
          <a:stretch>
            <a:fillRect/>
          </a:stretch>
        </p:blipFill>
        <p:spPr>
          <a:xfrm>
            <a:off x="5072067" y="2571744"/>
            <a:ext cx="2714644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1507</Words>
  <PresentationFormat>Экран (4:3)</PresentationFormat>
  <Paragraphs>181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            МДОУ – детский сад комбинированного вида № 54  Содержательно-организационные условия реализации гендерного подхода в развитии личностных качеств детей старшего дошкольного возраста.                                                   исполнитель :                                            воспитатель Усынина Т.А.  Екатеринбург 2010 </vt:lpstr>
      <vt:lpstr>Гендерный подход</vt:lpstr>
      <vt:lpstr>В основе  проекта лежит гипотеза о том , что</vt:lpstr>
      <vt:lpstr>Задачи проектирования :   </vt:lpstr>
      <vt:lpstr>Слайд 5</vt:lpstr>
      <vt:lpstr>Гендерная идентичность</vt:lpstr>
      <vt:lpstr>К 3-4 годам ребенок различает пол окружающих  людей , часто ассоциируя его со случайными внешними признаками . У него еще нет осознания постоянства пола .</vt:lpstr>
      <vt:lpstr>С четырех до семи лет формируется гендерная константность (устойчивость): дети уже осознают, что мальчики становятся мужчинами, а девочки – женщинами и что принадлежность к полу сохраняется, независимо от возникающих ситуаций или личных желаний ребенка. </vt:lpstr>
      <vt:lpstr>К 6 годам дети в зависимости от пола по собственной инициативе выбирают разные игры и партнеров .</vt:lpstr>
      <vt:lpstr> Таким образом , актуальность проекта по реализации гендерного подхода определяется рядом существующих противоречий между: </vt:lpstr>
      <vt:lpstr>РАЗЛИЧИЕ ПСИХИЧЕСКИХ   ФУНКЦИЙ     внимание</vt:lpstr>
      <vt:lpstr>ПОСТРОЕНИЕ ПЕДАГОГИЧЕСКОГО ПРОЦЕССА</vt:lpstr>
      <vt:lpstr>ПОСТРОЕНИЕ ПЕДАГОГИЧЕСКОГО ПРОЦЕССА</vt:lpstr>
      <vt:lpstr>память</vt:lpstr>
      <vt:lpstr>эмоции</vt:lpstr>
      <vt:lpstr>эмоции</vt:lpstr>
      <vt:lpstr>Развитие речи</vt:lpstr>
      <vt:lpstr>игра</vt:lpstr>
      <vt:lpstr> ИГРА</vt:lpstr>
      <vt:lpstr>ОБУЧЕНИЕ</vt:lpstr>
      <vt:lpstr>ОБУЧЕНИЕ</vt:lpstr>
      <vt:lpstr>ВЫВОД :</vt:lpstr>
      <vt:lpstr> Гендерный подход в образовании опирается на следующие принципы: </vt:lpstr>
      <vt:lpstr>Модель управления процессом гендерного воспитания детей дошкольного возраста. </vt:lpstr>
      <vt:lpstr>СОДЕРЖАТЕЛЬНО-ОРГАНИЗАЦИОННЫЕ УСЛОВИЯ реализации гендерного подхода в воспитании личностных качеств детей дошкольного возраста</vt:lpstr>
      <vt:lpstr>ПЕДАГОГИЗАЦИЯ РОДИТЕЛЕЙ в вопросах гендерного воспитания детей старшего дошкольного возраста</vt:lpstr>
      <vt:lpstr>СОЗДАНИЕ СИТУАЦИЙ ВЫПОЛНЕНИЯ ГЕНДЕРНЫХ РОЛЕЙ  с позиции духовно-нравственного становления личности ребенка.</vt:lpstr>
      <vt:lpstr>Построение развивающей среды</vt:lpstr>
      <vt:lpstr>Построение развивающей среды</vt:lpstr>
      <vt:lpstr>Построение развивающей среды</vt:lpstr>
      <vt:lpstr>Построение развивающей среды</vt:lpstr>
      <vt:lpstr>Построение развивающей среды</vt:lpstr>
      <vt:lpstr>Построение развивающей среды</vt:lpstr>
      <vt:lpstr>Построение развивающей среды</vt:lpstr>
      <vt:lpstr>Построение развивающей среды</vt:lpstr>
      <vt:lpstr>Построение развивающей среды</vt:lpstr>
      <vt:lpstr>Построение развивающей среды</vt:lpstr>
      <vt:lpstr>Организация работы с родителями</vt:lpstr>
      <vt:lpstr>Организация работы с родителями</vt:lpstr>
      <vt:lpstr>Организация непрерывного повышения квалификации сотрудников дошкольного образовательного учреждения по вопросам гендерного воспитания детей по темам :</vt:lpstr>
      <vt:lpstr>Повышение  квалификации</vt:lpstr>
      <vt:lpstr>Приглашение к сотрудничеству педагогов-мужчин.</vt:lpstr>
      <vt:lpstr>Работа с социальным окружением</vt:lpstr>
      <vt:lpstr>Методическая литература</vt:lpstr>
      <vt:lpstr>Методическая литература</vt:lpstr>
      <vt:lpstr>Слайд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по теме: «Содержательно-организационные условия реализации гендерного подхода в развитии личностных качеств детей дошкольного возраста</dc:title>
  <dc:creator>work3</dc:creator>
  <cp:lastModifiedBy>work3</cp:lastModifiedBy>
  <cp:revision>35</cp:revision>
  <dcterms:created xsi:type="dcterms:W3CDTF">2010-10-02T10:46:41Z</dcterms:created>
  <dcterms:modified xsi:type="dcterms:W3CDTF">2010-10-24T13:24:51Z</dcterms:modified>
</cp:coreProperties>
</file>