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256" r:id="rId2"/>
    <p:sldId id="292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6" r:id="rId11"/>
    <p:sldId id="267" r:id="rId12"/>
    <p:sldId id="263" r:id="rId13"/>
    <p:sldId id="264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307" r:id="rId22"/>
    <p:sldId id="308" r:id="rId23"/>
    <p:sldId id="275" r:id="rId24"/>
    <p:sldId id="293" r:id="rId25"/>
    <p:sldId id="294" r:id="rId26"/>
    <p:sldId id="276" r:id="rId27"/>
    <p:sldId id="291" r:id="rId28"/>
    <p:sldId id="296" r:id="rId29"/>
    <p:sldId id="295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97" r:id="rId40"/>
    <p:sldId id="302" r:id="rId41"/>
    <p:sldId id="303" r:id="rId42"/>
    <p:sldId id="299" r:id="rId43"/>
    <p:sldId id="304" r:id="rId44"/>
    <p:sldId id="305" r:id="rId45"/>
    <p:sldId id="298" r:id="rId46"/>
    <p:sldId id="306" r:id="rId47"/>
    <p:sldId id="289" r:id="rId48"/>
    <p:sldId id="290" r:id="rId4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344E"/>
    <a:srgbClr val="0000CC"/>
    <a:srgbClr val="0033CC"/>
    <a:srgbClr val="000066"/>
    <a:srgbClr val="FFCCFF"/>
    <a:srgbClr val="00FFFF"/>
    <a:srgbClr val="1A1A2C"/>
    <a:srgbClr val="26264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76" autoAdjust="0"/>
    <p:restoredTop sz="94660"/>
  </p:normalViewPr>
  <p:slideViewPr>
    <p:cSldViewPr>
      <p:cViewPr varScale="1">
        <p:scale>
          <a:sx n="68" d="100"/>
          <a:sy n="68" d="100"/>
        </p:scale>
        <p:origin x="-7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470" b="1" i="1" u="none" strike="noStrike" baseline="0">
                <a:solidFill>
                  <a:srgbClr val="000080"/>
                </a:solidFill>
                <a:latin typeface="Arial Cyr"/>
                <a:ea typeface="Arial Cyr"/>
                <a:cs typeface="Arial Cyr"/>
              </a:defRPr>
            </a:pPr>
            <a:r>
              <a:t>Диаграмма№1
наличие тяжелых металлов на территории 
МОУ. СОШ.№ 3 в 2007 году </a:t>
            </a:r>
          </a:p>
        </c:rich>
      </c:tx>
      <c:layout>
        <c:manualLayout>
          <c:xMode val="edge"/>
          <c:yMode val="edge"/>
          <c:x val="0.24307036247334754"/>
          <c:y val="5.7627118644067797E-2"/>
        </c:manualLayout>
      </c:layout>
      <c:spPr>
        <a:noFill/>
        <a:ln w="23709">
          <a:noFill/>
        </a:ln>
      </c:spPr>
    </c:title>
    <c:view3D>
      <c:rotY val="10"/>
      <c:perspective val="0"/>
    </c:view3D>
    <c:plotArea>
      <c:layout>
        <c:manualLayout>
          <c:layoutTarget val="inner"/>
          <c:xMode val="edge"/>
          <c:yMode val="edge"/>
          <c:x val="0.19296375266524524"/>
          <c:y val="0.42203389830508481"/>
          <c:w val="0.56503198294243062"/>
          <c:h val="0.35593220338983061"/>
        </c:manualLayout>
      </c:layout>
      <c:pie3DChart>
        <c:varyColors val="1"/>
        <c:ser>
          <c:idx val="0"/>
          <c:order val="0"/>
          <c:tx>
            <c:strRef>
              <c:f>Лист1!$A$3</c:f>
              <c:strCache>
                <c:ptCount val="1"/>
                <c:pt idx="0">
                  <c:v>МОУ. СОШ.№ 3</c:v>
                </c:pt>
              </c:strCache>
            </c:strRef>
          </c:tx>
          <c:spPr>
            <a:solidFill>
              <a:srgbClr val="9999FF"/>
            </a:solidFill>
            <a:ln w="11854">
              <a:solidFill>
                <a:srgbClr val="000000"/>
              </a:solidFill>
              <a:prstDash val="solid"/>
            </a:ln>
          </c:spPr>
          <c:explosion val="25"/>
          <c:dPt>
            <c:idx val="1"/>
            <c:spPr>
              <a:solidFill>
                <a:srgbClr val="993366"/>
              </a:solidFill>
              <a:ln w="11854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FFFFCC"/>
              </a:solidFill>
              <a:ln w="11854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solidFill>
                <a:srgbClr val="CCFFFF"/>
              </a:solidFill>
              <a:ln w="11854">
                <a:solidFill>
                  <a:srgbClr val="000000"/>
                </a:solidFill>
                <a:prstDash val="solid"/>
              </a:ln>
            </c:spPr>
          </c:dPt>
          <c:dPt>
            <c:idx val="4"/>
            <c:spPr>
              <a:solidFill>
                <a:srgbClr val="660066"/>
              </a:solidFill>
              <a:ln w="11854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3709">
                <a:noFill/>
              </a:ln>
            </c:spPr>
            <c:txPr>
              <a:bodyPr/>
              <a:lstStyle/>
              <a:p>
                <a:pPr>
                  <a:defRPr sz="1283" b="1" i="1" u="none" strike="noStrike" baseline="0">
                    <a:solidFill>
                      <a:srgbClr val="00008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1"/>
            <c:showVal val="1"/>
            <c:showPercent val="1"/>
            <c:separator>, </c:separator>
          </c:dLbls>
          <c:val>
            <c:numRef>
              <c:f>Лист1!$B$3:$F$3</c:f>
              <c:numCache>
                <c:formatCode>General</c:formatCode>
                <c:ptCount val="5"/>
                <c:pt idx="2">
                  <c:v>0.5</c:v>
                </c:pt>
                <c:pt idx="3">
                  <c:v>1</c:v>
                </c:pt>
                <c:pt idx="4">
                  <c:v>1.8</c:v>
                </c:pt>
              </c:numCache>
            </c:numRef>
          </c:val>
        </c:ser>
        <c:dLbls>
          <c:showLegendKey val="1"/>
          <c:showVal val="1"/>
          <c:showPercent val="1"/>
          <c:separator>, </c:separator>
        </c:dLbls>
      </c:pie3DChart>
      <c:spPr>
        <a:noFill/>
        <a:ln w="23709">
          <a:noFill/>
        </a:ln>
      </c:spPr>
    </c:plotArea>
    <c:legend>
      <c:legendPos val="r"/>
      <c:layout>
        <c:manualLayout>
          <c:xMode val="edge"/>
          <c:yMode val="edge"/>
          <c:x val="0.95202558635394463"/>
          <c:y val="0.48474576271186448"/>
          <c:w val="4.4776119402985079E-2"/>
          <c:h val="0.22203389830508474"/>
        </c:manualLayout>
      </c:layout>
      <c:spPr>
        <a:solidFill>
          <a:srgbClr val="FFFFFF"/>
        </a:solidFill>
        <a:ln w="2964">
          <a:solidFill>
            <a:srgbClr val="000000"/>
          </a:solidFill>
          <a:prstDash val="solid"/>
        </a:ln>
      </c:spPr>
      <c:txPr>
        <a:bodyPr/>
        <a:lstStyle/>
        <a:p>
          <a:pPr>
            <a:defRPr sz="1181" b="1" i="1" u="none" strike="noStrike" baseline="0">
              <a:solidFill>
                <a:srgbClr val="00008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283" b="1" i="1" u="none" strike="noStrike" baseline="0">
          <a:solidFill>
            <a:srgbClr val="00008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2551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t>ДИАГРАММА№2
Наличие тяжелых металлов 
МОУ. СОШ.№ 3
в 2008 году</a:t>
            </a:r>
          </a:p>
        </c:rich>
      </c:tx>
      <c:layout>
        <c:manualLayout>
          <c:xMode val="edge"/>
          <c:yMode val="edge"/>
          <c:x val="0.22155688622754488"/>
          <c:y val="1.525054466230937E-2"/>
        </c:manualLayout>
      </c:layout>
      <c:spPr>
        <a:noFill/>
        <a:ln w="47129">
          <a:noFill/>
        </a:ln>
      </c:spPr>
    </c:title>
    <c:view3D>
      <c:rotY val="30"/>
      <c:perspective val="0"/>
    </c:view3D>
    <c:plotArea>
      <c:layout>
        <c:manualLayout>
          <c:layoutTarget val="inner"/>
          <c:xMode val="edge"/>
          <c:yMode val="edge"/>
          <c:x val="0.14171656686626749"/>
          <c:y val="0.46187363834422662"/>
          <c:w val="0.65868263473053901"/>
          <c:h val="0.28322440087145972"/>
        </c:manualLayout>
      </c:layout>
      <c:pie3DChart>
        <c:varyColors val="1"/>
        <c:ser>
          <c:idx val="0"/>
          <c:order val="0"/>
          <c:tx>
            <c:strRef>
              <c:f>Лист1!$A$3</c:f>
              <c:strCache>
                <c:ptCount val="1"/>
                <c:pt idx="0">
                  <c:v>МОУ. СОШ.№ 3</c:v>
                </c:pt>
              </c:strCache>
            </c:strRef>
          </c:tx>
          <c:spPr>
            <a:solidFill>
              <a:srgbClr val="9999FF"/>
            </a:solidFill>
            <a:ln w="23565">
              <a:solidFill>
                <a:srgbClr val="000000"/>
              </a:solidFill>
              <a:prstDash val="solid"/>
            </a:ln>
          </c:spPr>
          <c:explosion val="25"/>
          <c:dPt>
            <c:idx val="1"/>
            <c:spPr>
              <a:solidFill>
                <a:srgbClr val="993366"/>
              </a:solidFill>
              <a:ln w="23565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FFFFCC"/>
              </a:solidFill>
              <a:ln w="23565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solidFill>
                <a:srgbClr val="CCFFFF"/>
              </a:solidFill>
              <a:ln w="23565">
                <a:solidFill>
                  <a:srgbClr val="000000"/>
                </a:solidFill>
                <a:prstDash val="solid"/>
              </a:ln>
            </c:spPr>
          </c:dPt>
          <c:dPt>
            <c:idx val="4"/>
            <c:spPr>
              <a:solidFill>
                <a:srgbClr val="660066"/>
              </a:solidFill>
              <a:ln w="23565">
                <a:solidFill>
                  <a:srgbClr val="000000"/>
                </a:solidFill>
                <a:prstDash val="solid"/>
              </a:ln>
            </c:spPr>
          </c:dPt>
          <c:dPt>
            <c:idx val="5"/>
            <c:spPr>
              <a:solidFill>
                <a:srgbClr val="FF8080"/>
              </a:solidFill>
              <a:ln w="23565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47129">
                <a:noFill/>
              </a:ln>
            </c:spPr>
            <c:txPr>
              <a:bodyPr/>
              <a:lstStyle/>
              <a:p>
                <a:pPr>
                  <a:defRPr sz="1855" b="0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Percent val="1"/>
            <c:showLeaderLines val="1"/>
          </c:dLbls>
          <c:val>
            <c:numRef>
              <c:f>Лист1!$B$3:$G$3</c:f>
              <c:numCache>
                <c:formatCode>General</c:formatCode>
                <c:ptCount val="6"/>
                <c:pt idx="3">
                  <c:v>0.1</c:v>
                </c:pt>
                <c:pt idx="4">
                  <c:v>1.1000000000000001</c:v>
                </c:pt>
                <c:pt idx="5">
                  <c:v>0.8</c:v>
                </c:pt>
              </c:numCache>
            </c:numRef>
          </c:val>
        </c:ser>
        <c:dLbls>
          <c:showPercent val="1"/>
        </c:dLbls>
      </c:pie3DChart>
      <c:spPr>
        <a:noFill/>
        <a:ln w="47129">
          <a:noFill/>
        </a:ln>
      </c:spPr>
    </c:plotArea>
    <c:legend>
      <c:legendPos val="r"/>
      <c:layout>
        <c:manualLayout>
          <c:xMode val="edge"/>
          <c:yMode val="edge"/>
          <c:x val="0.94011976047904189"/>
          <c:y val="0.46405228758169936"/>
          <c:w val="5.3892215568862284E-2"/>
          <c:h val="0.2766884531590415"/>
        </c:manualLayout>
      </c:layout>
      <c:spPr>
        <a:solidFill>
          <a:srgbClr val="FFFFFF"/>
        </a:solidFill>
        <a:ln w="5891">
          <a:solidFill>
            <a:srgbClr val="000000"/>
          </a:solidFill>
          <a:prstDash val="solid"/>
        </a:ln>
      </c:spPr>
      <c:txPr>
        <a:bodyPr/>
        <a:lstStyle/>
        <a:p>
          <a:pPr>
            <a:defRPr sz="1707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85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386" b="1" i="1" u="none" strike="noStrike" baseline="0">
                <a:solidFill>
                  <a:srgbClr val="000080"/>
                </a:solidFill>
                <a:latin typeface="Arial Cyr"/>
                <a:ea typeface="Arial Cyr"/>
                <a:cs typeface="Arial Cyr"/>
              </a:defRPr>
            </a:pPr>
            <a:r>
              <a:t>Диаграмма№3
наличие ионов свинца на разных территориях
г.Южноуральска в 2007 году </a:t>
            </a:r>
          </a:p>
        </c:rich>
      </c:tx>
      <c:layout>
        <c:manualLayout>
          <c:xMode val="edge"/>
          <c:yMode val="edge"/>
          <c:x val="0.24921465968586393"/>
          <c:y val="2.0338983050847449E-2"/>
        </c:manualLayout>
      </c:layout>
      <c:spPr>
        <a:noFill/>
        <a:ln w="25138">
          <a:noFill/>
        </a:ln>
      </c:spPr>
    </c:title>
    <c:view3D>
      <c:hPercent val="55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FF9900"/>
        </a:solidFill>
        <a:ln w="25400">
          <a:noFill/>
        </a:ln>
      </c:spPr>
    </c:sideWall>
    <c:backWall>
      <c:spPr>
        <a:solidFill>
          <a:srgbClr val="FF9900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3403141361256547E-2"/>
          <c:y val="0.2"/>
          <c:w val="0.81884816753926704"/>
          <c:h val="0.7084745762711867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Лист1!$D$1</c:f>
              <c:strCache>
                <c:ptCount val="1"/>
                <c:pt idx="0">
                  <c:v>Pb+2  </c:v>
                </c:pt>
              </c:strCache>
            </c:strRef>
          </c:tx>
          <c:spPr>
            <a:solidFill>
              <a:srgbClr val="9999FF"/>
            </a:solidFill>
            <a:ln w="12569">
              <a:solidFill>
                <a:srgbClr val="000000"/>
              </a:solidFill>
              <a:prstDash val="solid"/>
            </a:ln>
          </c:spPr>
          <c:dLbls>
            <c:delete val="1"/>
          </c:dLbls>
          <c:val>
            <c:numRef>
              <c:f>Лист1!$D$2:$D$5</c:f>
              <c:numCache>
                <c:formatCode>General</c:formatCode>
                <c:ptCount val="4"/>
                <c:pt idx="1">
                  <c:v>0.5</c:v>
                </c:pt>
                <c:pt idx="2">
                  <c:v>7.000000000000001E-3</c:v>
                </c:pt>
                <c:pt idx="3">
                  <c:v>0.8</c:v>
                </c:pt>
              </c:numCache>
            </c:numRef>
          </c:val>
        </c:ser>
        <c:dLbls>
          <c:showVal val="1"/>
        </c:dLbls>
        <c:shape val="box"/>
        <c:axId val="118082176"/>
        <c:axId val="118130176"/>
        <c:axId val="0"/>
      </c:bar3DChart>
      <c:catAx>
        <c:axId val="118082176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386" b="1" i="1" u="none" strike="noStrike" baseline="0">
                    <a:solidFill>
                      <a:srgbClr val="00008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t>экспериментальные площадки</a:t>
                </a:r>
              </a:p>
            </c:rich>
          </c:tx>
          <c:layout>
            <c:manualLayout>
              <c:xMode val="edge"/>
              <c:yMode val="edge"/>
              <c:x val="0.26701570680628278"/>
              <c:y val="0.91186440677966096"/>
            </c:manualLayout>
          </c:layout>
          <c:spPr>
            <a:noFill/>
            <a:ln w="25138">
              <a:noFill/>
            </a:ln>
          </c:spPr>
        </c:title>
        <c:tickLblPos val="none"/>
        <c:crossAx val="118130176"/>
        <c:crosses val="autoZero"/>
        <c:lblAlgn val="ctr"/>
        <c:lblOffset val="100"/>
      </c:catAx>
      <c:valAx>
        <c:axId val="118130176"/>
        <c:scaling>
          <c:orientation val="minMax"/>
        </c:scaling>
        <c:axPos val="l"/>
        <c:numFmt formatCode="General" sourceLinked="1"/>
        <c:tickLblPos val="nextTo"/>
        <c:spPr>
          <a:ln w="314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86" b="1" i="1" u="none" strike="noStrike" baseline="0">
                <a:solidFill>
                  <a:srgbClr val="00008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18082176"/>
        <c:crosses val="autoZero"/>
        <c:crossBetween val="between"/>
      </c:valAx>
      <c:spPr>
        <a:noFill/>
        <a:ln w="25138">
          <a:noFill/>
        </a:ln>
      </c:spPr>
    </c:plotArea>
    <c:legend>
      <c:legendPos val="r"/>
      <c:layout>
        <c:manualLayout>
          <c:xMode val="edge"/>
          <c:yMode val="edge"/>
          <c:x val="0.90261780104712042"/>
          <c:y val="0.5677966101694919"/>
          <c:w val="9.3193717277486932E-2"/>
          <c:h val="4.9152542372881365E-2"/>
        </c:manualLayout>
      </c:layout>
      <c:spPr>
        <a:solidFill>
          <a:srgbClr val="FFFFFF"/>
        </a:solidFill>
        <a:ln w="3142">
          <a:solidFill>
            <a:srgbClr val="000000"/>
          </a:solidFill>
          <a:prstDash val="solid"/>
        </a:ln>
      </c:spPr>
      <c:txPr>
        <a:bodyPr/>
        <a:lstStyle/>
        <a:p>
          <a:pPr>
            <a:defRPr sz="1272" b="1" i="1" u="none" strike="noStrike" baseline="0">
              <a:solidFill>
                <a:srgbClr val="00008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386" b="1" i="1" u="none" strike="noStrike" baseline="0">
          <a:solidFill>
            <a:srgbClr val="00008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gapDepth val="0"/>
        <c:shape val="box"/>
        <c:axId val="118348800"/>
        <c:axId val="118432512"/>
        <c:axId val="0"/>
      </c:bar3DChart>
      <c:catAx>
        <c:axId val="118348800"/>
        <c:scaling>
          <c:orientation val="minMax"/>
        </c:scaling>
        <c:axPos val="b"/>
        <c:tickLblPos val="low"/>
        <c:spPr>
          <a:ln w="155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82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8432512"/>
        <c:crosses val="autoZero"/>
        <c:auto val="1"/>
        <c:lblAlgn val="ctr"/>
        <c:lblOffset val="100"/>
        <c:tickMarkSkip val="1"/>
      </c:catAx>
      <c:valAx>
        <c:axId val="118432512"/>
        <c:scaling>
          <c:orientation val="minMax"/>
        </c:scaling>
        <c:axPos val="l"/>
        <c:majorGridlines>
          <c:spPr>
            <a:ln w="1556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155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82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8348800"/>
        <c:crosses val="autoZero"/>
        <c:crossBetween val="between"/>
      </c:valAx>
      <c:spPr>
        <a:noFill/>
        <a:ln w="12448">
          <a:noFill/>
        </a:ln>
      </c:spPr>
    </c:plotArea>
    <c:legend>
      <c:legendPos val="r"/>
      <c:layout>
        <c:manualLayout>
          <c:xMode val="edge"/>
          <c:yMode val="edge"/>
          <c:x val="0.88538011695906438"/>
          <c:y val="0.45254237288135596"/>
          <c:w val="0.10994152046783627"/>
          <c:h val="9.4915254237288138E-2"/>
        </c:manualLayout>
      </c:layout>
      <c:spPr>
        <a:noFill/>
        <a:ln w="1556">
          <a:solidFill>
            <a:schemeClr val="tx1"/>
          </a:solidFill>
          <a:prstDash val="solid"/>
        </a:ln>
      </c:spPr>
      <c:txPr>
        <a:bodyPr/>
        <a:lstStyle/>
        <a:p>
          <a:pPr>
            <a:defRPr sz="811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882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926" b="1" i="0" u="none" strike="noStrike" baseline="0">
                <a:solidFill>
                  <a:srgbClr val="000080"/>
                </a:solidFill>
                <a:latin typeface="Arial"/>
                <a:ea typeface="Arial"/>
                <a:cs typeface="Arial"/>
              </a:defRPr>
            </a:pPr>
            <a:r>
              <a:t>Уровень заболеваемости детского населения города Южноуральска</a:t>
            </a:r>
          </a:p>
        </c:rich>
      </c:tx>
      <c:layout>
        <c:manualLayout>
          <c:xMode val="edge"/>
          <c:yMode val="edge"/>
          <c:x val="0.14905450500556172"/>
          <c:y val="1.9316493313521546E-2"/>
        </c:manualLayout>
      </c:layout>
      <c:spPr>
        <a:noFill/>
        <a:ln w="24458">
          <a:noFill/>
        </a:ln>
      </c:spPr>
    </c:title>
    <c:view3D>
      <c:hPercent val="100"/>
      <c:rotY val="110"/>
      <c:depthPercent val="100"/>
      <c:perspective val="10"/>
    </c:view3D>
    <c:floor>
      <c:spPr>
        <a:noFill/>
        <a:ln w="9525">
          <a:noFill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0055617352614025E-2"/>
          <c:y val="0.14561664190193169"/>
          <c:w val="0.9176863181312569"/>
          <c:h val="0.54383358098068346"/>
        </c:manualLayout>
      </c:layout>
      <c:area3DChart>
        <c:grouping val="standard"/>
        <c:ser>
          <c:idx val="0"/>
          <c:order val="0"/>
          <c:tx>
            <c:strRef>
              <c:f>Лист1!$A$3</c:f>
              <c:strCache>
                <c:ptCount val="1"/>
                <c:pt idx="0">
                  <c:v>Инфекционные болезни</c:v>
                </c:pt>
              </c:strCache>
            </c:strRef>
          </c:tx>
          <c:spPr>
            <a:solidFill>
              <a:srgbClr val="0000FF"/>
            </a:solidFill>
            <a:ln w="24458">
              <a:noFill/>
            </a:ln>
          </c:spPr>
          <c:val>
            <c:numRef>
              <c:f>Лист1!$B$3:$G$3</c:f>
              <c:numCache>
                <c:formatCode>General</c:formatCode>
                <c:ptCount val="6"/>
              </c:numCache>
            </c:numRef>
          </c:val>
        </c:ser>
        <c:ser>
          <c:idx val="1"/>
          <c:order val="1"/>
          <c:tx>
            <c:strRef>
              <c:f>Лист1!$A$4</c:f>
              <c:strCache>
                <c:ptCount val="1"/>
                <c:pt idx="0">
                  <c:v>Новообразования</c:v>
                </c:pt>
              </c:strCache>
            </c:strRef>
          </c:tx>
          <c:spPr>
            <a:solidFill>
              <a:srgbClr val="FF0000"/>
            </a:solidFill>
            <a:ln w="24458">
              <a:noFill/>
            </a:ln>
          </c:spPr>
          <c:val>
            <c:numRef>
              <c:f>Лист1!$B$4:$G$4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Лист1!$A$5</c:f>
              <c:strCache>
                <c:ptCount val="1"/>
                <c:pt idx="0">
                  <c:v>Болезни эндокринной системы</c:v>
                </c:pt>
              </c:strCache>
            </c:strRef>
          </c:tx>
          <c:spPr>
            <a:solidFill>
              <a:srgbClr val="FFFF00"/>
            </a:solidFill>
            <a:ln w="24458">
              <a:noFill/>
            </a:ln>
          </c:spPr>
          <c:val>
            <c:numRef>
              <c:f>Лист1!$B$5:$G$5</c:f>
              <c:numCache>
                <c:formatCode>General</c:formatCode>
                <c:ptCount val="6"/>
              </c:numCache>
            </c:numRef>
          </c:val>
        </c:ser>
        <c:ser>
          <c:idx val="3"/>
          <c:order val="3"/>
          <c:tx>
            <c:strRef>
              <c:f>Лист1!$A$6</c:f>
              <c:strCache>
                <c:ptCount val="1"/>
                <c:pt idx="0">
                  <c:v>Болезни крови и кроветворных органов</c:v>
                </c:pt>
              </c:strCache>
            </c:strRef>
          </c:tx>
          <c:spPr>
            <a:solidFill>
              <a:srgbClr val="008000"/>
            </a:solidFill>
            <a:ln w="24458">
              <a:noFill/>
            </a:ln>
          </c:spPr>
          <c:val>
            <c:numRef>
              <c:f>Лист1!$B$6:$G$6</c:f>
              <c:numCache>
                <c:formatCode>General</c:formatCode>
                <c:ptCount val="6"/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4"/>
          <c:order val="4"/>
          <c:tx>
            <c:strRef>
              <c:f>Лист1!$A$7</c:f>
              <c:strCache>
                <c:ptCount val="1"/>
                <c:pt idx="0">
                  <c:v>Психические расстройства</c:v>
                </c:pt>
              </c:strCache>
            </c:strRef>
          </c:tx>
          <c:spPr>
            <a:solidFill>
              <a:srgbClr val="660066"/>
            </a:solidFill>
            <a:ln w="24458">
              <a:noFill/>
            </a:ln>
          </c:spPr>
          <c:val>
            <c:numRef>
              <c:f>Лист1!$B$7:$G$7</c:f>
              <c:numCache>
                <c:formatCode>General</c:formatCode>
                <c:ptCount val="6"/>
                <c:pt idx="4">
                  <c:v>12</c:v>
                </c:pt>
                <c:pt idx="5">
                  <c:v>14</c:v>
                </c:pt>
              </c:numCache>
            </c:numRef>
          </c:val>
        </c:ser>
        <c:ser>
          <c:idx val="5"/>
          <c:order val="5"/>
          <c:tx>
            <c:strRef>
              <c:f>Лист1!$A$8</c:f>
              <c:strCache>
                <c:ptCount val="1"/>
                <c:pt idx="0">
                  <c:v>Болезни нервной системы</c:v>
                </c:pt>
              </c:strCache>
            </c:strRef>
          </c:tx>
          <c:spPr>
            <a:solidFill>
              <a:srgbClr val="FF9900"/>
            </a:solidFill>
            <a:ln w="24458">
              <a:noFill/>
            </a:ln>
          </c:spPr>
          <c:val>
            <c:numRef>
              <c:f>Лист1!$B$8:$G$8</c:f>
              <c:numCache>
                <c:formatCode>General</c:formatCode>
                <c:ptCount val="6"/>
                <c:pt idx="4">
                  <c:v>6</c:v>
                </c:pt>
                <c:pt idx="5">
                  <c:v>8</c:v>
                </c:pt>
              </c:numCache>
            </c:numRef>
          </c:val>
        </c:ser>
        <c:ser>
          <c:idx val="6"/>
          <c:order val="6"/>
          <c:tx>
            <c:strRef>
              <c:f>Лист1!$A$9</c:f>
              <c:strCache>
                <c:ptCount val="1"/>
                <c:pt idx="0">
                  <c:v>Болезни системы кровообращения</c:v>
                </c:pt>
              </c:strCache>
            </c:strRef>
          </c:tx>
          <c:spPr>
            <a:solidFill>
              <a:srgbClr val="0066CC"/>
            </a:solidFill>
            <a:ln w="24458">
              <a:noFill/>
            </a:ln>
          </c:spPr>
          <c:val>
            <c:numRef>
              <c:f>Лист1!$B$9:$G$9</c:f>
              <c:numCache>
                <c:formatCode>General</c:formatCode>
                <c:ptCount val="6"/>
                <c:pt idx="4">
                  <c:v>2</c:v>
                </c:pt>
                <c:pt idx="5">
                  <c:v>5</c:v>
                </c:pt>
              </c:numCache>
            </c:numRef>
          </c:val>
        </c:ser>
        <c:ser>
          <c:idx val="7"/>
          <c:order val="7"/>
          <c:tx>
            <c:strRef>
              <c:f>Лист1!$A$10</c:f>
              <c:strCache>
                <c:ptCount val="1"/>
                <c:pt idx="0">
                  <c:v>Болезни органов дыхания</c:v>
                </c:pt>
              </c:strCache>
            </c:strRef>
          </c:tx>
          <c:spPr>
            <a:solidFill>
              <a:srgbClr val="FF00FF"/>
            </a:solidFill>
            <a:ln w="24458">
              <a:noFill/>
            </a:ln>
          </c:spPr>
          <c:val>
            <c:numRef>
              <c:f>Лист1!$B$10:$G$10</c:f>
              <c:numCache>
                <c:formatCode>General</c:formatCode>
                <c:ptCount val="6"/>
                <c:pt idx="4">
                  <c:v>2</c:v>
                </c:pt>
                <c:pt idx="5">
                  <c:v>5</c:v>
                </c:pt>
              </c:numCache>
            </c:numRef>
          </c:val>
        </c:ser>
        <c:ser>
          <c:idx val="8"/>
          <c:order val="8"/>
          <c:tx>
            <c:strRef>
              <c:f>Лист1!$A$11</c:f>
              <c:strCache>
                <c:ptCount val="1"/>
                <c:pt idx="0">
                  <c:v>Болезни органов пищеварения</c:v>
                </c:pt>
              </c:strCache>
            </c:strRef>
          </c:tx>
          <c:spPr>
            <a:solidFill>
              <a:srgbClr val="000080"/>
            </a:solidFill>
            <a:ln w="24458">
              <a:noFill/>
            </a:ln>
          </c:spPr>
          <c:val>
            <c:numRef>
              <c:f>Лист1!$B$11:$G$11</c:f>
              <c:numCache>
                <c:formatCode>General</c:formatCode>
                <c:ptCount val="6"/>
                <c:pt idx="4">
                  <c:v>24</c:v>
                </c:pt>
                <c:pt idx="5">
                  <c:v>28</c:v>
                </c:pt>
              </c:numCache>
            </c:numRef>
          </c:val>
        </c:ser>
        <c:ser>
          <c:idx val="9"/>
          <c:order val="9"/>
          <c:tx>
            <c:strRef>
              <c:f>Лист1!$A$12</c:f>
              <c:strCache>
                <c:ptCount val="1"/>
                <c:pt idx="0">
                  <c:v>Болезни мочеполовой системы</c:v>
                </c:pt>
              </c:strCache>
            </c:strRef>
          </c:tx>
          <c:spPr>
            <a:solidFill>
              <a:srgbClr val="00FF00"/>
            </a:solidFill>
            <a:ln w="24458">
              <a:noFill/>
            </a:ln>
          </c:spPr>
          <c:val>
            <c:numRef>
              <c:f>Лист1!$B$12:$G$12</c:f>
              <c:numCache>
                <c:formatCode>General</c:formatCode>
                <c:ptCount val="6"/>
                <c:pt idx="4">
                  <c:v>13</c:v>
                </c:pt>
                <c:pt idx="5">
                  <c:v>19</c:v>
                </c:pt>
              </c:numCache>
            </c:numRef>
          </c:val>
        </c:ser>
        <c:ser>
          <c:idx val="10"/>
          <c:order val="10"/>
          <c:tx>
            <c:strRef>
              <c:f>Лист1!$A$13</c:f>
              <c:strCache>
                <c:ptCount val="1"/>
                <c:pt idx="0">
                  <c:v>Болезни костно-мышечной системы</c:v>
                </c:pt>
              </c:strCache>
            </c:strRef>
          </c:tx>
          <c:spPr>
            <a:solidFill>
              <a:srgbClr val="FFFF00"/>
            </a:solidFill>
            <a:ln w="12229">
              <a:solidFill>
                <a:srgbClr val="000000"/>
              </a:solidFill>
              <a:prstDash val="solid"/>
            </a:ln>
          </c:spPr>
          <c:val>
            <c:numRef>
              <c:f>Лист1!$B$13:$G$13</c:f>
              <c:numCache>
                <c:formatCode>General</c:formatCode>
                <c:ptCount val="6"/>
                <c:pt idx="4">
                  <c:v>17</c:v>
                </c:pt>
                <c:pt idx="5">
                  <c:v>17</c:v>
                </c:pt>
              </c:numCache>
            </c:numRef>
          </c:val>
        </c:ser>
        <c:ser>
          <c:idx val="11"/>
          <c:order val="11"/>
          <c:tx>
            <c:strRef>
              <c:f>Лист1!$A$14</c:f>
              <c:strCache>
                <c:ptCount val="1"/>
                <c:pt idx="0">
                  <c:v>Врожденные аномалии</c:v>
                </c:pt>
              </c:strCache>
            </c:strRef>
          </c:tx>
          <c:spPr>
            <a:solidFill>
              <a:srgbClr val="00FFFF"/>
            </a:solidFill>
            <a:ln w="12229">
              <a:solidFill>
                <a:srgbClr val="000000"/>
              </a:solidFill>
              <a:prstDash val="solid"/>
            </a:ln>
          </c:spPr>
          <c:val>
            <c:numRef>
              <c:f>Лист1!$B$14:$G$14</c:f>
              <c:numCache>
                <c:formatCode>General</c:formatCode>
                <c:ptCount val="6"/>
              </c:numCache>
            </c:numRef>
          </c:val>
        </c:ser>
        <c:gapDepth val="50"/>
        <c:axId val="118940416"/>
        <c:axId val="118941952"/>
        <c:axId val="118119488"/>
      </c:area3DChart>
      <c:catAx>
        <c:axId val="118940416"/>
        <c:scaling>
          <c:orientation val="minMax"/>
        </c:scaling>
        <c:axPos val="b"/>
        <c:numFmt formatCode="General" sourceLinked="1"/>
        <c:tickLblPos val="low"/>
        <c:spPr>
          <a:ln w="9172">
            <a:noFill/>
          </a:ln>
        </c:spPr>
        <c:txPr>
          <a:bodyPr rot="0" vert="horz"/>
          <a:lstStyle/>
          <a:p>
            <a:pPr>
              <a:defRPr sz="867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8941952"/>
        <c:crosses val="autoZero"/>
        <c:auto val="1"/>
        <c:lblAlgn val="ctr"/>
        <c:lblOffset val="100"/>
        <c:tickLblSkip val="3"/>
        <c:tickMarkSkip val="1"/>
        <c:noMultiLvlLbl val="1"/>
      </c:catAx>
      <c:valAx>
        <c:axId val="118941952"/>
        <c:scaling>
          <c:orientation val="minMax"/>
        </c:scaling>
        <c:axPos val="r"/>
        <c:numFmt formatCode="General" sourceLinked="1"/>
        <c:tickLblPos val="nextTo"/>
        <c:spPr>
          <a:ln w="305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67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8940416"/>
        <c:crosses val="autoZero"/>
        <c:crossBetween val="midCat"/>
      </c:valAx>
      <c:serAx>
        <c:axId val="118119488"/>
        <c:scaling>
          <c:orientation val="minMax"/>
        </c:scaling>
        <c:axPos val="b"/>
        <c:numFmt formatCode="General" sourceLinked="1"/>
        <c:tickLblPos val="low"/>
        <c:spPr>
          <a:ln w="9172">
            <a:noFill/>
          </a:ln>
        </c:spPr>
        <c:txPr>
          <a:bodyPr rot="-5400000" vert="horz"/>
          <a:lstStyle/>
          <a:p>
            <a:pPr>
              <a:defRPr sz="867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8941952"/>
        <c:crosses val="autoZero"/>
        <c:tickLblSkip val="1"/>
        <c:tickMarkSkip val="1"/>
      </c:serAx>
      <c:spPr>
        <a:solidFill>
          <a:srgbClr val="99CCFF"/>
        </a:solidFill>
        <a:ln w="3057">
          <a:solidFill>
            <a:srgbClr val="000000"/>
          </a:solidFill>
          <a:prstDash val="solid"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867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9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0986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0987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9545EC-442C-46B7-A314-52341878C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2E9A2-0486-490C-BD9C-5ACCE946E8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9D176-958F-4884-B27E-4CC4331FB4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60B13-20E3-4F5A-827C-29712E2D2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3350"/>
            <a:ext cx="40386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D0D9F-98CB-4BCD-84CA-A1D5D21D6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2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39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9ADC3-AACF-434D-B254-329C1F7DD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CEF2B-FA17-4E22-8DD8-F6F3BC08D2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C70CC-1100-44DD-BABB-1840B9E867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0155-7193-47B0-8CD1-801F2EBC40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EB957-82DC-4104-B635-EE7D8BF74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2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2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D844D-6C64-4550-A29D-2442AD77FC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2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3F8F3-349A-4C04-A244-F9DAAE64D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Rectangle 2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2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4D183-A64A-42F8-B8DE-7330A510E3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6A3B0-85A8-4274-A307-76FC4468A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15974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4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4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8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8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8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8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8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8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8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8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8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8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9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9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9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9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9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9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9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9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9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9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0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0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0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0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0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0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0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0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0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0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1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1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1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1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1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1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1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1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1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1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2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2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2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2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2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2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2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2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2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2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3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3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3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3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3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3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3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3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3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3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4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4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4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4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4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4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4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4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4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4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5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5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5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5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5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5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5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5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5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5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6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6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6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6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6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6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6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6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6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6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7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7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7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7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7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7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7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7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7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7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8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8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8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8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8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8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8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8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8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8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9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9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9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9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9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9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9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9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9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89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0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0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0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0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0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0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0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0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0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0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1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1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1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1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1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1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1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1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1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1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2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2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2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2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2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2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2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2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2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2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3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3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3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3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3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3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3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3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3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3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4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4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4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4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4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4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4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4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4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4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5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5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5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5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5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5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5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5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5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5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6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96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59962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79D0DF9D-6807-455D-922A-053BBDD2A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9964" name="Rectangle 22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9965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9966" name="Rectangle 2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9969" name="Rectangle 22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</p:sldLayoutIdLst>
  <p:transition spd="slow">
    <p:diamond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620713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endParaRPr lang="ru-RU" sz="3200" b="1" i="1" smtClean="0">
              <a:solidFill>
                <a:srgbClr val="FFCCFF"/>
              </a:solidFill>
            </a:endParaRP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3213100"/>
            <a:ext cx="8424862" cy="2879725"/>
          </a:xfrm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 sz="3600" b="1" smtClean="0">
              <a:solidFill>
                <a:srgbClr val="06060A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7172" name="Picture 5" descr="p3_j0409546"/>
          <p:cNvPicPr>
            <a:picLocks noChangeAspect="1" noChangeArrowheads="1"/>
          </p:cNvPicPr>
          <p:nvPr/>
        </p:nvPicPr>
        <p:blipFill>
          <a:blip r:embed="rId2" cstate="print">
            <a:lum bright="-12000" contrast="1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468313" y="476250"/>
            <a:ext cx="867568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06060A"/>
                </a:solidFill>
              </a:rPr>
              <a:t>Исследовательская работа на областной</a:t>
            </a:r>
          </a:p>
          <a:p>
            <a:pPr algn="ctr"/>
            <a:r>
              <a:rPr lang="ru-RU" sz="2400" b="1" i="1">
                <a:solidFill>
                  <a:srgbClr val="06060A"/>
                </a:solidFill>
              </a:rPr>
              <a:t>интеллектуальный форум молодёжи</a:t>
            </a:r>
          </a:p>
          <a:p>
            <a:pPr algn="ctr"/>
            <a:r>
              <a:rPr lang="ru-RU" sz="2400" b="1" i="1">
                <a:solidFill>
                  <a:srgbClr val="06060A"/>
                </a:solidFill>
              </a:rPr>
              <a:t>«Шаг в будущее»</a:t>
            </a:r>
          </a:p>
          <a:p>
            <a:pPr algn="ctr"/>
            <a:endParaRPr lang="ru-RU" sz="2400" b="1" i="1">
              <a:solidFill>
                <a:srgbClr val="06060A"/>
              </a:solidFill>
            </a:endParaRPr>
          </a:p>
          <a:p>
            <a:pPr algn="ctr"/>
            <a:r>
              <a:rPr lang="ru-RU" sz="2400" b="1" i="1">
                <a:solidFill>
                  <a:srgbClr val="06060A"/>
                </a:solidFill>
              </a:rPr>
              <a:t>секция  Экология техносферы</a:t>
            </a:r>
          </a:p>
        </p:txBody>
      </p:sp>
      <p:sp>
        <p:nvSpPr>
          <p:cNvPr id="185351" name="Text Box 7"/>
          <p:cNvSpPr txBox="1">
            <a:spLocks noChangeArrowheads="1"/>
          </p:cNvSpPr>
          <p:nvPr/>
        </p:nvSpPr>
        <p:spPr bwMode="auto">
          <a:xfrm>
            <a:off x="1476375" y="2565400"/>
            <a:ext cx="62642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</a:rPr>
              <a:t>Обнаружение ионов тяжелых металлов в снеге на разных участков города </a:t>
            </a:r>
            <a:r>
              <a:rPr lang="ru-RU" sz="3200" b="1" dirty="0" err="1">
                <a:solidFill>
                  <a:srgbClr val="0000CC"/>
                </a:solidFill>
              </a:rPr>
              <a:t>Южноуральска</a:t>
            </a:r>
            <a:endParaRPr lang="ru-RU" sz="32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185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DSC00343"/>
          <p:cNvPicPr>
            <a:picLocks noChangeAspect="1" noChangeArrowheads="1"/>
          </p:cNvPicPr>
          <p:nvPr>
            <p:ph idx="1"/>
          </p:nvPr>
        </p:nvPicPr>
        <p:blipFill>
          <a:blip r:embed="rId2" cstate="print">
            <a:lum bright="6000" contrast="24000"/>
          </a:blip>
          <a:srcRect/>
          <a:stretch>
            <a:fillRect/>
          </a:stretch>
        </p:blipFill>
        <p:spPr>
          <a:xfrm>
            <a:off x="539750" y="1412875"/>
            <a:ext cx="4391025" cy="4533900"/>
          </a:xfrm>
          <a:noFill/>
        </p:spPr>
      </p:pic>
      <p:sp>
        <p:nvSpPr>
          <p:cNvPr id="16387" name="Text Box 7"/>
          <p:cNvSpPr txBox="1">
            <a:spLocks noChangeArrowheads="1"/>
          </p:cNvSpPr>
          <p:nvPr/>
        </p:nvSpPr>
        <p:spPr bwMode="auto">
          <a:xfrm>
            <a:off x="5292725" y="2997200"/>
            <a:ext cx="309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Сосновый бор 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smtClean="0"/>
              <a:t>Школа № 3</a:t>
            </a:r>
          </a:p>
        </p:txBody>
      </p:sp>
      <p:pic>
        <p:nvPicPr>
          <p:cNvPr id="17411" name="Picture 4" descr="p1__2__risunok1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03575" y="1196975"/>
            <a:ext cx="5097463" cy="4537075"/>
          </a:xfr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i="1" smtClean="0">
                <a:solidFill>
                  <a:srgbClr val="0000CC"/>
                </a:solidFill>
              </a:rPr>
              <a:t>Этапы исследовательской работы</a:t>
            </a:r>
            <a:r>
              <a:rPr lang="ru-RU" sz="3600" b="1" smtClean="0">
                <a:solidFill>
                  <a:srgbClr val="0000CC"/>
                </a:solidFill>
              </a:rPr>
              <a:t>: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smtClean="0"/>
              <a:t>1.</a:t>
            </a:r>
            <a:r>
              <a:rPr lang="ru-RU" sz="2400" smtClean="0"/>
              <a:t> </a:t>
            </a:r>
            <a:r>
              <a:rPr lang="ru-RU" sz="2400" i="1" smtClean="0"/>
              <a:t>Качественное определение ионов тяжелых металлов  в снеге и почве.</a:t>
            </a:r>
            <a:endParaRPr lang="ru-RU" sz="2400" b="1" i="1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smtClean="0"/>
              <a:t>2</a:t>
            </a:r>
            <a:r>
              <a:rPr lang="ru-RU" sz="2400" i="1" smtClean="0"/>
              <a:t>. Определение ионов тяжелых металлов в снеге и почве методом тонкослойной хроматографии.</a:t>
            </a:r>
            <a:endParaRPr lang="ru-RU" sz="2400" b="1" i="1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smtClean="0"/>
              <a:t>3</a:t>
            </a:r>
            <a:r>
              <a:rPr lang="ru-RU" sz="2400" i="1" smtClean="0"/>
              <a:t>.Влияние тяжелых металлов на организм человека. Данные по городу    Южноуральска.</a:t>
            </a:r>
            <a:endParaRPr lang="ru-RU" sz="2400" b="1" i="1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smtClean="0"/>
              <a:t>4.</a:t>
            </a:r>
            <a:r>
              <a:rPr lang="ru-RU" sz="2400" i="1" smtClean="0"/>
              <a:t>Мониторинг состояния здоровья  детей и взрослого населения города Южноуральска.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smtClean="0"/>
              <a:t>5.</a:t>
            </a:r>
            <a:r>
              <a:rPr lang="ru-RU" sz="2400" i="1" smtClean="0"/>
              <a:t>Мониторинг состояния здоровья учащихся МОУ.СОШ.№3.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i="1" smtClean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18487" cy="1785938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i="1" smtClean="0">
                <a:solidFill>
                  <a:srgbClr val="000066"/>
                </a:solidFill>
              </a:rPr>
              <a:t>Экспериментальный этап №1.</a:t>
            </a:r>
            <a:br>
              <a:rPr lang="ru-RU" sz="2000" b="1" i="1" smtClean="0">
                <a:solidFill>
                  <a:srgbClr val="000066"/>
                </a:solidFill>
              </a:rPr>
            </a:br>
            <a:r>
              <a:rPr lang="ru-RU" sz="2000" b="1" i="1" smtClean="0">
                <a:solidFill>
                  <a:srgbClr val="000066"/>
                </a:solidFill>
              </a:rPr>
              <a:t/>
            </a:r>
            <a:br>
              <a:rPr lang="ru-RU" sz="2000" b="1" i="1" smtClean="0">
                <a:solidFill>
                  <a:srgbClr val="000066"/>
                </a:solidFill>
              </a:rPr>
            </a:br>
            <a:r>
              <a:rPr lang="ru-RU" sz="2000" b="1" i="1" smtClean="0">
                <a:solidFill>
                  <a:srgbClr val="000066"/>
                </a:solidFill>
              </a:rPr>
              <a:t>Тема:</a:t>
            </a:r>
            <a:r>
              <a:rPr lang="ru-RU" sz="2000" b="1" smtClean="0"/>
              <a:t>  </a:t>
            </a:r>
            <a:r>
              <a:rPr lang="ru-RU" sz="2000" b="1" i="1" smtClean="0"/>
              <a:t>Качественное определение ионов тяжелых металлов в снеговом пласте. </a:t>
            </a:r>
            <a:br>
              <a:rPr lang="ru-RU" sz="2000" b="1" i="1" smtClean="0"/>
            </a:br>
            <a:r>
              <a:rPr lang="ru-RU" sz="2000" b="1" i="1" smtClean="0">
                <a:solidFill>
                  <a:srgbClr val="000066"/>
                </a:solidFill>
              </a:rPr>
              <a:t>Цель:</a:t>
            </a:r>
            <a:r>
              <a:rPr lang="ru-RU" sz="2000" b="1" smtClean="0"/>
              <a:t> </a:t>
            </a:r>
            <a:r>
              <a:rPr lang="ru-RU" sz="2000" b="1" i="1" smtClean="0"/>
              <a:t>Провести качественные реакции на  ионы: </a:t>
            </a:r>
            <a:r>
              <a:rPr lang="en-US" sz="2400" b="1" i="1" smtClean="0"/>
              <a:t>Pb</a:t>
            </a:r>
            <a:r>
              <a:rPr lang="ru-RU" sz="2400" b="1" i="1" smtClean="0"/>
              <a:t>2+, </a:t>
            </a:r>
            <a:r>
              <a:rPr lang="en-US" sz="2400" b="1" i="1" smtClean="0"/>
              <a:t>Fe</a:t>
            </a:r>
            <a:r>
              <a:rPr lang="ru-RU" sz="2400" b="1" i="1" smtClean="0"/>
              <a:t>3+,</a:t>
            </a:r>
            <a:r>
              <a:rPr lang="ru-RU" sz="2000" b="1" i="1" smtClean="0"/>
              <a:t> </a:t>
            </a:r>
            <a:r>
              <a:rPr lang="en-US" sz="2000" b="1" i="1" smtClean="0"/>
              <a:t>Fe</a:t>
            </a:r>
            <a:r>
              <a:rPr lang="ru-RU" sz="2000" b="1" i="1" smtClean="0"/>
              <a:t>2+, </a:t>
            </a:r>
            <a:r>
              <a:rPr lang="en-US" sz="2000" b="1" i="1" smtClean="0"/>
              <a:t>Cu</a:t>
            </a:r>
            <a:r>
              <a:rPr lang="ru-RU" sz="2000" b="1" i="1" smtClean="0"/>
              <a:t>2+</a:t>
            </a: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76475"/>
            <a:ext cx="8229600" cy="3886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200" smtClean="0"/>
              <a:t>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200" smtClean="0"/>
              <a:t>        </a:t>
            </a:r>
            <a:r>
              <a:rPr lang="ru-RU" sz="2000" smtClean="0"/>
              <a:t>В марте 2007  и 2008 года я  проводил  качественный анализ снежного покрова, состав которого по содержанию ионов тяжелых металлов, соответствует водной вытяжке почвы.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 Снеговой покров накапливает в своем составе практически все вещества, поступающие в атмосферу. В связи с этим снег можно рассматривать как своеобразный индикатор чистоты воздуха. Снег - один из наиболее информативных и удобных индикаторов загрязнения воздушной среды. На его запыленность оказывают влияние природные факторы и особенный ветровой режим. Правильный отбор-залог успешного анализа.  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54419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</a:t>
            </a:r>
            <a:r>
              <a:rPr lang="ru-RU" sz="2400" smtClean="0"/>
              <a:t>Анализ снегового покрова следует проводить один раз в конце зимнего сезона. Снег нужно брать по всей глубине его отложения в стеклянные банки (удобнее трехлитровые) Сразу после таяния пробы, когда температура талой воды сравняется с комнатной, проводят ее анализ.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Пробы снега для исследования отбираем со всей глубины снежного покрова. Снег растапливаем, подкисляем азотной кислотой и упариваем с 1 л до 5 мл.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000066"/>
                </a:solidFill>
              </a:rPr>
              <a:t>Обнаружение ионов свинца </a:t>
            </a:r>
            <a:r>
              <a:rPr lang="en-US" sz="2800" smtClean="0">
                <a:solidFill>
                  <a:srgbClr val="000066"/>
                </a:solidFill>
              </a:rPr>
              <a:t>Pb</a:t>
            </a:r>
            <a:r>
              <a:rPr lang="ru-RU" sz="2800" smtClean="0">
                <a:solidFill>
                  <a:srgbClr val="000066"/>
                </a:solidFill>
              </a:rPr>
              <a:t> 2+</a:t>
            </a:r>
            <a:endParaRPr lang="ru-RU" sz="2800" smtClean="0"/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i="1" u="sng" smtClean="0">
                <a:solidFill>
                  <a:srgbClr val="FF99FF"/>
                </a:solidFill>
              </a:rPr>
              <a:t>Качественное определение с иодидом калия.</a:t>
            </a:r>
            <a:endParaRPr lang="ru-RU" b="1" u="sng" smtClean="0">
              <a:solidFill>
                <a:srgbClr val="FF99FF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b="1" smtClean="0"/>
              <a:t>На лист фильтровальной бумаги нанести несколько капель исследуемого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b="1" smtClean="0"/>
              <a:t>раствора   и   добавить  несколько капель   свежеприготовленного   0,2%   раствора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b="1" smtClean="0"/>
              <a:t>иодида калия . В присутствии ионов свинца образуется желтое пятно.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b="1" smtClean="0">
                <a:solidFill>
                  <a:srgbClr val="FF99FF"/>
                </a:solidFill>
              </a:rPr>
              <a:t>2</a:t>
            </a:r>
            <a:r>
              <a:rPr lang="en-US" sz="2400" b="1" smtClean="0">
                <a:solidFill>
                  <a:srgbClr val="FF99FF"/>
                </a:solidFill>
              </a:rPr>
              <a:t>I</a:t>
            </a:r>
            <a:r>
              <a:rPr lang="en-US" sz="2400" b="1" smtClean="0">
                <a:solidFill>
                  <a:srgbClr val="FF99FF"/>
                </a:solidFill>
                <a:cs typeface="Arial" charset="0"/>
              </a:rPr>
              <a:t>¯</a:t>
            </a:r>
            <a:r>
              <a:rPr lang="ru-RU" sz="2400" b="1" smtClean="0">
                <a:solidFill>
                  <a:srgbClr val="FF99FF"/>
                </a:solidFill>
              </a:rPr>
              <a:t> + </a:t>
            </a:r>
            <a:r>
              <a:rPr lang="en-US" sz="2400" b="1" smtClean="0">
                <a:solidFill>
                  <a:srgbClr val="FF99FF"/>
                </a:solidFill>
              </a:rPr>
              <a:t>Pb</a:t>
            </a:r>
            <a:r>
              <a:rPr lang="en-US" sz="2400" b="1" smtClean="0">
                <a:solidFill>
                  <a:srgbClr val="FF99FF"/>
                </a:solidFill>
                <a:cs typeface="Arial" charset="0"/>
              </a:rPr>
              <a:t>+²</a:t>
            </a:r>
            <a:r>
              <a:rPr lang="ru-RU" sz="2400" b="1" smtClean="0">
                <a:solidFill>
                  <a:srgbClr val="FF99FF"/>
                </a:solidFill>
              </a:rPr>
              <a:t> = </a:t>
            </a:r>
            <a:r>
              <a:rPr lang="en-US" sz="2400" b="1" smtClean="0">
                <a:solidFill>
                  <a:srgbClr val="FF99FF"/>
                </a:solidFill>
              </a:rPr>
              <a:t>PbI</a:t>
            </a:r>
            <a:r>
              <a:rPr lang="ru-RU" sz="1200" smtClean="0">
                <a:solidFill>
                  <a:srgbClr val="FF99FF"/>
                </a:solidFill>
              </a:rPr>
              <a:t>2 </a:t>
            </a:r>
            <a:r>
              <a:rPr lang="ru-RU" sz="2400" b="1" smtClean="0">
                <a:solidFill>
                  <a:srgbClr val="FF99FF"/>
                </a:solidFill>
              </a:rPr>
              <a:t>↓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000066"/>
                </a:solidFill>
              </a:rPr>
              <a:t>Обнаружение  ионов железа.</a:t>
            </a:r>
            <a:r>
              <a:rPr lang="ru-RU" sz="2800" i="1" smtClean="0">
                <a:solidFill>
                  <a:srgbClr val="000066"/>
                </a:solidFill>
              </a:rPr>
              <a:t> </a:t>
            </a:r>
            <a:r>
              <a:rPr lang="en-US" sz="2800" b="1" i="1" smtClean="0">
                <a:solidFill>
                  <a:srgbClr val="000066"/>
                </a:solidFill>
              </a:rPr>
              <a:t>Fe</a:t>
            </a:r>
            <a:r>
              <a:rPr lang="ru-RU" sz="2800" b="1" i="1" smtClean="0">
                <a:solidFill>
                  <a:srgbClr val="000066"/>
                </a:solidFill>
              </a:rPr>
              <a:t>2+ и </a:t>
            </a:r>
            <a:r>
              <a:rPr lang="en-US" sz="2800" b="1" i="1" smtClean="0">
                <a:solidFill>
                  <a:srgbClr val="000066"/>
                </a:solidFill>
              </a:rPr>
              <a:t>Fe</a:t>
            </a:r>
            <a:r>
              <a:rPr lang="ru-RU" sz="2800" b="1" i="1" smtClean="0">
                <a:solidFill>
                  <a:srgbClr val="000066"/>
                </a:solidFill>
              </a:rPr>
              <a:t>3+</a:t>
            </a:r>
            <a:r>
              <a:rPr lang="ru-RU" sz="2800" i="1" smtClean="0">
                <a:solidFill>
                  <a:srgbClr val="000066"/>
                </a:solidFill>
              </a:rPr>
              <a:t/>
            </a:r>
            <a:br>
              <a:rPr lang="ru-RU" sz="2800" i="1" smtClean="0">
                <a:solidFill>
                  <a:srgbClr val="000066"/>
                </a:solidFill>
              </a:rPr>
            </a:br>
            <a:endParaRPr lang="ru-RU" sz="2800" i="1" smtClean="0">
              <a:solidFill>
                <a:srgbClr val="000066"/>
              </a:solidFill>
            </a:endParaRPr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815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i="1" u="sng" smtClean="0">
                <a:solidFill>
                  <a:srgbClr val="FF99FF"/>
                </a:solidFill>
              </a:rPr>
              <a:t>Качественное определение с красной кровяной солью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i="1" u="sng" smtClean="0">
                <a:solidFill>
                  <a:srgbClr val="FF99FF"/>
                </a:solidFill>
              </a:rPr>
              <a:t>Железо (</a:t>
            </a:r>
            <a:r>
              <a:rPr lang="en-US" sz="2400" i="1" u="sng" smtClean="0">
                <a:solidFill>
                  <a:srgbClr val="FF99FF"/>
                </a:solidFill>
              </a:rPr>
              <a:t>II</a:t>
            </a:r>
            <a:r>
              <a:rPr lang="ru-RU" sz="2400" i="1" u="sng" smtClean="0">
                <a:solidFill>
                  <a:srgbClr val="FF99FF"/>
                </a:solidFill>
              </a:rPr>
              <a:t>).</a:t>
            </a:r>
            <a:r>
              <a:rPr lang="en-US" sz="2400" i="1" u="sng" smtClean="0">
                <a:solidFill>
                  <a:srgbClr val="FF99FF"/>
                </a:solidFill>
              </a:rPr>
              <a:t>Fe</a:t>
            </a:r>
            <a:r>
              <a:rPr lang="ru-RU" sz="2400" i="1" u="sng" smtClean="0">
                <a:solidFill>
                  <a:srgbClr val="FF99FF"/>
                </a:solidFill>
              </a:rPr>
              <a:t>+2</a:t>
            </a:r>
            <a:endParaRPr lang="ru-RU" sz="2400" u="sng" smtClean="0">
              <a:solidFill>
                <a:srgbClr val="FF99FF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smtClean="0"/>
              <a:t>Гексацианоферрат (</a:t>
            </a:r>
            <a:r>
              <a:rPr lang="en-US" sz="2000" b="1" smtClean="0"/>
              <a:t>III</a:t>
            </a:r>
            <a:r>
              <a:rPr lang="ru-RU" sz="2000" b="1" smtClean="0"/>
              <a:t>) калия , в кислой среде (рН ~ 3) образует с катионом </a:t>
            </a:r>
            <a:r>
              <a:rPr lang="en-US" sz="2000" b="1" smtClean="0"/>
              <a:t>Fe</a:t>
            </a:r>
            <a:r>
              <a:rPr lang="ru-RU" sz="2000" b="1" smtClean="0"/>
              <a:t>+2   осадок турбуленовой сини темно-синего цвета: К 1 мл исследуемой воды добавить 2-3 капли раствора серной кислоты и 2-3 капли раствора реактива</a:t>
            </a:r>
            <a:r>
              <a:rPr lang="ru-RU" sz="2000" smtClean="0"/>
              <a:t>.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smtClean="0">
                <a:solidFill>
                  <a:srgbClr val="262640"/>
                </a:solidFill>
              </a:rPr>
              <a:t>3</a:t>
            </a:r>
            <a:r>
              <a:rPr lang="en-US" sz="2000" b="1" smtClean="0">
                <a:solidFill>
                  <a:srgbClr val="262640"/>
                </a:solidFill>
              </a:rPr>
              <a:t>Fe</a:t>
            </a:r>
            <a:r>
              <a:rPr lang="en-US" sz="2000" b="1" smtClean="0">
                <a:solidFill>
                  <a:srgbClr val="262640"/>
                </a:solidFill>
                <a:cs typeface="Arial" charset="0"/>
              </a:rPr>
              <a:t>+²  +  2 [</a:t>
            </a:r>
            <a:r>
              <a:rPr lang="en-US" sz="2000" b="1" smtClean="0">
                <a:solidFill>
                  <a:srgbClr val="262640"/>
                </a:solidFill>
              </a:rPr>
              <a:t>Fe(CN)</a:t>
            </a:r>
            <a:r>
              <a:rPr lang="en-US" sz="1400" b="1" smtClean="0">
                <a:solidFill>
                  <a:srgbClr val="262640"/>
                </a:solidFill>
              </a:rPr>
              <a:t>6</a:t>
            </a:r>
            <a:r>
              <a:rPr lang="en-US" sz="1800" b="1" smtClean="0">
                <a:solidFill>
                  <a:srgbClr val="262640"/>
                </a:solidFill>
              </a:rPr>
              <a:t> </a:t>
            </a:r>
            <a:r>
              <a:rPr lang="en-US" sz="1800" b="1" smtClean="0">
                <a:solidFill>
                  <a:srgbClr val="262640"/>
                </a:solidFill>
                <a:cs typeface="Arial" charset="0"/>
              </a:rPr>
              <a:t>]</a:t>
            </a:r>
            <a:r>
              <a:rPr lang="en-US" sz="1800" b="1" smtClean="0">
                <a:solidFill>
                  <a:srgbClr val="262640"/>
                </a:solidFill>
              </a:rPr>
              <a:t> </a:t>
            </a:r>
            <a:r>
              <a:rPr lang="en-US" sz="1800" b="1" smtClean="0">
                <a:solidFill>
                  <a:srgbClr val="262640"/>
                </a:solidFill>
                <a:cs typeface="Arial" charset="0"/>
              </a:rPr>
              <a:t>¯</a:t>
            </a:r>
            <a:r>
              <a:rPr lang="en-US" sz="2000" b="1" smtClean="0">
                <a:solidFill>
                  <a:srgbClr val="262640"/>
                </a:solidFill>
                <a:cs typeface="Arial" charset="0"/>
              </a:rPr>
              <a:t>³  </a:t>
            </a:r>
            <a:r>
              <a:rPr lang="en-US" sz="1800" b="1" smtClean="0">
                <a:solidFill>
                  <a:srgbClr val="262640"/>
                </a:solidFill>
                <a:cs typeface="Arial" charset="0"/>
              </a:rPr>
              <a:t>→  </a:t>
            </a:r>
            <a:r>
              <a:rPr lang="en-US" sz="2000" b="1" smtClean="0">
                <a:solidFill>
                  <a:srgbClr val="262640"/>
                </a:solidFill>
              </a:rPr>
              <a:t>Fe</a:t>
            </a:r>
            <a:r>
              <a:rPr lang="en-US" sz="1400" b="1" smtClean="0">
                <a:solidFill>
                  <a:srgbClr val="262640"/>
                </a:solidFill>
              </a:rPr>
              <a:t>3</a:t>
            </a:r>
            <a:r>
              <a:rPr lang="en-US" sz="2000" b="1" smtClean="0">
                <a:solidFill>
                  <a:srgbClr val="262640"/>
                </a:solidFill>
              </a:rPr>
              <a:t> </a:t>
            </a:r>
            <a:r>
              <a:rPr lang="en-US" sz="2000" b="1" smtClean="0">
                <a:solidFill>
                  <a:srgbClr val="262640"/>
                </a:solidFill>
                <a:cs typeface="Arial" charset="0"/>
              </a:rPr>
              <a:t>[</a:t>
            </a:r>
            <a:r>
              <a:rPr lang="en-US" sz="2000" b="1" smtClean="0">
                <a:solidFill>
                  <a:srgbClr val="262640"/>
                </a:solidFill>
              </a:rPr>
              <a:t>Fe(CN)</a:t>
            </a:r>
            <a:r>
              <a:rPr lang="en-US" sz="1400" b="1" smtClean="0">
                <a:solidFill>
                  <a:srgbClr val="262640"/>
                </a:solidFill>
              </a:rPr>
              <a:t>6</a:t>
            </a:r>
            <a:r>
              <a:rPr lang="en-US" sz="1800" b="1" smtClean="0">
                <a:solidFill>
                  <a:srgbClr val="262640"/>
                </a:solidFill>
              </a:rPr>
              <a:t> </a:t>
            </a:r>
            <a:r>
              <a:rPr lang="en-US" sz="1800" b="1" smtClean="0">
                <a:solidFill>
                  <a:srgbClr val="262640"/>
                </a:solidFill>
                <a:cs typeface="Arial" charset="0"/>
              </a:rPr>
              <a:t>]</a:t>
            </a:r>
            <a:r>
              <a:rPr lang="en-US" sz="1800" b="1" smtClean="0">
                <a:solidFill>
                  <a:srgbClr val="262640"/>
                </a:solidFill>
              </a:rPr>
              <a:t> </a:t>
            </a:r>
            <a:r>
              <a:rPr lang="en-US" sz="1400" b="1" smtClean="0">
                <a:solidFill>
                  <a:srgbClr val="262640"/>
                </a:solidFill>
              </a:rPr>
              <a:t>2</a:t>
            </a:r>
            <a:r>
              <a:rPr lang="en-US" sz="1800" b="1" smtClean="0">
                <a:solidFill>
                  <a:srgbClr val="262640"/>
                </a:solidFill>
                <a:cs typeface="Arial" charset="0"/>
              </a:rPr>
              <a:t>↓</a:t>
            </a:r>
            <a:endParaRPr lang="en-US" sz="2000" b="1" smtClean="0">
              <a:solidFill>
                <a:srgbClr val="262640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i="1" u="sng" smtClean="0">
                <a:solidFill>
                  <a:srgbClr val="FF99FF"/>
                </a:solidFill>
              </a:rPr>
              <a:t>Качественное определение с желтой  кровяной солью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i="1" u="sng" smtClean="0">
                <a:solidFill>
                  <a:srgbClr val="FF99FF"/>
                </a:solidFill>
              </a:rPr>
              <a:t>Железо (</a:t>
            </a:r>
            <a:r>
              <a:rPr lang="en-US" sz="2400" i="1" u="sng" smtClean="0">
                <a:solidFill>
                  <a:srgbClr val="FF99FF"/>
                </a:solidFill>
              </a:rPr>
              <a:t>III</a:t>
            </a:r>
            <a:r>
              <a:rPr lang="ru-RU" sz="2400" i="1" u="sng" smtClean="0">
                <a:solidFill>
                  <a:srgbClr val="FF99FF"/>
                </a:solidFill>
              </a:rPr>
              <a:t>). </a:t>
            </a:r>
            <a:r>
              <a:rPr lang="en-US" sz="2400" i="1" u="sng" smtClean="0">
                <a:solidFill>
                  <a:srgbClr val="FF99FF"/>
                </a:solidFill>
              </a:rPr>
              <a:t>Fe</a:t>
            </a:r>
            <a:r>
              <a:rPr lang="ru-RU" sz="2400" i="1" u="sng" smtClean="0">
                <a:solidFill>
                  <a:srgbClr val="FF99FF"/>
                </a:solidFill>
              </a:rPr>
              <a:t>+3</a:t>
            </a:r>
            <a:endParaRPr lang="ru-RU" sz="2400" u="sng" smtClean="0">
              <a:solidFill>
                <a:srgbClr val="FF99FF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i="1" smtClean="0"/>
              <a:t> </a:t>
            </a:r>
            <a:r>
              <a:rPr lang="ru-RU" sz="2000" b="1" smtClean="0"/>
              <a:t>Гексацианоферрат (</a:t>
            </a:r>
            <a:r>
              <a:rPr lang="en-US" sz="2000" b="1" smtClean="0"/>
              <a:t>II</a:t>
            </a:r>
            <a:r>
              <a:rPr lang="ru-RU" sz="2000" b="1" smtClean="0"/>
              <a:t>) калия  в слабокислой среде с катионом</a:t>
            </a:r>
            <a:endParaRPr lang="en-US" sz="2000" b="1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smtClean="0"/>
              <a:t>Fe</a:t>
            </a:r>
            <a:r>
              <a:rPr lang="ru-RU" sz="2000" b="1" smtClean="0"/>
              <a:t>+3   образует темно-синий осадок берлинской лазури: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smtClean="0"/>
              <a:t>К 1 мл исследуемой воды прибавить 1-2 капли раствора соляной кислоты и 2 капли раствора реактива.</a:t>
            </a:r>
            <a:endParaRPr lang="en-US" sz="2000" b="1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 b="1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smtClean="0">
                <a:solidFill>
                  <a:srgbClr val="1A1A2C"/>
                </a:solidFill>
              </a:rPr>
              <a:t>4Fe</a:t>
            </a:r>
            <a:r>
              <a:rPr lang="en-US" sz="2000" b="1" smtClean="0">
                <a:solidFill>
                  <a:srgbClr val="1A1A2C"/>
                </a:solidFill>
                <a:cs typeface="Arial" charset="0"/>
              </a:rPr>
              <a:t>+³ +  3[</a:t>
            </a:r>
            <a:r>
              <a:rPr lang="en-US" sz="2000" b="1" smtClean="0">
                <a:solidFill>
                  <a:srgbClr val="1A1A2C"/>
                </a:solidFill>
              </a:rPr>
              <a:t>Fe(CN)</a:t>
            </a:r>
            <a:r>
              <a:rPr lang="en-US" sz="1400" b="1" smtClean="0">
                <a:solidFill>
                  <a:srgbClr val="1A1A2C"/>
                </a:solidFill>
              </a:rPr>
              <a:t>6</a:t>
            </a:r>
            <a:r>
              <a:rPr lang="en-US" sz="1800" b="1" smtClean="0">
                <a:solidFill>
                  <a:srgbClr val="1A1A2C"/>
                </a:solidFill>
              </a:rPr>
              <a:t> </a:t>
            </a:r>
            <a:r>
              <a:rPr lang="en-US" sz="1800" b="1" smtClean="0">
                <a:solidFill>
                  <a:srgbClr val="1A1A2C"/>
                </a:solidFill>
                <a:cs typeface="Arial" charset="0"/>
              </a:rPr>
              <a:t>]</a:t>
            </a:r>
            <a:r>
              <a:rPr lang="en-US" sz="1800" b="1" smtClean="0">
                <a:solidFill>
                  <a:srgbClr val="1A1A2C"/>
                </a:solidFill>
              </a:rPr>
              <a:t> </a:t>
            </a:r>
            <a:r>
              <a:rPr lang="en-US" sz="1800" b="1" smtClean="0">
                <a:solidFill>
                  <a:srgbClr val="1A1A2C"/>
                </a:solidFill>
                <a:cs typeface="Arial" charset="0"/>
              </a:rPr>
              <a:t>¯4  →   </a:t>
            </a:r>
            <a:r>
              <a:rPr lang="en-US" sz="2000" b="1" smtClean="0">
                <a:solidFill>
                  <a:srgbClr val="1A1A2C"/>
                </a:solidFill>
              </a:rPr>
              <a:t>Fe</a:t>
            </a:r>
            <a:r>
              <a:rPr lang="en-US" sz="1400" b="1" smtClean="0">
                <a:solidFill>
                  <a:srgbClr val="1A1A2C"/>
                </a:solidFill>
              </a:rPr>
              <a:t>4</a:t>
            </a:r>
            <a:r>
              <a:rPr lang="en-US" sz="2000" b="1" smtClean="0">
                <a:solidFill>
                  <a:srgbClr val="1A1A2C"/>
                </a:solidFill>
              </a:rPr>
              <a:t> </a:t>
            </a:r>
            <a:r>
              <a:rPr lang="en-US" sz="2000" b="1" smtClean="0">
                <a:solidFill>
                  <a:srgbClr val="1A1A2C"/>
                </a:solidFill>
                <a:cs typeface="Arial" charset="0"/>
              </a:rPr>
              <a:t>[</a:t>
            </a:r>
            <a:r>
              <a:rPr lang="en-US" sz="2000" b="1" smtClean="0">
                <a:solidFill>
                  <a:srgbClr val="1A1A2C"/>
                </a:solidFill>
              </a:rPr>
              <a:t>Fe(CN)</a:t>
            </a:r>
            <a:r>
              <a:rPr lang="en-US" sz="1400" b="1" smtClean="0">
                <a:solidFill>
                  <a:srgbClr val="1A1A2C"/>
                </a:solidFill>
              </a:rPr>
              <a:t>6</a:t>
            </a:r>
            <a:r>
              <a:rPr lang="en-US" sz="1800" b="1" smtClean="0">
                <a:solidFill>
                  <a:srgbClr val="1A1A2C"/>
                </a:solidFill>
              </a:rPr>
              <a:t> </a:t>
            </a:r>
            <a:r>
              <a:rPr lang="en-US" sz="1800" b="1" smtClean="0">
                <a:solidFill>
                  <a:srgbClr val="1A1A2C"/>
                </a:solidFill>
                <a:cs typeface="Arial" charset="0"/>
              </a:rPr>
              <a:t>]</a:t>
            </a:r>
            <a:r>
              <a:rPr lang="en-US" sz="1800" b="1" smtClean="0">
                <a:solidFill>
                  <a:srgbClr val="1A1A2C"/>
                </a:solidFill>
              </a:rPr>
              <a:t> </a:t>
            </a:r>
            <a:r>
              <a:rPr lang="en-US" sz="1400" b="1" smtClean="0">
                <a:solidFill>
                  <a:srgbClr val="1A1A2C"/>
                </a:solidFill>
              </a:rPr>
              <a:t>3 </a:t>
            </a:r>
            <a:r>
              <a:rPr lang="en-US" sz="1800" b="1" smtClean="0">
                <a:solidFill>
                  <a:srgbClr val="1A1A2C"/>
                </a:solidFill>
                <a:cs typeface="Arial" charset="0"/>
              </a:rPr>
              <a:t>↓</a:t>
            </a:r>
            <a:endParaRPr lang="en-US" sz="2000" b="1" smtClean="0">
              <a:solidFill>
                <a:srgbClr val="1A1A2C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b="1" smtClean="0">
              <a:solidFill>
                <a:srgbClr val="1A1A2C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i="1" smtClean="0">
                <a:solidFill>
                  <a:srgbClr val="000066"/>
                </a:solidFill>
              </a:rPr>
              <a:t>Обнаружение ионов меди С</a:t>
            </a:r>
            <a:r>
              <a:rPr lang="en-US" sz="2800" b="1" i="1" smtClean="0">
                <a:solidFill>
                  <a:srgbClr val="000066"/>
                </a:solidFill>
              </a:rPr>
              <a:t>u</a:t>
            </a:r>
            <a:r>
              <a:rPr lang="ru-RU" sz="2800" b="1" i="1" smtClean="0">
                <a:solidFill>
                  <a:srgbClr val="000066"/>
                </a:solidFill>
              </a:rPr>
              <a:t>2+</a:t>
            </a:r>
            <a:r>
              <a:rPr lang="ru-RU" smtClean="0"/>
              <a:t> 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i="1" smtClean="0"/>
              <a:t>   </a:t>
            </a:r>
            <a:r>
              <a:rPr lang="ru-RU" sz="2400" i="1" u="sng" smtClean="0">
                <a:solidFill>
                  <a:srgbClr val="FF99FF"/>
                </a:solidFill>
              </a:rPr>
              <a:t>Качественное обнаружение с концентрированным раствором аммиака </a:t>
            </a:r>
            <a:r>
              <a:rPr lang="en-US" sz="2400" i="1" u="sng" smtClean="0">
                <a:solidFill>
                  <a:srgbClr val="FF99FF"/>
                </a:solidFill>
              </a:rPr>
              <a:t>NH</a:t>
            </a:r>
            <a:r>
              <a:rPr lang="ru-RU" sz="2400" i="1" u="sng" smtClean="0">
                <a:solidFill>
                  <a:srgbClr val="FF99FF"/>
                </a:solidFill>
              </a:rPr>
              <a:t> </a:t>
            </a:r>
            <a:r>
              <a:rPr lang="ru-RU" sz="1400" i="1" u="sng" smtClean="0">
                <a:solidFill>
                  <a:srgbClr val="FF99FF"/>
                </a:solidFill>
              </a:rPr>
              <a:t>4 </a:t>
            </a:r>
            <a:r>
              <a:rPr lang="en-US" sz="2400" i="1" u="sng" smtClean="0">
                <a:solidFill>
                  <a:srgbClr val="FF99FF"/>
                </a:solidFill>
              </a:rPr>
              <a:t>OH</a:t>
            </a:r>
            <a:endParaRPr lang="ru-RU" sz="2400" i="1" u="sng" smtClean="0">
              <a:solidFill>
                <a:srgbClr val="FF99FF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smtClean="0"/>
              <a:t>    </a:t>
            </a:r>
            <a:r>
              <a:rPr lang="ru-RU" sz="2400" b="1" smtClean="0"/>
              <a:t>В фарфоровую чашку поместить 3-5 мл исследуемой воды, осторожно выпарить досуха и на периферийную часть пятна нанести каплю концентрированного раствора аммиака. Появление интенсивно синей или фиолетовой окраски свидетельствуете присутствии </a:t>
            </a:r>
            <a:r>
              <a:rPr lang="en-US" sz="2400" b="1" smtClean="0"/>
              <a:t>Cu</a:t>
            </a:r>
            <a:r>
              <a:rPr lang="ru-RU" sz="2400" b="1" smtClean="0"/>
              <a:t>+:</a:t>
            </a:r>
            <a:endParaRPr lang="en-US" sz="2400" b="1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b="1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2400" b="1" smtClean="0">
                <a:solidFill>
                  <a:srgbClr val="1A1A2C"/>
                </a:solidFill>
              </a:rPr>
              <a:t>Cu</a:t>
            </a:r>
            <a:r>
              <a:rPr lang="en-US" sz="2400" b="1" smtClean="0">
                <a:solidFill>
                  <a:srgbClr val="1A1A2C"/>
                </a:solidFill>
                <a:cs typeface="Arial" charset="0"/>
              </a:rPr>
              <a:t>+²  + 4 NH</a:t>
            </a:r>
            <a:r>
              <a:rPr lang="en-US" sz="1400" b="1" smtClean="0">
                <a:solidFill>
                  <a:srgbClr val="1A1A2C"/>
                </a:solidFill>
                <a:cs typeface="Arial" charset="0"/>
              </a:rPr>
              <a:t>4</a:t>
            </a:r>
            <a:r>
              <a:rPr lang="en-US" sz="2400" b="1" smtClean="0">
                <a:solidFill>
                  <a:srgbClr val="1A1A2C"/>
                </a:solidFill>
                <a:cs typeface="Arial" charset="0"/>
              </a:rPr>
              <a:t>OH → [ </a:t>
            </a:r>
            <a:r>
              <a:rPr lang="en-US" sz="2400" b="1" smtClean="0">
                <a:solidFill>
                  <a:srgbClr val="1A1A2C"/>
                </a:solidFill>
              </a:rPr>
              <a:t>Cu </a:t>
            </a:r>
            <a:r>
              <a:rPr lang="en-US" sz="2400" b="1" smtClean="0">
                <a:solidFill>
                  <a:srgbClr val="1A1A2C"/>
                </a:solidFill>
                <a:cs typeface="Arial" charset="0"/>
              </a:rPr>
              <a:t>(NH</a:t>
            </a:r>
            <a:r>
              <a:rPr lang="en-US" sz="1400" b="1" smtClean="0">
                <a:solidFill>
                  <a:srgbClr val="1A1A2C"/>
                </a:solidFill>
                <a:cs typeface="Arial" charset="0"/>
              </a:rPr>
              <a:t>3</a:t>
            </a:r>
            <a:r>
              <a:rPr lang="en-US" sz="2400" b="1" smtClean="0">
                <a:solidFill>
                  <a:srgbClr val="1A1A2C"/>
                </a:solidFill>
                <a:cs typeface="Arial" charset="0"/>
              </a:rPr>
              <a:t>)</a:t>
            </a:r>
            <a:r>
              <a:rPr lang="en-US" sz="1400" b="1" smtClean="0">
                <a:solidFill>
                  <a:srgbClr val="1A1A2C"/>
                </a:solidFill>
                <a:cs typeface="Arial" charset="0"/>
              </a:rPr>
              <a:t>4</a:t>
            </a:r>
            <a:r>
              <a:rPr lang="en-US" sz="2400" b="1" smtClean="0">
                <a:solidFill>
                  <a:srgbClr val="1A1A2C"/>
                </a:solidFill>
                <a:cs typeface="Arial" charset="0"/>
              </a:rPr>
              <a:t>] ¯² + 4 H</a:t>
            </a:r>
            <a:r>
              <a:rPr lang="en-US" sz="1400" b="1" smtClean="0">
                <a:solidFill>
                  <a:srgbClr val="1A1A2C"/>
                </a:solidFill>
                <a:cs typeface="Arial" charset="0"/>
              </a:rPr>
              <a:t>2</a:t>
            </a:r>
            <a:r>
              <a:rPr lang="en-US" sz="2400" b="1" smtClean="0">
                <a:solidFill>
                  <a:srgbClr val="1A1A2C"/>
                </a:solidFill>
                <a:cs typeface="Arial" charset="0"/>
              </a:rPr>
              <a:t>O</a:t>
            </a:r>
            <a:endParaRPr lang="en-US" sz="1400" b="1" smtClean="0">
              <a:solidFill>
                <a:srgbClr val="1A1A2C"/>
              </a:solidFill>
              <a:cs typeface="Arial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i="1" smtClean="0">
                <a:solidFill>
                  <a:srgbClr val="000066"/>
                </a:solidFill>
              </a:rPr>
              <a:t/>
            </a:r>
            <a:br>
              <a:rPr lang="ru-RU" sz="2400" b="1" i="1" smtClean="0">
                <a:solidFill>
                  <a:srgbClr val="000066"/>
                </a:solidFill>
              </a:rPr>
            </a:br>
            <a:r>
              <a:rPr lang="ru-RU" sz="2400" b="1" i="1" smtClean="0">
                <a:solidFill>
                  <a:srgbClr val="000066"/>
                </a:solidFill>
              </a:rPr>
              <a:t>Экспериментальный этап №2.</a:t>
            </a:r>
            <a:br>
              <a:rPr lang="ru-RU" sz="2400" b="1" i="1" smtClean="0">
                <a:solidFill>
                  <a:srgbClr val="000066"/>
                </a:solidFill>
              </a:rPr>
            </a:br>
            <a:r>
              <a:rPr lang="ru-RU" sz="2400" b="1" i="1" smtClean="0">
                <a:solidFill>
                  <a:srgbClr val="000066"/>
                </a:solidFill>
              </a:rPr>
              <a:t>Тема:</a:t>
            </a:r>
            <a:r>
              <a:rPr lang="ru-RU" sz="2400" b="1" i="1" smtClean="0"/>
              <a:t> Определение тяжелых металлов в снеге и почве методом хроматографии.</a:t>
            </a:r>
            <a:br>
              <a:rPr lang="ru-RU" sz="2400" b="1" i="1" smtClean="0"/>
            </a:br>
            <a:r>
              <a:rPr lang="ru-RU" sz="2400" b="1" i="1" smtClean="0">
                <a:solidFill>
                  <a:srgbClr val="000066"/>
                </a:solidFill>
              </a:rPr>
              <a:t>Цель:</a:t>
            </a:r>
            <a:r>
              <a:rPr lang="ru-RU" sz="2400" b="1" i="1" smtClean="0"/>
              <a:t> Подтвердить содержание тяжелых металлов методом хроматографии.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45339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smtClean="0"/>
              <a:t>     </a:t>
            </a:r>
            <a:r>
              <a:rPr lang="ru-RU" sz="1800" b="1" i="1" u="sng" smtClean="0">
                <a:solidFill>
                  <a:srgbClr val="FF99FF"/>
                </a:solidFill>
              </a:rPr>
              <a:t>Тонкослойна хроматография (</a:t>
            </a:r>
            <a:r>
              <a:rPr lang="en-US" sz="1800" b="1" i="1" u="sng" smtClean="0">
                <a:solidFill>
                  <a:srgbClr val="FF99FF"/>
                </a:solidFill>
              </a:rPr>
              <a:t>TCX</a:t>
            </a:r>
            <a:r>
              <a:rPr lang="ru-RU" sz="1800" b="1" i="1" u="sng" smtClean="0">
                <a:solidFill>
                  <a:srgbClr val="FF99FF"/>
                </a:solidFill>
              </a:rPr>
              <a:t>,</a:t>
            </a:r>
            <a:r>
              <a:rPr lang="en-US" sz="1800" b="1" i="1" u="sng" smtClean="0">
                <a:solidFill>
                  <a:srgbClr val="FF99FF"/>
                </a:solidFill>
              </a:rPr>
              <a:t>TLC</a:t>
            </a:r>
            <a:r>
              <a:rPr lang="ru-RU" sz="1800" b="1" i="1" u="sng" smtClean="0">
                <a:solidFill>
                  <a:srgbClr val="FF99FF"/>
                </a:solidFill>
              </a:rPr>
              <a:t>)</a:t>
            </a:r>
            <a:r>
              <a:rPr lang="ru-RU" sz="1800" b="1" smtClean="0"/>
              <a:t> – один из наиболее используемых методов хроматографического  анализа, но наименее популяризуемый.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smtClean="0"/>
              <a:t>     Несмотря на существовавшие  до недавнего времени существенные недостатки, она широко используется для качественного анализа смесей, в основном, за счет дешевизны и скорости получения результатов.</a:t>
            </a:r>
            <a:endParaRPr lang="ru-RU" sz="1800" b="1" i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i="1" smtClean="0"/>
              <a:t>      </a:t>
            </a:r>
            <a:r>
              <a:rPr lang="ru-RU" sz="1800" b="1" i="1" u="sng" smtClean="0">
                <a:solidFill>
                  <a:srgbClr val="FF99FF"/>
                </a:solidFill>
              </a:rPr>
              <a:t>Физико-химические свойства тонкослойной хроматографии. </a:t>
            </a:r>
            <a:endParaRPr lang="ru-RU" sz="1800" b="1" u="sng" smtClean="0">
              <a:solidFill>
                <a:srgbClr val="FF99FF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smtClean="0"/>
              <a:t>     Основой тонкослойной хроматографии является адсорбционный метод, хотя также встречается метод распределительной хроматографии.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smtClean="0"/>
              <a:t>     Адсорбционный метод основан на различии степени сорбции-десорбции разделяемых компонентов на неподвижной фазе.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smtClean="0"/>
              <a:t>     Адсорбция осуществляется за счет ван-дер-вальсовских сил, являющейся основной физической адсорбции, полимолекулярной (образование нескольких слоев адсорбата на поверхности адсорбента ) и хемосорбцией ( химического взаимодействия адсорбента и адсорбата ).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000066"/>
                </a:solidFill>
              </a:rPr>
              <a:t>Тонкослойная хроматография.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</a:t>
            </a:r>
            <a:r>
              <a:rPr lang="ru-RU" sz="2400" smtClean="0"/>
              <a:t>В этом методе хроматографирование веществ происходит в тонком слое сорбента, нанесенного на тона твердую плоскую подложку.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Разделение в этом методе в основном происходит на основе сорбции-десорбции.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Использование различных сорбентов, позволило значительно расширить и улучшить этот метод.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smtClean="0">
                <a:solidFill>
                  <a:srgbClr val="000066"/>
                </a:solidFill>
              </a:rPr>
              <a:t>Автор работы: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Ученик 11 а класса средней школы №3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Г.Южноуральска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Попов Григорий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Руководитель: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Учитель химии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Арапова Г.В.</a:t>
            </a:r>
          </a:p>
        </p:txBody>
      </p:sp>
      <p:pic>
        <p:nvPicPr>
          <p:cNvPr id="8195" name="Picture 7" descr="S800154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contrast="18000"/>
          </a:blip>
          <a:srcRect/>
          <a:stretch>
            <a:fillRect/>
          </a:stretch>
        </p:blipFill>
        <p:spPr>
          <a:xfrm>
            <a:off x="4284663" y="620713"/>
            <a:ext cx="4535487" cy="5832475"/>
          </a:xfr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000066"/>
                </a:solidFill>
              </a:rPr>
              <a:t>Методика эксперимента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25538"/>
            <a:ext cx="7427913" cy="2232025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smtClean="0"/>
              <a:t>Можно выделить несколько этапов: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sz="2400" b="1" smtClean="0"/>
              <a:t>Подготовка пластин( из алюминиевой фольги). Для этого используем силуфоловые пластинки, представляющие собой закрепленный слой силикагеля с крахмалом, нанесенный на алюминиевую фольгу.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smtClean="0"/>
          </a:p>
          <a:p>
            <a:pPr marL="533400" indent="-533400" eaLnBrk="1" hangingPunct="1">
              <a:lnSpc>
                <a:spcPct val="80000"/>
              </a:lnSpc>
              <a:defRPr/>
            </a:pPr>
            <a:endParaRPr lang="ru-RU" sz="2400" b="1" smtClean="0"/>
          </a:p>
          <a:p>
            <a:pPr marL="533400" indent="-533400" eaLnBrk="1" hangingPunct="1">
              <a:lnSpc>
                <a:spcPct val="80000"/>
              </a:lnSpc>
              <a:defRPr/>
            </a:pPr>
            <a:endParaRPr lang="ru-RU" sz="2400" b="1" smtClean="0"/>
          </a:p>
          <a:p>
            <a:pPr marL="533400" indent="-533400" eaLnBrk="1" hangingPunct="1">
              <a:lnSpc>
                <a:spcPct val="80000"/>
              </a:lnSpc>
              <a:defRPr/>
            </a:pPr>
            <a:endParaRPr lang="ru-RU" sz="2400" b="1" smtClean="0"/>
          </a:p>
          <a:p>
            <a:pPr marL="533400" indent="-533400" eaLnBrk="1" hangingPunct="1">
              <a:lnSpc>
                <a:spcPct val="80000"/>
              </a:lnSpc>
              <a:defRPr/>
            </a:pPr>
            <a:endParaRPr lang="ru-RU" sz="2400" b="1" smtClean="0"/>
          </a:p>
          <a:p>
            <a:pPr marL="533400" indent="-533400" eaLnBrk="1" hangingPunct="1">
              <a:lnSpc>
                <a:spcPct val="80000"/>
              </a:lnSpc>
              <a:defRPr/>
            </a:pPr>
            <a:endParaRPr lang="ru-RU" sz="2400" b="1" smtClean="0"/>
          </a:p>
          <a:p>
            <a:pPr marL="533400" indent="-533400" eaLnBrk="1" hangingPunct="1">
              <a:lnSpc>
                <a:spcPct val="80000"/>
              </a:lnSpc>
              <a:defRPr/>
            </a:pPr>
            <a:endParaRPr lang="ru-RU" sz="2400" b="1" smtClean="0"/>
          </a:p>
        </p:txBody>
      </p:sp>
      <p:pic>
        <p:nvPicPr>
          <p:cNvPr id="26628" name="Picture 4" descr="SDC11198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3933825"/>
            <a:ext cx="2520950" cy="2190750"/>
          </a:xfrm>
          <a:noFill/>
        </p:spPr>
      </p:pic>
      <p:pic>
        <p:nvPicPr>
          <p:cNvPr id="26629" name="Picture 6" descr="SDC11214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348038" y="4005263"/>
            <a:ext cx="2484437" cy="2087562"/>
          </a:xfrm>
          <a:noFill/>
        </p:spPr>
      </p:pic>
      <p:pic>
        <p:nvPicPr>
          <p:cNvPr id="26630" name="Picture 8" descr="SDC112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4005263"/>
            <a:ext cx="2376488" cy="212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60350"/>
            <a:ext cx="5051425" cy="659765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 startAt="2"/>
              <a:defRPr/>
            </a:pPr>
            <a:r>
              <a:rPr lang="ru-RU" sz="2400" b="1" smtClean="0"/>
              <a:t>На вырезанной пластинке размером 3 х 7 см отмечаем линию старта, на которую с помощью капилляров наносим анализируемую смесь и свидетель (водный раствор соли соответствующего металла). Затем эту пластинку помещаем в стакан с растворителем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smtClean="0"/>
              <a:t>       (н-бутанол, дистиллированная вода с добавлением уксусной кислоты до установления в системе </a:t>
            </a:r>
            <a:r>
              <a:rPr lang="en-US" sz="2400" b="1" smtClean="0"/>
              <a:t>pH</a:t>
            </a:r>
            <a:r>
              <a:rPr lang="ru-RU" sz="2400" b="1" smtClean="0"/>
              <a:t>). </a:t>
            </a:r>
          </a:p>
        </p:txBody>
      </p:sp>
      <p:pic>
        <p:nvPicPr>
          <p:cNvPr id="27651" name="Picture 9" descr="SDC11224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24525" y="3716338"/>
            <a:ext cx="3136900" cy="2449512"/>
          </a:xfrm>
          <a:noFill/>
        </p:spPr>
      </p:pic>
      <p:pic>
        <p:nvPicPr>
          <p:cNvPr id="27652" name="Picture 12" descr="SDC11225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24525" y="692150"/>
            <a:ext cx="2921000" cy="2376488"/>
          </a:xfr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333375"/>
            <a:ext cx="8748713" cy="3024188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 startAt="3"/>
              <a:defRPr/>
            </a:pPr>
            <a:r>
              <a:rPr lang="ru-RU" sz="2000" b="1" smtClean="0"/>
              <a:t>Для обнаружения ионов металлов опрыскиваем хроматограмму из пульверизатора растворами реагентов, дающих цветные реакции, для обнаружения </a:t>
            </a:r>
            <a:endParaRPr lang="en-US" sz="2000" b="1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smtClean="0"/>
              <a:t>        </a:t>
            </a:r>
            <a:r>
              <a:rPr lang="ru-RU" sz="2000" b="1" smtClean="0"/>
              <a:t>ионов </a:t>
            </a:r>
            <a:r>
              <a:rPr lang="en-US" sz="2000" b="1" smtClean="0">
                <a:solidFill>
                  <a:srgbClr val="262640"/>
                </a:solidFill>
              </a:rPr>
              <a:t>Fe</a:t>
            </a:r>
            <a:r>
              <a:rPr lang="en-US" sz="2000" b="1" smtClean="0">
                <a:solidFill>
                  <a:srgbClr val="262640"/>
                </a:solidFill>
                <a:cs typeface="Arial" charset="0"/>
              </a:rPr>
              <a:t>+²</a:t>
            </a:r>
            <a:r>
              <a:rPr lang="ru-RU" sz="2000" b="1" smtClean="0"/>
              <a:t> </a:t>
            </a:r>
            <a:r>
              <a:rPr lang="en-US" sz="2000" b="1" smtClean="0"/>
              <a:t> - </a:t>
            </a:r>
            <a:r>
              <a:rPr lang="ru-RU" sz="2000" b="1" smtClean="0"/>
              <a:t> </a:t>
            </a:r>
            <a:r>
              <a:rPr lang="ru-RU" sz="2000" b="1" smtClean="0">
                <a:solidFill>
                  <a:srgbClr val="1A1A2C"/>
                </a:solidFill>
              </a:rPr>
              <a:t>раствором гексоцианоферрата </a:t>
            </a:r>
            <a:r>
              <a:rPr lang="en-US" sz="2000" b="1" smtClean="0">
                <a:solidFill>
                  <a:srgbClr val="1A1A2C"/>
                </a:solidFill>
              </a:rPr>
              <a:t>(III) </a:t>
            </a:r>
            <a:r>
              <a:rPr lang="ru-RU" sz="2000" b="1" smtClean="0">
                <a:solidFill>
                  <a:srgbClr val="1A1A2C"/>
                </a:solidFill>
              </a:rPr>
              <a:t>калия</a:t>
            </a:r>
            <a:r>
              <a:rPr lang="ru-RU" sz="2000" b="1" smtClean="0"/>
              <a:t>;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smtClean="0"/>
              <a:t>        ионов </a:t>
            </a:r>
            <a:r>
              <a:rPr lang="en-US" sz="2000" b="1" smtClean="0">
                <a:solidFill>
                  <a:srgbClr val="1A1A2C"/>
                </a:solidFill>
              </a:rPr>
              <a:t>Fe</a:t>
            </a:r>
            <a:r>
              <a:rPr lang="en-US" sz="2000" b="1" smtClean="0">
                <a:solidFill>
                  <a:srgbClr val="1A1A2C"/>
                </a:solidFill>
                <a:cs typeface="Arial" charset="0"/>
              </a:rPr>
              <a:t>+³ </a:t>
            </a:r>
            <a:r>
              <a:rPr lang="ru-RU" sz="2000" b="1" smtClean="0"/>
              <a:t>- </a:t>
            </a:r>
            <a:r>
              <a:rPr lang="en-US" sz="2000" b="1" smtClean="0"/>
              <a:t> </a:t>
            </a:r>
            <a:r>
              <a:rPr lang="ru-RU" sz="2000" b="1" smtClean="0">
                <a:solidFill>
                  <a:srgbClr val="1A1A2C"/>
                </a:solidFill>
              </a:rPr>
              <a:t>раствором гексацианоферрата (</a:t>
            </a:r>
            <a:r>
              <a:rPr lang="en-US" sz="2000" b="1" smtClean="0">
                <a:solidFill>
                  <a:srgbClr val="1A1A2C"/>
                </a:solidFill>
              </a:rPr>
              <a:t>II</a:t>
            </a:r>
            <a:r>
              <a:rPr lang="ru-RU" sz="2000" b="1" smtClean="0">
                <a:solidFill>
                  <a:srgbClr val="1A1A2C"/>
                </a:solidFill>
              </a:rPr>
              <a:t>) калия</a:t>
            </a:r>
            <a:r>
              <a:rPr lang="ru-RU" sz="2000" b="1" smtClean="0"/>
              <a:t>;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smtClean="0"/>
              <a:t>        ионов </a:t>
            </a:r>
            <a:r>
              <a:rPr lang="en-US" sz="2000" b="1" smtClean="0">
                <a:solidFill>
                  <a:srgbClr val="1A1A2C"/>
                </a:solidFill>
              </a:rPr>
              <a:t>Pb</a:t>
            </a:r>
            <a:r>
              <a:rPr lang="ru-RU" sz="2000" b="1" smtClean="0">
                <a:solidFill>
                  <a:srgbClr val="1A1A2C"/>
                </a:solidFill>
              </a:rPr>
              <a:t>+</a:t>
            </a:r>
            <a:r>
              <a:rPr lang="en-US" sz="2000" b="1" smtClean="0">
                <a:solidFill>
                  <a:srgbClr val="1A1A2C"/>
                </a:solidFill>
                <a:cs typeface="Arial" charset="0"/>
              </a:rPr>
              <a:t>²</a:t>
            </a:r>
            <a:r>
              <a:rPr lang="ru-RU" sz="2000" b="1" smtClean="0">
                <a:solidFill>
                  <a:srgbClr val="1A1A2C"/>
                </a:solidFill>
              </a:rPr>
              <a:t>,</a:t>
            </a:r>
            <a:r>
              <a:rPr lang="ru-RU" sz="2000" b="1" smtClean="0"/>
              <a:t> - </a:t>
            </a:r>
            <a:r>
              <a:rPr lang="en-US" sz="2000" b="1" smtClean="0"/>
              <a:t> </a:t>
            </a:r>
            <a:r>
              <a:rPr lang="ru-RU" sz="2000" b="1" smtClean="0">
                <a:solidFill>
                  <a:srgbClr val="1A1A2C"/>
                </a:solidFill>
              </a:rPr>
              <a:t>раствором иодистого калия</a:t>
            </a:r>
            <a:r>
              <a:rPr lang="ru-RU" sz="2000" b="1" smtClean="0"/>
              <a:t>, для обнаружения </a:t>
            </a:r>
            <a:endParaRPr lang="en-US" sz="2000" b="1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smtClean="0"/>
              <a:t>        </a:t>
            </a:r>
            <a:r>
              <a:rPr lang="ru-RU" sz="2000" b="1" smtClean="0"/>
              <a:t>ионов </a:t>
            </a:r>
            <a:r>
              <a:rPr lang="ru-RU" sz="2000" b="1" smtClean="0">
                <a:solidFill>
                  <a:srgbClr val="1A1A2C"/>
                </a:solidFill>
              </a:rPr>
              <a:t>С</a:t>
            </a:r>
            <a:r>
              <a:rPr lang="en-US" sz="2000" b="1" smtClean="0">
                <a:solidFill>
                  <a:srgbClr val="1A1A2C"/>
                </a:solidFill>
              </a:rPr>
              <a:t>u</a:t>
            </a:r>
            <a:r>
              <a:rPr lang="ru-RU" sz="2000" b="1" smtClean="0"/>
              <a:t> </a:t>
            </a:r>
            <a:r>
              <a:rPr lang="en-US" sz="2000" b="1" smtClean="0">
                <a:solidFill>
                  <a:srgbClr val="262640"/>
                </a:solidFill>
                <a:cs typeface="Arial" charset="0"/>
              </a:rPr>
              <a:t>+²</a:t>
            </a:r>
            <a:r>
              <a:rPr lang="ru-RU" sz="2000" b="1" smtClean="0">
                <a:solidFill>
                  <a:srgbClr val="262640"/>
                </a:solidFill>
                <a:cs typeface="Arial" charset="0"/>
              </a:rPr>
              <a:t> - раствор аммиака.</a:t>
            </a:r>
            <a:r>
              <a:rPr lang="ru-RU" sz="2000" b="1" smtClean="0"/>
              <a:t> .При этом появляются окрашенные пятна (желтое, берлинской лазури, розовое, соответственно). По высоте пятна на хроматограмме проводим количественное сравнение анализируемых ионов тяжелых металлов.</a:t>
            </a:r>
          </a:p>
        </p:txBody>
      </p:sp>
      <p:pic>
        <p:nvPicPr>
          <p:cNvPr id="28675" name="Picture 4" descr="SDC11227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3789363"/>
            <a:ext cx="2921000" cy="2087562"/>
          </a:xfrm>
          <a:noFill/>
        </p:spPr>
      </p:pic>
      <p:pic>
        <p:nvPicPr>
          <p:cNvPr id="28676" name="Picture 7" descr="SDC11230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348038" y="3789363"/>
            <a:ext cx="2741612" cy="2089150"/>
          </a:xfrm>
          <a:noFill/>
        </p:spPr>
      </p:pic>
      <p:pic>
        <p:nvPicPr>
          <p:cNvPr id="28677" name="Picture 10" descr="SDC112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3789363"/>
            <a:ext cx="2736850" cy="206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000066"/>
                </a:solidFill>
              </a:rPr>
              <a:t>Значение </a:t>
            </a:r>
            <a:r>
              <a:rPr lang="en-US" sz="2800" b="1" smtClean="0">
                <a:solidFill>
                  <a:srgbClr val="000066"/>
                </a:solidFill>
              </a:rPr>
              <a:t>Rf</a:t>
            </a:r>
            <a:r>
              <a:rPr lang="ru-RU" sz="2800" b="1" smtClean="0">
                <a:solidFill>
                  <a:srgbClr val="000066"/>
                </a:solidFill>
              </a:rPr>
              <a:t>.</a:t>
            </a: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484313"/>
            <a:ext cx="7632700" cy="4533900"/>
          </a:xfrm>
        </p:spPr>
        <p:txBody>
          <a:bodyPr/>
          <a:lstStyle/>
          <a:p>
            <a:pPr lvl="4" algn="ctr" eaLnBrk="1" hangingPunct="1">
              <a:buFont typeface="Wingdings" pitchFamily="2" charset="2"/>
              <a:buNone/>
              <a:defRPr/>
            </a:pPr>
            <a:r>
              <a:rPr lang="ru-RU" b="1" smtClean="0"/>
              <a:t>Одним из основных показателей в ТСХ является показатель </a:t>
            </a:r>
            <a:r>
              <a:rPr lang="en-US" b="1" smtClean="0"/>
              <a:t>Rf</a:t>
            </a:r>
            <a:r>
              <a:rPr lang="ru-RU" b="1" smtClean="0"/>
              <a:t>. Этот параметр является аналогией времени удерживания и зависит как от свойств разделяемых веществ, состава подвижной фазы и сорбента, так и от физических параметров. Определение значение </a:t>
            </a:r>
            <a:r>
              <a:rPr lang="en-US" b="1" smtClean="0"/>
              <a:t>Rf</a:t>
            </a:r>
            <a:r>
              <a:rPr lang="ru-RU" b="1" smtClean="0"/>
              <a:t> проводят как отношение расстояния прошедшего веществом к расстоянию, прошедшего фронтом растворителя.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solidFill>
                  <a:srgbClr val="000066"/>
                </a:solidFill>
              </a:rPr>
              <a:t>        Таблица</a:t>
            </a:r>
            <a:r>
              <a:rPr lang="ru-RU" sz="2400" smtClean="0">
                <a:solidFill>
                  <a:srgbClr val="000066"/>
                </a:solidFill>
              </a:rPr>
              <a:t>  </a:t>
            </a:r>
            <a:r>
              <a:rPr lang="ru-RU" sz="2400" b="1" smtClean="0">
                <a:solidFill>
                  <a:srgbClr val="000066"/>
                </a:solidFill>
              </a:rPr>
              <a:t>№ 1</a:t>
            </a:r>
            <a:r>
              <a:rPr lang="ru-RU" sz="2400" smtClean="0">
                <a:solidFill>
                  <a:srgbClr val="000066"/>
                </a:solidFill>
              </a:rPr>
              <a:t>              </a:t>
            </a:r>
            <a:br>
              <a:rPr lang="ru-RU" sz="2400" smtClean="0">
                <a:solidFill>
                  <a:srgbClr val="000066"/>
                </a:solidFill>
              </a:rPr>
            </a:br>
            <a:r>
              <a:rPr lang="ru-RU" sz="2400" b="1" smtClean="0">
                <a:solidFill>
                  <a:srgbClr val="000066"/>
                </a:solidFill>
              </a:rPr>
              <a:t>Содержание тяжелых металлов в снеге (методом хроматографии</a:t>
            </a:r>
            <a:r>
              <a:rPr lang="ru-RU" sz="2400" smtClean="0">
                <a:solidFill>
                  <a:srgbClr val="000066"/>
                </a:solidFill>
              </a:rPr>
              <a:t>)</a:t>
            </a:r>
            <a:r>
              <a:rPr lang="ru-RU" sz="2400" b="1" i="1" smtClean="0">
                <a:solidFill>
                  <a:srgbClr val="000066"/>
                </a:solidFill>
              </a:rPr>
              <a:t/>
            </a:r>
            <a:br>
              <a:rPr lang="ru-RU" sz="2400" b="1" i="1" smtClean="0">
                <a:solidFill>
                  <a:srgbClr val="000066"/>
                </a:solidFill>
              </a:rPr>
            </a:br>
            <a:r>
              <a:rPr lang="ru-RU" sz="2400" b="1" i="1" smtClean="0">
                <a:solidFill>
                  <a:srgbClr val="000066"/>
                </a:solidFill>
              </a:rPr>
              <a:t> в 2007 году</a:t>
            </a:r>
          </a:p>
        </p:txBody>
      </p:sp>
      <p:graphicFrame>
        <p:nvGraphicFramePr>
          <p:cNvPr id="238679" name="Group 87"/>
          <p:cNvGraphicFramePr>
            <a:graphicFrameLocks noGrp="1"/>
          </p:cNvGraphicFramePr>
          <p:nvPr>
            <p:ph type="tbl" idx="1"/>
          </p:nvPr>
        </p:nvGraphicFramePr>
        <p:xfrm>
          <a:off x="468313" y="1557338"/>
          <a:ext cx="8229600" cy="5106987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объект исследования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Pb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+2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</a:t>
                      </a: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u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+2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Fe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5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Сосновый бор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-------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МОУ. СОШ.№ 3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Гидроэлектро-станция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следы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2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Городская клиническая больница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следы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377825" y="877888"/>
          <a:ext cx="8362950" cy="5259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solidFill>
                  <a:srgbClr val="000066"/>
                </a:solidFill>
              </a:rPr>
              <a:t>Таблица</a:t>
            </a:r>
            <a:r>
              <a:rPr lang="ru-RU" sz="2400" smtClean="0">
                <a:solidFill>
                  <a:srgbClr val="000066"/>
                </a:solidFill>
              </a:rPr>
              <a:t>  </a:t>
            </a:r>
            <a:r>
              <a:rPr lang="ru-RU" sz="2400" b="1" smtClean="0">
                <a:solidFill>
                  <a:srgbClr val="000066"/>
                </a:solidFill>
              </a:rPr>
              <a:t>№ 2</a:t>
            </a:r>
            <a:r>
              <a:rPr lang="ru-RU" sz="2400" smtClean="0">
                <a:solidFill>
                  <a:srgbClr val="000066"/>
                </a:solidFill>
              </a:rPr>
              <a:t>             </a:t>
            </a:r>
            <a:br>
              <a:rPr lang="ru-RU" sz="2400" smtClean="0">
                <a:solidFill>
                  <a:srgbClr val="000066"/>
                </a:solidFill>
              </a:rPr>
            </a:br>
            <a:r>
              <a:rPr lang="ru-RU" sz="2400" b="1" smtClean="0">
                <a:solidFill>
                  <a:srgbClr val="000066"/>
                </a:solidFill>
              </a:rPr>
              <a:t>Содержание тяжелых металлов в снеге (методом хроматографии</a:t>
            </a:r>
            <a:r>
              <a:rPr lang="ru-RU" sz="2400" smtClean="0">
                <a:solidFill>
                  <a:srgbClr val="000066"/>
                </a:solidFill>
              </a:rPr>
              <a:t>)</a:t>
            </a:r>
            <a:r>
              <a:rPr lang="ru-RU" sz="2400" b="1" i="1" smtClean="0">
                <a:solidFill>
                  <a:srgbClr val="000066"/>
                </a:solidFill>
              </a:rPr>
              <a:t/>
            </a:r>
            <a:br>
              <a:rPr lang="ru-RU" sz="2400" b="1" i="1" smtClean="0">
                <a:solidFill>
                  <a:srgbClr val="000066"/>
                </a:solidFill>
              </a:rPr>
            </a:br>
            <a:r>
              <a:rPr lang="ru-RU" sz="2400" b="1" i="1" smtClean="0">
                <a:solidFill>
                  <a:srgbClr val="000066"/>
                </a:solidFill>
              </a:rPr>
              <a:t> в 2008 году</a:t>
            </a:r>
          </a:p>
        </p:txBody>
      </p:sp>
      <p:graphicFrame>
        <p:nvGraphicFramePr>
          <p:cNvPr id="212023" name="Group 55"/>
          <p:cNvGraphicFramePr>
            <a:graphicFrameLocks noGrp="1"/>
          </p:cNvGraphicFramePr>
          <p:nvPr>
            <p:ph sz="half" idx="2"/>
          </p:nvPr>
        </p:nvGraphicFramePr>
        <p:xfrm>
          <a:off x="395288" y="1628775"/>
          <a:ext cx="8569325" cy="4968875"/>
        </p:xfrm>
        <a:graphic>
          <a:graphicData uri="http://schemas.openxmlformats.org/drawingml/2006/table">
            <a:tbl>
              <a:tblPr/>
              <a:tblGrid>
                <a:gridCol w="2141537"/>
                <a:gridCol w="2144713"/>
                <a:gridCol w="2141537"/>
                <a:gridCol w="2141538"/>
              </a:tblGrid>
              <a:tr h="1082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объект исследования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Pb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+2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</a:t>
                      </a: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u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+2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Fe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2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Сосновый бор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-------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0,4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1,4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0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МОУ. СОШ.№ 3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0,1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2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Гидроэлектростанция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следы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1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Городская клиническая больница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следы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33478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0" y="1281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" name="Object 7"/>
          <p:cNvGraphicFramePr>
            <a:graphicFrameLocks noChangeAspect="1"/>
          </p:cNvGraphicFramePr>
          <p:nvPr/>
        </p:nvGraphicFramePr>
        <p:xfrm>
          <a:off x="50800" y="50800"/>
          <a:ext cx="8929688" cy="8323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ph type="body" idx="1"/>
          </p:nvPr>
        </p:nvGraphicFramePr>
        <p:xfrm>
          <a:off x="50800" y="384175"/>
          <a:ext cx="9042400" cy="6162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80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</a:t>
            </a:r>
            <a:r>
              <a:rPr lang="ru-RU" sz="2000" b="1" smtClean="0"/>
              <a:t>Из диаграммы №1 и таблицы №1 видно, что наибольшее содержание на территории МОУ.СОШ.№3 – это ионов железа, а наименьшее ионов свинца.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smtClean="0"/>
              <a:t>     Уже в 2008 году из диаграммы №2 и таблицы №2 видно, что преобладают в снеге ионы меди, а ионы свинца остаются также на нижнем уровне.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smtClean="0"/>
              <a:t>    Однако, если проанализировать диаграмму №3, то можно сказать, что из всех экспериментальных площадок, наибольшее содержание свинца (как наиболее вредного для здоровья металла)на территории городской клинической больницы и на территории МОУ.СОШ№3, что прежде всего связано с нахождением данных участков возле автодороги и появлением на дороге  искусственных неровностей.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smtClean="0"/>
              <a:t>     Следовательно можно сделать вывод, что чистота снежного покрова зависит от места его нахождения  в городе Южноуральске, самый чистый снег – это в Сосновом бору.Т.е. основное загрязнение вызвано обилием автомобильного транспорта в черте города.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b="1" smtClean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00CC"/>
                </a:solidFill>
                <a:effectLst/>
              </a:rPr>
              <a:t>Введение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402138" cy="45339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800" smtClean="0"/>
              <a:t>          </a:t>
            </a:r>
            <a:r>
              <a:rPr lang="ru-RU" sz="1400" b="1" i="1" smtClean="0"/>
              <a:t>Город Южноуральск входит в состав Челябинской области РФ. Является одним из ведущих промышленных центров области. На территории города находится 7 действующих заводов и 1 Гидроэлектростанция, что создает повышенный неблагоприятный фон для экологии нашего города.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i="1" smtClean="0"/>
              <a:t>         Некоторые металлы крайне необходимы для жизнедеятельности человека и других живых организмов (их относят к так называемым биогенным элементам), другие вызывают противоположный эффект и, попадая в организм, приводят к его отравлению или гибели (их называют металлы - токсикантами).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i="1" smtClean="0"/>
              <a:t>       Специалистами  по охране окружающей среды среди металлов - токсикантов выделена приоритетная группа, в которую входят свинец, медь, ртуть, кадмий, никель, хром, цинк, мышьяк как элементы наиболее опасные для здоровья человека и животных. Из них ртуть, свинец и кадмий наиболее токсичны.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i="1" smtClean="0"/>
              <a:t>       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400" b="1" i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1400" b="1" i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1400" b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800" smtClean="0"/>
          </a:p>
        </p:txBody>
      </p:sp>
      <p:pic>
        <p:nvPicPr>
          <p:cNvPr id="9220" name="Picture 4" descr="m75464n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>
            <a:lum contrast="18000"/>
          </a:blip>
          <a:srcRect/>
          <a:stretch>
            <a:fillRect/>
          </a:stretch>
        </p:blipFill>
        <p:spPr>
          <a:xfrm>
            <a:off x="4859338" y="1700213"/>
            <a:ext cx="4033837" cy="3600450"/>
          </a:xfr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b="1" smtClean="0">
                <a:solidFill>
                  <a:srgbClr val="000066"/>
                </a:solidFill>
              </a:rPr>
              <a:t>Экспериментальный этап №3.</a:t>
            </a:r>
            <a:r>
              <a:rPr lang="ru-RU" sz="2000" b="1" i="1" smtClean="0">
                <a:solidFill>
                  <a:srgbClr val="000066"/>
                </a:solidFill>
              </a:rPr>
              <a:t/>
            </a:r>
            <a:br>
              <a:rPr lang="ru-RU" sz="2000" b="1" i="1" smtClean="0">
                <a:solidFill>
                  <a:srgbClr val="000066"/>
                </a:solidFill>
              </a:rPr>
            </a:br>
            <a:r>
              <a:rPr lang="ru-RU" sz="2000" b="1" i="1" smtClean="0">
                <a:solidFill>
                  <a:srgbClr val="000066"/>
                </a:solidFill>
              </a:rPr>
              <a:t>Тема: </a:t>
            </a:r>
            <a:r>
              <a:rPr lang="ru-RU" sz="2000" b="1" i="1" smtClean="0"/>
              <a:t>Влияние тяжелых металлов на организм человека. Данные по городу    Южноуральску.</a:t>
            </a:r>
            <a:br>
              <a:rPr lang="ru-RU" sz="2000" b="1" i="1" smtClean="0"/>
            </a:br>
            <a:r>
              <a:rPr lang="ru-RU" sz="2000" b="1" i="1" smtClean="0">
                <a:solidFill>
                  <a:srgbClr val="000066"/>
                </a:solidFill>
              </a:rPr>
              <a:t>Цель:</a:t>
            </a:r>
            <a:r>
              <a:rPr lang="ru-RU" sz="2000" b="1" i="1" smtClean="0"/>
              <a:t> Выявить влияние тяжелых металлов на организм человека. Данные по городу    Южноуральску</a:t>
            </a: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43195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     </a:t>
            </a:r>
            <a:r>
              <a:rPr lang="ru-RU" sz="2400" b="1" smtClean="0"/>
              <a:t>Проанализировав  результаты, возникает следующий вопрос «</a:t>
            </a:r>
            <a:r>
              <a:rPr lang="ru-RU" sz="2400" b="1" i="1" smtClean="0"/>
              <a:t>Какое влияние оказывают тяжелые металлы  на организм человека?</a:t>
            </a:r>
            <a:endParaRPr lang="ru-RU" sz="24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smtClean="0"/>
              <a:t>    Этому я посвящаю следующий этап работы.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smtClean="0"/>
              <a:t>    Работая с литературой, я выделил следующее , что ведущими факторами являются: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smtClean="0"/>
              <a:t>    1)комплекс показателей среды обитания и социальная инфраструктура города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smtClean="0"/>
              <a:t>    2)территориальный уровень воздействия химических и физических факторов.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smtClean="0"/>
              <a:t>    3)наличие действующей  ГРЭС на территории Южноуральского округа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000066"/>
                </a:solidFill>
              </a:rPr>
              <a:t>Таблица №  3.  Содержание ионов тяжелых металлов в организме человека</a:t>
            </a:r>
            <a:r>
              <a:rPr lang="ru-RU" sz="4000" smtClean="0"/>
              <a:t> </a:t>
            </a:r>
          </a:p>
        </p:txBody>
      </p:sp>
      <p:graphicFrame>
        <p:nvGraphicFramePr>
          <p:cNvPr id="216132" name="Group 6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99013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Элемент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медь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свинец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Содержание в организме(70 кг)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72 мг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до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Мышечная ткань,%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1*10-з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до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Костная ткань, %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(1-26)*10"4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0,016*10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Кровь, мг/л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1,01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(0,1- 4,2) * 10 4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Ежедневный приём с пищей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0,50-6 мг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Д. о., но доза невелика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Токсическая доза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 250 мг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токсичен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Летальная доза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Д. о.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_____________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i="1" smtClean="0">
                <a:solidFill>
                  <a:srgbClr val="000066"/>
                </a:solidFill>
              </a:rPr>
              <a:t>Медь и здоровье человека</a:t>
            </a:r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926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 </a:t>
            </a:r>
            <a:r>
              <a:rPr lang="ru-RU" sz="2000" b="1" smtClean="0"/>
              <a:t>Содержание меди в человеческом организме (масса тела 70 кг) - 72 мг. Ежедневный прием с пищей составляет 0,50—6 мг, из которых усваивается -30%. Токсическая доза меди больше 250 мг. Попав в организм, соединение меди поступает в печень, которая является главным складом этого микроэлемента. Медь концентрируется также в мозге, сердце и почках, мышечной и костной тканях.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/>
              <a:t>     </a:t>
            </a:r>
            <a:r>
              <a:rPr lang="ru-RU" sz="2000" b="1" i="1" u="sng" smtClean="0">
                <a:solidFill>
                  <a:srgbClr val="FF99FF"/>
                </a:solidFill>
              </a:rPr>
              <a:t>Реакция организма на недостаток и избыток меди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u="sng" smtClean="0">
                <a:solidFill>
                  <a:srgbClr val="FF99FF"/>
                </a:solidFill>
              </a:rPr>
              <a:t>    Недостаток меди</a:t>
            </a:r>
            <a:r>
              <a:rPr lang="ru-RU" sz="2000" b="1" i="1" smtClean="0"/>
              <a:t> </a:t>
            </a:r>
            <a:r>
              <a:rPr lang="ru-RU" sz="2000" b="1" smtClean="0"/>
              <a:t>приводит к деструкции кровеносных сосудов, заболеванию костной системы, возникновению опухолевых заболеваний. Удаление меди из соединительной ткани вызывает заболевание «красная волчанка».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/>
              <a:t>    </a:t>
            </a:r>
            <a:r>
              <a:rPr lang="ru-RU" sz="2000" b="1" i="1" u="sng" smtClean="0">
                <a:solidFill>
                  <a:srgbClr val="FF99FF"/>
                </a:solidFill>
              </a:rPr>
              <a:t>Избыток меди</a:t>
            </a:r>
            <a:r>
              <a:rPr lang="ru-RU" sz="2000" b="1" i="1" smtClean="0"/>
              <a:t> </a:t>
            </a:r>
            <a:r>
              <a:rPr lang="ru-RU" sz="2000" b="1" smtClean="0"/>
              <a:t>в различных тканях приводит к тяжелым и часто необратимым заболеваниям. Накопление меди в печени и мозге, ведет к болезни Вильсона (гепатоцеребральная дистрофия).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i="1" smtClean="0">
                <a:solidFill>
                  <a:srgbClr val="000066"/>
                </a:solidFill>
              </a:rPr>
              <a:t>Свинец и здоровье человека</a:t>
            </a:r>
            <a:r>
              <a:rPr lang="ru-RU" sz="2400" smtClean="0">
                <a:solidFill>
                  <a:srgbClr val="000066"/>
                </a:solidFill>
              </a:rPr>
              <a:t/>
            </a:r>
            <a:br>
              <a:rPr lang="ru-RU" sz="2400" smtClean="0">
                <a:solidFill>
                  <a:srgbClr val="000066"/>
                </a:solidFill>
              </a:rPr>
            </a:br>
            <a:endParaRPr lang="ru-RU" sz="2400" smtClean="0">
              <a:solidFill>
                <a:srgbClr val="000066"/>
              </a:solidFill>
            </a:endParaRPr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3689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     Содержание свинца в организме человека (масса тела 70 кг) составляет 120-400 мг.</a:t>
            </a:r>
            <a:endParaRPr lang="ru-RU" sz="1800" b="1" i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i="1" smtClean="0"/>
              <a:t>     </a:t>
            </a:r>
            <a:r>
              <a:rPr lang="ru-RU" sz="1800" b="1" i="1" u="sng" smtClean="0">
                <a:solidFill>
                  <a:srgbClr val="FF99FF"/>
                </a:solidFill>
              </a:rPr>
              <a:t>Источники поступления свинца в организм человека</a:t>
            </a:r>
            <a:endParaRPr lang="ru-RU" sz="1800" b="1" u="sng" smtClean="0">
              <a:solidFill>
                <a:srgbClr val="FF99FF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     Органические соединения свинца поступают в организм человека через кожу и слизистые оболочки с пищей и водой, неорганические (например, содержащиеся в выхлопных газах) - через дыхательные пути и пищеварительный тракт.</a:t>
            </a:r>
            <a:endParaRPr lang="ru-RU" sz="18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smtClean="0"/>
              <a:t>     1.</a:t>
            </a:r>
            <a:r>
              <a:rPr lang="ru-RU" sz="1800" smtClean="0"/>
              <a:t> Больше половины всего поступающего в организм свинца приходится на воздух. Ежедневно житель города вдыхает 20 м воздуха с содержанием свинца2 * 10" мг/мг. Основные промышленные источники выбросов свинца в атмосферу в России представлены ниже.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     Немалый вред приносит автотранспорт. Быстрый рост числа автомобилей в последние годы привел к тому, что в некоторых городах, где нет ни обогатительных комбинатов, ни металлургических заводов, за год в воздух выбрасывается до 8 тыс. т свинца, что превышает допустимый уровень. </a:t>
            </a:r>
            <a:endParaRPr lang="ru-RU" sz="18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smtClean="0"/>
              <a:t>     2.</a:t>
            </a:r>
            <a:r>
              <a:rPr lang="ru-RU" sz="1800" smtClean="0"/>
              <a:t> С ежедневным приемом пищи в организм поступает свинца 0,06—0,5 мг. В продуктах растительного и животного происхождения естественное содержание свинца не превышает 0,5-1,0 мг/кг. В больших количествах он содержится в хищных рыбах, например в тунце (до 2,0 мг/кг), в моллюсках и ракообразных (до 10 мг/кг). Токсическая доза свинца -1 мг, летальная —10 г оже не помогает..</a:t>
            </a:r>
            <a:endParaRPr lang="ru-RU" sz="18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smtClean="0"/>
              <a:t>    </a:t>
            </a:r>
            <a:endParaRPr lang="ru-RU" sz="1800" smtClean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737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smtClean="0"/>
              <a:t>      3.   Много свинца в пищевых продуктах, выращенных вдоль автомагистралей. Свинец образуется при сгорании этилированного бензина (бензина, содержащего тетра-этилсвинец) и легко проникает в почву. Соединения свинца добавляют к бензину для улучшения работы двигателя. раза.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b="1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/>
              <a:t>При остром отравлении появляется боль в животе, потеря аппетита, понос с последующим запором, рвота, общее недомогание, головная боль, конвульсии из-за повышения внутричерепного давления.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b="1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/>
              <a:t>Свинец вызывает обширные патологические изменения в нервной системе, крови сосудах, активно влияет на синтез белка, энергетический обмен клетки и ее генетический аппарат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/>
              <a:t>Свинцовые отравления весьма различны в проявлениях и включают психическое возбуждение, тревогу, ночные кошмары, галлюцинации, нарушение памяти и интеллекта с симптоматикой распада личности. Очень опасны неврологические нарушения у детей – гиперактивность, ухудшение показателей психического развития, снижение работоспособности к обучению. Отравления свинцом и его солями вызывает поражение десен, расстройство кишечника заболевания почек. 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000066"/>
                </a:solidFill>
              </a:rPr>
              <a:t>ЖЕЛЕЗО</a:t>
            </a:r>
            <a:r>
              <a:rPr lang="ru-RU" sz="2800" smtClean="0">
                <a:solidFill>
                  <a:srgbClr val="000066"/>
                </a:solidFill>
              </a:rPr>
              <a:t/>
            </a:r>
            <a:br>
              <a:rPr lang="ru-RU" sz="2800" smtClean="0">
                <a:solidFill>
                  <a:srgbClr val="000066"/>
                </a:solidFill>
              </a:rPr>
            </a:br>
            <a:endParaRPr lang="ru-RU" sz="2800" smtClean="0">
              <a:solidFill>
                <a:srgbClr val="000066"/>
              </a:solidFill>
            </a:endParaRP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81075"/>
            <a:ext cx="8291513" cy="5688013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smtClean="0"/>
              <a:t>	</a:t>
            </a:r>
            <a:r>
              <a:rPr lang="ru-RU" sz="2800" b="1" smtClean="0"/>
              <a:t>При недостатке железа человек начинает быстро утомляться, возникают головные боли, появляется плохое настроение.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smtClean="0"/>
              <a:t>     Источниками загрязнения атмосферного воздуха служат выбросы энергетических объектов, автотранспорта, движение технологического транспорта, технологические и вентиляционные выбросы объектов других отраслей промышленности.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smtClean="0"/>
              <a:t>      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solidFill>
                  <a:srgbClr val="000066"/>
                </a:solidFill>
              </a:rPr>
              <a:t>Таблица №  4</a:t>
            </a:r>
            <a:br>
              <a:rPr lang="ru-RU" sz="2400" b="1" smtClean="0">
                <a:solidFill>
                  <a:srgbClr val="000066"/>
                </a:solidFill>
              </a:rPr>
            </a:br>
            <a:r>
              <a:rPr lang="ru-RU" sz="2400" b="1" smtClean="0">
                <a:solidFill>
                  <a:srgbClr val="000066"/>
                </a:solidFill>
              </a:rPr>
              <a:t>Загрязнение почвы территории Южноуральска  ионами </a:t>
            </a:r>
            <a:br>
              <a:rPr lang="ru-RU" sz="2400" b="1" smtClean="0">
                <a:solidFill>
                  <a:srgbClr val="000066"/>
                </a:solidFill>
              </a:rPr>
            </a:br>
            <a:r>
              <a:rPr lang="ru-RU" sz="2400" b="1" smtClean="0">
                <a:solidFill>
                  <a:srgbClr val="000066"/>
                </a:solidFill>
              </a:rPr>
              <a:t>тяжелых металлов</a:t>
            </a:r>
            <a:br>
              <a:rPr lang="ru-RU" sz="2400" b="1" smtClean="0">
                <a:solidFill>
                  <a:srgbClr val="000066"/>
                </a:solidFill>
              </a:rPr>
            </a:br>
            <a:r>
              <a:rPr lang="ru-RU" sz="2400" b="1" smtClean="0">
                <a:solidFill>
                  <a:srgbClr val="000066"/>
                </a:solidFill>
              </a:rPr>
              <a:t>(профилакторий Сосна)</a:t>
            </a:r>
          </a:p>
        </p:txBody>
      </p:sp>
      <p:graphicFrame>
        <p:nvGraphicFramePr>
          <p:cNvPr id="223273" name="Group 41"/>
          <p:cNvGraphicFramePr>
            <a:graphicFrameLocks noGrp="1"/>
          </p:cNvGraphicFramePr>
          <p:nvPr>
            <p:ph idx="1"/>
          </p:nvPr>
        </p:nvGraphicFramePr>
        <p:xfrm>
          <a:off x="755650" y="1989138"/>
          <a:ext cx="7920038" cy="4511675"/>
        </p:xfrm>
        <a:graphic>
          <a:graphicData uri="http://schemas.openxmlformats.org/drawingml/2006/table">
            <a:tbl>
              <a:tblPr/>
              <a:tblGrid>
                <a:gridCol w="1295400"/>
                <a:gridCol w="2665413"/>
                <a:gridCol w="1979612"/>
                <a:gridCol w="1979613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№ по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порядку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определяемые показатели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результаты исследований, единицы измерения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оценка степени эпид. опасности почвы ед. измерения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РН, единиц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6,2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……………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свинец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1,1 мг/кг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32,0 мг/кг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медь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2,7 мг/кг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132,0 мг/кг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000066"/>
                </a:solidFill>
              </a:rPr>
              <a:t>( ГИДРОЭЛЕКТРОСТАНЦИЯ)</a:t>
            </a:r>
            <a:br>
              <a:rPr lang="ru-RU" sz="2800" b="1" smtClean="0">
                <a:solidFill>
                  <a:srgbClr val="000066"/>
                </a:solidFill>
              </a:rPr>
            </a:br>
            <a:r>
              <a:rPr lang="ru-RU" sz="4000" smtClean="0"/>
              <a:t> </a:t>
            </a:r>
          </a:p>
        </p:txBody>
      </p:sp>
      <p:graphicFrame>
        <p:nvGraphicFramePr>
          <p:cNvPr id="225322" name="Group 42"/>
          <p:cNvGraphicFramePr>
            <a:graphicFrameLocks noGrp="1"/>
          </p:cNvGraphicFramePr>
          <p:nvPr>
            <p:ph idx="1"/>
          </p:nvPr>
        </p:nvGraphicFramePr>
        <p:xfrm>
          <a:off x="457200" y="981075"/>
          <a:ext cx="8229600" cy="5553075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172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№ по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порядку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определяемые показатели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результаты исследований, единицы измерения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оценка степени эпид. опасности почвы ед. измерения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9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РН, единиц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5,7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……………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свинец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1,7 мг/кг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32,0 мг/кг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медь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3,8 мг/кг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132,0 мг/кг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000066"/>
                </a:solidFill>
              </a:rPr>
              <a:t>МОУ.СОШ.№3</a:t>
            </a:r>
            <a:br>
              <a:rPr lang="ru-RU" sz="2800" b="1" smtClean="0">
                <a:solidFill>
                  <a:srgbClr val="000066"/>
                </a:solidFill>
              </a:rPr>
            </a:br>
            <a:endParaRPr lang="ru-RU" sz="2800" b="1" smtClean="0">
              <a:solidFill>
                <a:srgbClr val="000066"/>
              </a:solidFill>
            </a:endParaRPr>
          </a:p>
        </p:txBody>
      </p:sp>
      <p:graphicFrame>
        <p:nvGraphicFramePr>
          <p:cNvPr id="227374" name="Group 46"/>
          <p:cNvGraphicFramePr>
            <a:graphicFrameLocks noGrp="1"/>
          </p:cNvGraphicFramePr>
          <p:nvPr>
            <p:ph idx="1"/>
          </p:nvPr>
        </p:nvGraphicFramePr>
        <p:xfrm>
          <a:off x="611188" y="908050"/>
          <a:ext cx="8229600" cy="5559425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165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№ по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порядку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99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определяемые показатели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99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результаты исследований, единицы измерения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99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оценка степени эпид. опасности почвы ед. измерения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4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РН, единиц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…………..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свинец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1,8 мг/кг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32,0 мг/кг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медь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2,1 мг/кг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132,0 мг/кг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404813"/>
            <a:ext cx="8229600" cy="580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</a:t>
            </a:r>
            <a:r>
              <a:rPr lang="ru-RU" sz="2800" smtClean="0"/>
              <a:t>Анализ проб снега показал присутствие в них ионов свинца,  но  концентрация свинца в почве должна быть больше, чем в снеге. Это объясняется тем, что снег накапливает загрязняющие вещества в течение сезона, а почва из года в год. Данные можно увидеть в таблице №4 (из экологического отдела г.Южноуральска). Содержание свинца в почве также зависит  от интенсивности  автомобильного потока, выбросов котельных.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   Т.о. наибольшее содержание свинца мы видим также на территории МОУ.СОШ.№3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37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/>
              <a:t>   </a:t>
            </a:r>
            <a:r>
              <a:rPr lang="ru-RU" sz="2000" b="1" i="1" smtClean="0"/>
              <a:t>Основная часть ионов тяжелых металлов поступает в снег и почву из атмосферы, насыщенной промышленными выбросами. Свой вклад в загрязнение металлами вносят транспорт и коммунально-бытовые объекты. Почва депонирует тяжелые металлы, поскольку они сорбируются почвенным гумусом  с образованием труднорастворимых соединений.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i="1" smtClean="0"/>
              <a:t>    </a:t>
            </a:r>
            <a:r>
              <a:rPr lang="ru-RU" sz="2800" b="1" smtClean="0"/>
              <a:t> </a:t>
            </a:r>
            <a:r>
              <a:rPr lang="ru-RU" sz="2000" b="1" i="1" smtClean="0"/>
              <a:t>Определить содержание тяжелых металлов в снеге и почве можно с помощью тонкослойной хроматографии (ТСХ). Это один из эффективных методов физико-химического исследования, не требующий сложного оборудования и дефицитных реактивов, позволяющий обнаружить вещества в ничтожно малых количествах (0,1-0,005 мкг).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i="1" smtClean="0"/>
              <a:t>    Исследуем наличие в снеге и почве железа, свинца и меди.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solidFill>
                  <a:srgbClr val="0000CC"/>
                </a:solidFill>
              </a:rPr>
              <a:t>таблица №5</a:t>
            </a:r>
            <a:br>
              <a:rPr lang="ru-RU" sz="2400" b="1" smtClean="0">
                <a:solidFill>
                  <a:srgbClr val="0000CC"/>
                </a:solidFill>
              </a:rPr>
            </a:br>
            <a:r>
              <a:rPr lang="ru-RU" sz="2400" b="1" smtClean="0">
                <a:solidFill>
                  <a:srgbClr val="0000CC"/>
                </a:solidFill>
              </a:rPr>
              <a:t>Впервые выявленная заболеваемость детей в городе Южноуральска </a:t>
            </a:r>
            <a:br>
              <a:rPr lang="ru-RU" sz="2400" b="1" smtClean="0">
                <a:solidFill>
                  <a:srgbClr val="0000CC"/>
                </a:solidFill>
              </a:rPr>
            </a:br>
            <a:r>
              <a:rPr lang="ru-RU" sz="2400" b="1" smtClean="0">
                <a:solidFill>
                  <a:srgbClr val="0000CC"/>
                </a:solidFill>
              </a:rPr>
              <a:t>за 2003 – 2008 гг.</a:t>
            </a: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1619250" y="-1076325"/>
            <a:ext cx="184150" cy="3667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859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0" y="-1416050"/>
            <a:ext cx="184150" cy="3667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0" y="859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52935" name="Group 7"/>
          <p:cNvGraphicFramePr>
            <a:graphicFrameLocks noGrp="1"/>
          </p:cNvGraphicFramePr>
          <p:nvPr>
            <p:ph idx="1"/>
          </p:nvPr>
        </p:nvGraphicFramePr>
        <p:xfrm>
          <a:off x="323850" y="1773238"/>
          <a:ext cx="8229600" cy="4684712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Заболевания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                                                  2003 год                   2008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Всего заболевших детей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Инфекционные болезни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Новообразования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эндокринной системы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крови и кроветворных органов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Психические расстройства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нервной системы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системы кровообращения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graphicFrame>
        <p:nvGraphicFramePr>
          <p:cNvPr id="253955" name="Group 3"/>
          <p:cNvGraphicFramePr>
            <a:graphicFrameLocks noGrp="1"/>
          </p:cNvGraphicFramePr>
          <p:nvPr>
            <p:ph idx="1"/>
          </p:nvPr>
        </p:nvGraphicFramePr>
        <p:xfrm>
          <a:off x="323850" y="2205038"/>
          <a:ext cx="8229600" cy="4232275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538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органов дыхания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органов пищеварения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мочеполовой системы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кожи и п/к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клетчатки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костно-мышечной системы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Врожденные аномалии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перинатального периода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6"/>
          <p:cNvGraphicFramePr>
            <a:graphicFrameLocks noGrp="1" noChangeAspect="1"/>
          </p:cNvGraphicFramePr>
          <p:nvPr>
            <p:ph sz="half" idx="1"/>
          </p:nvPr>
        </p:nvGraphicFramePr>
        <p:xfrm>
          <a:off x="508000" y="2503488"/>
          <a:ext cx="3937000" cy="2727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50800" y="384175"/>
          <a:ext cx="9042400" cy="6162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solidFill>
                  <a:srgbClr val="000066"/>
                </a:solidFill>
              </a:rPr>
              <a:t>таблица  № 6</a:t>
            </a:r>
            <a:br>
              <a:rPr lang="ru-RU" sz="2400" b="1" smtClean="0">
                <a:solidFill>
                  <a:srgbClr val="000066"/>
                </a:solidFill>
              </a:rPr>
            </a:br>
            <a:r>
              <a:rPr lang="ru-RU" sz="2400" b="1" smtClean="0">
                <a:solidFill>
                  <a:srgbClr val="000066"/>
                </a:solidFill>
              </a:rPr>
              <a:t>Впервые выявленная заболеваемость взрослого населения  города Южноуральска </a:t>
            </a:r>
            <a:br>
              <a:rPr lang="ru-RU" sz="2400" b="1" smtClean="0">
                <a:solidFill>
                  <a:srgbClr val="000066"/>
                </a:solidFill>
              </a:rPr>
            </a:br>
            <a:r>
              <a:rPr lang="ru-RU" sz="2400" b="1" smtClean="0">
                <a:solidFill>
                  <a:srgbClr val="000066"/>
                </a:solidFill>
              </a:rPr>
              <a:t>за 2003 – 2008 гг.</a:t>
            </a:r>
          </a:p>
        </p:txBody>
      </p:sp>
      <p:graphicFrame>
        <p:nvGraphicFramePr>
          <p:cNvPr id="254979" name="Group 3"/>
          <p:cNvGraphicFramePr>
            <a:graphicFrameLocks noGrp="1"/>
          </p:cNvGraphicFramePr>
          <p:nvPr>
            <p:ph idx="1"/>
          </p:nvPr>
        </p:nvGraphicFramePr>
        <p:xfrm>
          <a:off x="323850" y="1628775"/>
          <a:ext cx="8229600" cy="4664075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Заболевания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                                                  2003 год                   2008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Всего заболевших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36270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38360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Инфекционные болезни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3333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Новообразования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эндокринной системы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крови и кроветворных органов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Психические расстройства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1973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2162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нервной системы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системы кровообращения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2275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3544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graphicFrame>
        <p:nvGraphicFramePr>
          <p:cNvPr id="256003" name="Group 3"/>
          <p:cNvGraphicFramePr>
            <a:graphicFrameLocks noGrp="1"/>
          </p:cNvGraphicFramePr>
          <p:nvPr>
            <p:ph idx="1"/>
          </p:nvPr>
        </p:nvGraphicFramePr>
        <p:xfrm>
          <a:off x="250825" y="2060575"/>
          <a:ext cx="8229600" cy="4492625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органов дыхания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16809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16541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органов пищеварения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мочеполовой системы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1459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кожи и п/к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клетчатки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костно-мышечной системы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2921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Врожденные аномалии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5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перинатального периода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solidFill>
                  <a:srgbClr val="000066"/>
                </a:solidFill>
              </a:rPr>
              <a:t>Таблица  № 7</a:t>
            </a:r>
            <a:br>
              <a:rPr lang="ru-RU" sz="2400" b="1" smtClean="0">
                <a:solidFill>
                  <a:srgbClr val="000066"/>
                </a:solidFill>
              </a:rPr>
            </a:br>
            <a:r>
              <a:rPr lang="ru-RU" sz="2800" b="1" i="1" smtClean="0">
                <a:solidFill>
                  <a:srgbClr val="000066"/>
                </a:solidFill>
              </a:rPr>
              <a:t>Впервые выявленные заболевания в 2007-2008 году в МОУ.СОШ.№3</a:t>
            </a:r>
          </a:p>
        </p:txBody>
      </p:sp>
      <p:graphicFrame>
        <p:nvGraphicFramePr>
          <p:cNvPr id="246837" name="Group 5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5930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Заболевания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2007 год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2008 год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Всего заболевших детей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Инфекционные болезни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Новообразования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эндокринной системы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крови и кроветворных органов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Психические расстройства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нервной системы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83" name="Rectangle 3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graphicFrame>
        <p:nvGraphicFramePr>
          <p:cNvPr id="258092" name="Group 4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390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системы кровообращения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органов дыхания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органов пищеварения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мочеполовой системы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Болезни костно-мышечной системы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Врожденные аномалии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000066"/>
                </a:solidFill>
              </a:rPr>
              <a:t/>
            </a:r>
            <a:br>
              <a:rPr lang="ru-RU" sz="2800" b="1" smtClean="0">
                <a:solidFill>
                  <a:srgbClr val="000066"/>
                </a:solidFill>
              </a:rPr>
            </a:br>
            <a:r>
              <a:rPr lang="ru-RU" sz="2800" b="1" smtClean="0">
                <a:solidFill>
                  <a:srgbClr val="000066"/>
                </a:solidFill>
              </a:rPr>
              <a:t>Заключение</a:t>
            </a:r>
            <a:br>
              <a:rPr lang="ru-RU" sz="2800" b="1" smtClean="0">
                <a:solidFill>
                  <a:srgbClr val="000066"/>
                </a:solidFill>
              </a:rPr>
            </a:br>
            <a:r>
              <a:rPr lang="ru-RU" sz="2800" b="1" smtClean="0">
                <a:solidFill>
                  <a:srgbClr val="000066"/>
                </a:solidFill>
              </a:rPr>
              <a:t/>
            </a:r>
            <a:br>
              <a:rPr lang="ru-RU" sz="2800" b="1" smtClean="0">
                <a:solidFill>
                  <a:srgbClr val="000066"/>
                </a:solidFill>
              </a:rPr>
            </a:br>
            <a:endParaRPr lang="ru-RU" sz="2800" b="1" smtClean="0">
              <a:solidFill>
                <a:srgbClr val="000066"/>
              </a:solidFill>
            </a:endParaRP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37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smtClean="0"/>
              <a:t>     </a:t>
            </a:r>
            <a:r>
              <a:rPr lang="ru-RU" sz="2000" b="1" smtClean="0"/>
              <a:t>Из данных таблиц видно, что среди детского и взрослого населения города Южноуральска преобладают такие заболевания, как инфекционные болезни,бронхо-легочные, заболевания пищеварительного тракта, болезни моче-половой системы. Рост этих заболеваний  с каждым годом связан прежде всего выбросами, которые производят в атмосферу предприятия города, увеличением числа авто- и технотранспорта. Ионы тяжелых металлов, особенно свинца оказывающие токсичное действие на живые  организмы зимой сначала накапливаются в снеге, а затем попадают в почву.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smtClean="0"/>
              <a:t>     Следовательно, снег и почва на разных участках города Южноуральска, особенно возле автодорог  имеет опасные уровни химического загрязнения металлами и высокую зараженность яйцами гельминтов. Это увеличивает токсическую нагрузку вредными веществами на население, создает условия для комплексного их воздействия, а также предопределяет угрозу распространения гельминтозов</a:t>
            </a:r>
            <a:r>
              <a:rPr lang="ru-RU" sz="1800" b="1" smtClean="0"/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smtClean="0"/>
              <a:t>     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56578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smtClean="0"/>
              <a:t>     Для изменения ситуации в лучшую сторону, необходимо в ближайшее время запретить выпуск этилированного бензина и переходить на более чистое экологическое топливо. В рамках нашего города жителям рекомендуется своевременно проходить диспансеризацию, а также рекомендовать работникам ГАИ более тщательно контро-лировать содержание ионов тяжелых металлов в выхлоп-ных газах автомобилей.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smtClean="0"/>
              <a:t>     Для того чтобы уменьшить вероятность загрязнения сельскохозяйственных культур ионами свинца, необходимо располагать посевы на расстоянии не менее 300м от автострад.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smtClean="0"/>
              <a:t>     В целом современные города представляют собой огромные техногенные геохимические и биологические аномалии, что не только отражается на состоянии здоровья населения в настоящее время, но и будет иметь непредсказуемые последствия для будущих поколений.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smtClean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 </a:t>
            </a:r>
            <a:r>
              <a:rPr lang="ru-RU" sz="3600" smtClean="0">
                <a:solidFill>
                  <a:srgbClr val="0000CC"/>
                </a:solidFill>
              </a:rPr>
              <a:t>Цель исследовательской работы:</a:t>
            </a:r>
            <a:r>
              <a:rPr lang="ru-RU" sz="4000" smtClean="0"/>
              <a:t> 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60575"/>
            <a:ext cx="8229600" cy="40735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i="1" smtClean="0"/>
              <a:t>   </a:t>
            </a:r>
            <a:r>
              <a:rPr lang="ru-RU" i="1" smtClean="0"/>
              <a:t>Определить  наличие ионов тяжелых металлов  в снеге города Южноуральска, выявить действие тяжелых металлов на организм человека  на протяжении нескольких лет.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>
                <a:solidFill>
                  <a:srgbClr val="0000CC"/>
                </a:solidFill>
              </a:rPr>
              <a:t>Задачи: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i="1" smtClean="0">
                <a:effectLst/>
              </a:rPr>
              <a:t>Освоить метод тонкослойной хроматографии на разных пробах снежного покрова.</a:t>
            </a:r>
            <a:endParaRPr lang="ru-RU" sz="2400" b="1" i="1" smtClean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i="1" smtClean="0">
                <a:effectLst/>
              </a:rPr>
              <a:t>Провести мониторинг полученных результатов о наличии ионов тяжелых металлов с разных участков города с течением времени.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i="1" smtClean="0">
                <a:effectLst/>
              </a:rPr>
              <a:t>Графически показать соотношение групп заболеваний среди детей и взрослого населения.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i="1" smtClean="0">
                <a:effectLst/>
              </a:rPr>
              <a:t>Выявить взаимосвязь между данными о наличии тяжелых металлов и численностью заболеваний в нашем городе.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i="1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 smtClean="0">
                <a:effectLst/>
              </a:rPr>
              <a:t>    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>
                <a:solidFill>
                  <a:srgbClr val="0000CC"/>
                </a:solidFill>
              </a:rPr>
              <a:t>Гипотеза: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</a:t>
            </a:r>
            <a:r>
              <a:rPr lang="ru-RU" sz="2800" i="1" smtClean="0"/>
              <a:t>При помощи химического эксперимента можно подтвердить, что чистота снежного  покрова зависит от места его расположения в городе Южноуральске, 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i="1" smtClean="0"/>
              <a:t>   рост различных групп заболеваний может зависеть от чистоты снега и почвы.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i="1" smtClean="0"/>
              <a:t>   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solidFill>
                  <a:srgbClr val="0000CC"/>
                </a:solidFill>
              </a:rPr>
              <a:t>Районы исследования: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133600"/>
            <a:ext cx="3246437" cy="3713163"/>
          </a:xfrm>
        </p:spPr>
        <p:txBody>
          <a:bodyPr/>
          <a:lstStyle/>
          <a:p>
            <a:pPr marL="609600" indent="-609600" eaLnBrk="1" hangingPunct="1">
              <a:defRPr/>
            </a:pPr>
            <a:endParaRPr lang="ru-RU" sz="2400" i="1" smtClean="0"/>
          </a:p>
        </p:txBody>
      </p:sp>
      <p:pic>
        <p:nvPicPr>
          <p:cNvPr id="14340" name="Picture 4" descr="DSC00350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484313"/>
            <a:ext cx="4175125" cy="4533900"/>
          </a:xfrm>
          <a:noFill/>
        </p:spPr>
      </p:pic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5076825" y="5229225"/>
            <a:ext cx="1873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ГРЭС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DSC00356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484313"/>
            <a:ext cx="3960813" cy="4533900"/>
          </a:xfrm>
          <a:noFill/>
        </p:spPr>
      </p:pic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4356100" y="2420938"/>
            <a:ext cx="4103688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Городская клиническая больница</a:t>
            </a:r>
          </a:p>
          <a:p>
            <a:pPr algn="ctr">
              <a:spcBef>
                <a:spcPct val="50000"/>
              </a:spcBef>
            </a:pPr>
            <a:r>
              <a:rPr lang="ru-RU" sz="2400" b="1"/>
              <a:t>(вблизи автодороги)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очки">
  <a:themeElements>
    <a:clrScheme name="Точки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Точ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очки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645</TotalTime>
  <Words>2892</Words>
  <Application>Microsoft Office PowerPoint</Application>
  <PresentationFormat>Экран (4:3)</PresentationFormat>
  <Paragraphs>417</Paragraphs>
  <Slides>48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53" baseType="lpstr">
      <vt:lpstr>Arial</vt:lpstr>
      <vt:lpstr>Wingdings</vt:lpstr>
      <vt:lpstr>Calibri</vt:lpstr>
      <vt:lpstr>Times New Roman</vt:lpstr>
      <vt:lpstr>Точки</vt:lpstr>
      <vt:lpstr>Слайд 1</vt:lpstr>
      <vt:lpstr>Слайд 2</vt:lpstr>
      <vt:lpstr>Введение</vt:lpstr>
      <vt:lpstr>Слайд 4</vt:lpstr>
      <vt:lpstr> Цель исследовательской работы: </vt:lpstr>
      <vt:lpstr>Задачи:</vt:lpstr>
      <vt:lpstr>Гипотеза:</vt:lpstr>
      <vt:lpstr>Районы исследования:</vt:lpstr>
      <vt:lpstr>Слайд 9</vt:lpstr>
      <vt:lpstr>Слайд 10</vt:lpstr>
      <vt:lpstr>Слайд 11</vt:lpstr>
      <vt:lpstr>Этапы исследовательской работы:</vt:lpstr>
      <vt:lpstr>Экспериментальный этап №1.  Тема:  Качественное определение ионов тяжелых металлов в снеговом пласте.  Цель: Провести качественные реакции на  ионы: Pb2+, Fe3+, Fe2+, Cu2+ </vt:lpstr>
      <vt:lpstr>Слайд 14</vt:lpstr>
      <vt:lpstr>Обнаружение ионов свинца Pb 2+</vt:lpstr>
      <vt:lpstr>Обнаружение  ионов железа. Fe2+ и Fe3+ </vt:lpstr>
      <vt:lpstr>Обнаружение ионов меди Сu2+ </vt:lpstr>
      <vt:lpstr> Экспериментальный этап №2. Тема: Определение тяжелых металлов в снеге и почве методом хроматографии. Цель: Подтвердить содержание тяжелых металлов методом хроматографии.</vt:lpstr>
      <vt:lpstr>Тонкослойная хроматография. </vt:lpstr>
      <vt:lpstr>Методика эксперимента</vt:lpstr>
      <vt:lpstr>Слайд 21</vt:lpstr>
      <vt:lpstr>Слайд 22</vt:lpstr>
      <vt:lpstr>Значение Rf.</vt:lpstr>
      <vt:lpstr>        Таблица  № 1               Содержание тяжелых металлов в снеге (методом хроматографии)  в 2007 году</vt:lpstr>
      <vt:lpstr>Слайд 25</vt:lpstr>
      <vt:lpstr>Таблица  № 2              Содержание тяжелых металлов в снеге (методом хроматографии)  в 2008 году</vt:lpstr>
      <vt:lpstr>Слайд 27</vt:lpstr>
      <vt:lpstr>Слайд 28</vt:lpstr>
      <vt:lpstr>Слайд 29</vt:lpstr>
      <vt:lpstr>Экспериментальный этап №3. Тема: Влияние тяжелых металлов на организм человека. Данные по городу    Южноуральску. Цель: Выявить влияние тяжелых металлов на организм человека. Данные по городу    Южноуральску</vt:lpstr>
      <vt:lpstr>Таблица №  3.  Содержание ионов тяжелых металлов в организме человека </vt:lpstr>
      <vt:lpstr>Медь и здоровье человека</vt:lpstr>
      <vt:lpstr>Свинец и здоровье человека </vt:lpstr>
      <vt:lpstr>Слайд 34</vt:lpstr>
      <vt:lpstr>ЖЕЛЕЗО </vt:lpstr>
      <vt:lpstr>Таблица №  4 Загрязнение почвы территории Южноуральска  ионами  тяжелых металлов (профилакторий Сосна)</vt:lpstr>
      <vt:lpstr>( ГИДРОЭЛЕКТРОСТАНЦИЯ)  </vt:lpstr>
      <vt:lpstr>МОУ.СОШ.№3 </vt:lpstr>
      <vt:lpstr>Слайд 39</vt:lpstr>
      <vt:lpstr>таблица №5 Впервые выявленная заболеваемость детей в городе Южноуральска  за 2003 – 2008 гг.</vt:lpstr>
      <vt:lpstr>Слайд 41</vt:lpstr>
      <vt:lpstr>Слайд 42</vt:lpstr>
      <vt:lpstr>таблица  № 6 Впервые выявленная заболеваемость взрослого населения  города Южноуральска  за 2003 – 2008 гг.</vt:lpstr>
      <vt:lpstr>Слайд 44</vt:lpstr>
      <vt:lpstr>Таблица  № 7 Впервые выявленные заболевания в 2007-2008 году в МОУ.СОШ.№3</vt:lpstr>
      <vt:lpstr>Слайд 46</vt:lpstr>
      <vt:lpstr> Заключение  </vt:lpstr>
      <vt:lpstr>Слайд 48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Научно-исследовательская работа</dc:title>
  <dc:creator>ЯША</dc:creator>
  <cp:lastModifiedBy>Викториан</cp:lastModifiedBy>
  <cp:revision>14</cp:revision>
  <cp:lastPrinted>1601-01-01T00:00:00Z</cp:lastPrinted>
  <dcterms:created xsi:type="dcterms:W3CDTF">2008-10-24T16:07:49Z</dcterms:created>
  <dcterms:modified xsi:type="dcterms:W3CDTF">2015-08-30T12:33:01Z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