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312" r:id="rId4"/>
    <p:sldId id="282" r:id="rId5"/>
    <p:sldId id="284" r:id="rId6"/>
    <p:sldId id="266" r:id="rId7"/>
    <p:sldId id="283" r:id="rId8"/>
    <p:sldId id="279" r:id="rId9"/>
    <p:sldId id="268" r:id="rId10"/>
    <p:sldId id="272" r:id="rId11"/>
    <p:sldId id="309" r:id="rId12"/>
    <p:sldId id="285" r:id="rId13"/>
    <p:sldId id="289" r:id="rId14"/>
    <p:sldId id="277" r:id="rId15"/>
    <p:sldId id="291" r:id="rId16"/>
    <p:sldId id="270" r:id="rId17"/>
    <p:sldId id="273" r:id="rId18"/>
    <p:sldId id="275" r:id="rId19"/>
    <p:sldId id="308" r:id="rId20"/>
    <p:sldId id="300" r:id="rId21"/>
    <p:sldId id="302" r:id="rId22"/>
    <p:sldId id="297" r:id="rId23"/>
    <p:sldId id="29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057" autoAdjust="0"/>
    <p:restoredTop sz="94660"/>
  </p:normalViewPr>
  <p:slideViewPr>
    <p:cSldViewPr>
      <p:cViewPr varScale="1">
        <p:scale>
          <a:sx n="68" d="100"/>
          <a:sy n="68" d="100"/>
        </p:scale>
        <p:origin x="-12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31.08.2015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1800" b="1" dirty="0" smtClean="0"/>
              <a:t>СТАРОДУБСКИЙ 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b="1" dirty="0" smtClean="0"/>
              <a:t>ИНДУСТРИАЛЬНО-ТЕХНОЛОГИЧЕСКИЙ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b="1" dirty="0" smtClean="0"/>
              <a:t>ТЕХНИКУМ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800" b="1" dirty="0" smtClean="0"/>
              <a:t>им.Героя России А.С.Зайцева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556792"/>
            <a:ext cx="9144000" cy="5301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1\Desktop\фотки\102NIKON\DSCN1364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5016"/>
            <a:ext cx="8229600" cy="1142984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Обучение студентов у наглядного пособия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013176"/>
            <a:ext cx="9144000" cy="172819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200" b="1" dirty="0" smtClean="0">
                <a:solidFill>
                  <a:srgbClr val="FFFF00"/>
                </a:solidFill>
              </a:rPr>
              <a:t>35.01.11 «Мастер сельскохозяйственного производства»</a:t>
            </a:r>
          </a:p>
          <a:p>
            <a:pPr>
              <a:buNone/>
            </a:pPr>
            <a:r>
              <a:rPr lang="ru-RU" sz="1600" b="1" dirty="0" smtClean="0">
                <a:solidFill>
                  <a:srgbClr val="FFFF00"/>
                </a:solidFill>
              </a:rPr>
              <a:t>квалификации:</a:t>
            </a:r>
          </a:p>
          <a:p>
            <a:pPr>
              <a:buNone/>
            </a:pPr>
            <a:r>
              <a:rPr lang="ru-RU" sz="1600" b="1" dirty="0" smtClean="0">
                <a:solidFill>
                  <a:srgbClr val="FFFF00"/>
                </a:solidFill>
              </a:rPr>
              <a:t>-Слесарь по ремонту сельскохозяйственных машин и оборудования (2-4 разряд);</a:t>
            </a:r>
          </a:p>
          <a:p>
            <a:pPr>
              <a:buNone/>
            </a:pPr>
            <a:r>
              <a:rPr lang="ru-RU" sz="1600" b="1" dirty="0" smtClean="0">
                <a:solidFill>
                  <a:srgbClr val="FFFF00"/>
                </a:solidFill>
              </a:rPr>
              <a:t>-тракторист-машинист сельскохозяйственного производства;</a:t>
            </a:r>
          </a:p>
          <a:p>
            <a:pPr>
              <a:buNone/>
            </a:pPr>
            <a:r>
              <a:rPr lang="ru-RU" sz="1600" b="1" dirty="0" smtClean="0">
                <a:solidFill>
                  <a:srgbClr val="FFFF00"/>
                </a:solidFill>
              </a:rPr>
              <a:t>-водитель автомобиля категории «В», «С»;</a:t>
            </a:r>
          </a:p>
          <a:p>
            <a:pPr>
              <a:buNone/>
            </a:pPr>
            <a:r>
              <a:rPr lang="ru-RU" sz="1600" b="1" dirty="0" smtClean="0">
                <a:solidFill>
                  <a:srgbClr val="FFFF00"/>
                </a:solidFill>
              </a:rPr>
              <a:t>-оператор животноводческих комплексов и механизированных ферм</a:t>
            </a:r>
          </a:p>
          <a:p>
            <a:pPr>
              <a:buNone/>
            </a:pPr>
            <a:r>
              <a:rPr lang="ru-RU" sz="1600" b="1" dirty="0" smtClean="0">
                <a:solidFill>
                  <a:srgbClr val="FFFF00"/>
                </a:solidFill>
              </a:rPr>
              <a:t>Срок обучения 3 года 5 месяцев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20124"/>
            <a:ext cx="9143999" cy="68781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652120" y="0"/>
            <a:ext cx="3491880" cy="4695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200" b="1" dirty="0" smtClean="0">
                <a:solidFill>
                  <a:srgbClr val="FFFF00"/>
                </a:solidFill>
              </a:rPr>
              <a:t>15.01.05. «Сварщик»</a:t>
            </a:r>
          </a:p>
          <a:p>
            <a:pPr>
              <a:buNone/>
            </a:pPr>
            <a:r>
              <a:rPr lang="ru-RU" sz="2200" b="1" dirty="0" smtClean="0">
                <a:solidFill>
                  <a:srgbClr val="FFFF00"/>
                </a:solidFill>
              </a:rPr>
              <a:t>Квалификации: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FFFF00"/>
                </a:solidFill>
              </a:rPr>
              <a:t>-газосварщик (2-4 разряд);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FFFF00"/>
                </a:solidFill>
              </a:rPr>
              <a:t>-электросварщик на автоматических и полуавтоматических машин (2-4 разряд);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FFFF00"/>
                </a:solidFill>
              </a:rPr>
              <a:t>-электросварщик ручной сварки (2-4 разряд);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FFFF00"/>
                </a:solidFill>
              </a:rPr>
              <a:t>-газорезчик (2-4 разряд)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FFFF00"/>
                </a:solidFill>
              </a:rPr>
              <a:t>Срок обучения 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FFFF00"/>
                </a:solidFill>
              </a:rPr>
              <a:t>2 года 5 месяцев</a:t>
            </a:r>
            <a:endParaRPr lang="ru-RU" sz="20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1\Desktop\фотки\102NIKON\DSCN1349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857892"/>
            <a:ext cx="8229600" cy="1000108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Учебная практика в «Лаборатории сварщиков»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715" y="0"/>
            <a:ext cx="9133285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1556792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1800" b="1" dirty="0" smtClean="0">
                <a:solidFill>
                  <a:srgbClr val="FF0000"/>
                </a:solidFill>
              </a:rPr>
              <a:t>35.01.13. «Тракторист-машинист сельскохозяйственного производства»</a:t>
            </a:r>
          </a:p>
          <a:p>
            <a:pPr>
              <a:buNone/>
            </a:pPr>
            <a:r>
              <a:rPr lang="ru-RU" sz="1800" b="1" dirty="0" smtClean="0">
                <a:solidFill>
                  <a:srgbClr val="FF0000"/>
                </a:solidFill>
              </a:rPr>
              <a:t>Квалификации: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FF0000"/>
                </a:solidFill>
              </a:rPr>
              <a:t>-</a:t>
            </a:r>
            <a:r>
              <a:rPr lang="ru-RU" sz="1800" b="1" dirty="0" smtClean="0">
                <a:solidFill>
                  <a:srgbClr val="FF0000"/>
                </a:solidFill>
              </a:rPr>
              <a:t>слесарь по ремонту сельскохозяйственных машин и оборудования (</a:t>
            </a:r>
            <a:r>
              <a:rPr lang="ru-RU" sz="1600" b="1" dirty="0" smtClean="0">
                <a:solidFill>
                  <a:srgbClr val="FF0000"/>
                </a:solidFill>
              </a:rPr>
              <a:t>2-4 разряд);</a:t>
            </a:r>
            <a:endParaRPr lang="ru-RU" sz="20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2000" b="1" dirty="0" smtClean="0">
                <a:solidFill>
                  <a:srgbClr val="FF0000"/>
                </a:solidFill>
              </a:rPr>
              <a:t>-тракторист – машинист сельскохозяйственного производства;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FF0000"/>
                </a:solidFill>
              </a:rPr>
              <a:t>-Водитель автомобиля категории «С»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FF0000"/>
                </a:solidFill>
              </a:rPr>
              <a:t>- Срок обучения 2 года 5 месяцев</a:t>
            </a:r>
          </a:p>
          <a:p>
            <a:pPr>
              <a:buFontTx/>
              <a:buChar char="-"/>
            </a:pPr>
            <a:endParaRPr lang="ru-RU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1\Desktop\фотки\102NIKON\DSCN1366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36912" y="5929330"/>
            <a:ext cx="6707088" cy="92867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Практические занятия проводятся 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с применением наглядных пособий 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:\DCIM\102NIKON\DSCN1380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5016"/>
            <a:ext cx="8229600" cy="1000132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Занятие в группе </a:t>
            </a:r>
          </a:p>
          <a:p>
            <a:pPr algn="ctr">
              <a:buNone/>
            </a:pPr>
            <a:r>
              <a:rPr lang="ru-RU" b="1" dirty="0" smtClean="0"/>
              <a:t>«Мастер отделочных строительных работ»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1\Desktop\фотки\.thumbnails\1417443521413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5016"/>
            <a:ext cx="8229600" cy="928694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    </a:t>
            </a:r>
            <a:r>
              <a:rPr lang="ru-RU" b="1" dirty="0" smtClean="0">
                <a:solidFill>
                  <a:srgbClr val="FF0000"/>
                </a:solidFill>
              </a:rPr>
              <a:t>Учебная практика в мастерской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1\Desktop\фотки\100PHOTO\SAM_0492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6309320"/>
            <a:ext cx="8496944" cy="446188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FFC000"/>
                </a:solidFill>
              </a:rPr>
              <a:t>Вахта памяти у бюста  Героя России А.С. Зайцева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180528" y="404664"/>
            <a:ext cx="8229600" cy="1340768"/>
          </a:xfrm>
        </p:spPr>
        <p:txBody>
          <a:bodyPr>
            <a:normAutofit fontScale="32500" lnSpcReduction="20000"/>
          </a:bodyPr>
          <a:lstStyle/>
          <a:p>
            <a:pPr>
              <a:buNone/>
            </a:pPr>
            <a:r>
              <a:rPr lang="ru-RU" sz="4900" b="1" dirty="0" smtClean="0">
                <a:solidFill>
                  <a:srgbClr val="FFFF00"/>
                </a:solidFill>
              </a:rPr>
              <a:t>23.01.03. «Автомеханик» (на базе 11 классов)</a:t>
            </a:r>
          </a:p>
          <a:p>
            <a:pPr>
              <a:buNone/>
            </a:pPr>
            <a:r>
              <a:rPr lang="ru-RU" sz="4900" b="1" dirty="0" smtClean="0">
                <a:solidFill>
                  <a:srgbClr val="FFFF00"/>
                </a:solidFill>
              </a:rPr>
              <a:t>Квалификации:</a:t>
            </a:r>
          </a:p>
          <a:p>
            <a:pPr>
              <a:buNone/>
            </a:pPr>
            <a:r>
              <a:rPr lang="ru-RU" sz="4900" b="1" dirty="0" smtClean="0">
                <a:solidFill>
                  <a:srgbClr val="FFFF00"/>
                </a:solidFill>
              </a:rPr>
              <a:t>-слесарь по ремонту автомобилей;</a:t>
            </a:r>
          </a:p>
          <a:p>
            <a:pPr>
              <a:buNone/>
            </a:pPr>
            <a:r>
              <a:rPr lang="ru-RU" sz="4900" b="1" dirty="0" smtClean="0">
                <a:solidFill>
                  <a:srgbClr val="FFFF00"/>
                </a:solidFill>
              </a:rPr>
              <a:t>-Водитель автомобиля  категории «В», «С»;</a:t>
            </a:r>
          </a:p>
          <a:p>
            <a:pPr>
              <a:buNone/>
            </a:pPr>
            <a:r>
              <a:rPr lang="ru-RU" sz="4900" b="1" dirty="0" smtClean="0">
                <a:solidFill>
                  <a:srgbClr val="FFFF00"/>
                </a:solidFill>
              </a:rPr>
              <a:t>Срок  обучения 10 месяцев</a:t>
            </a:r>
          </a:p>
          <a:p>
            <a:pPr>
              <a:buNone/>
            </a:pPr>
            <a:endParaRPr lang="ru-RU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SCN0969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0" y="5949280"/>
            <a:ext cx="9144000" cy="549661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Отработка практических навыков 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по устройству автомобиля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908720"/>
            <a:ext cx="9036496" cy="5415880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На базе техникума 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проводится платная курсовая подготовка:</a:t>
            </a:r>
          </a:p>
          <a:p>
            <a:pPr marL="514350" indent="-51435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                       1. Водитель категории «В», «С»;</a:t>
            </a:r>
          </a:p>
          <a:p>
            <a:pPr marL="514350" indent="-51435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                       2. Тракторист категории «В», «С», «Д»;</a:t>
            </a:r>
          </a:p>
          <a:p>
            <a:pPr marL="514350" indent="-51435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                       3. Электросварщик ручной сварки</a:t>
            </a:r>
          </a:p>
          <a:p>
            <a:pPr marL="514350" indent="-514350"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Занятия проводятся в просторных, оборудованных </a:t>
            </a:r>
          </a:p>
          <a:p>
            <a:pPr marL="514350" indent="-514350"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согласно требованиям образовательных стандартов, </a:t>
            </a:r>
          </a:p>
          <a:p>
            <a:pPr marL="514350" indent="-514350"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учебных кабинетах, под руководством опытных </a:t>
            </a:r>
          </a:p>
          <a:p>
            <a:pPr marL="514350" indent="-514350"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высококвалифицированных преподавателей и мастеров</a:t>
            </a:r>
          </a:p>
          <a:p>
            <a:pPr marL="514350" indent="-514350"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 производственного обучения </a:t>
            </a:r>
          </a:p>
          <a:p>
            <a:pPr marL="514350" indent="-514350">
              <a:buNone/>
            </a:pP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764704"/>
            <a:ext cx="8507288" cy="55446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Для приема  необходимы следующие документы</a:t>
            </a:r>
            <a:r>
              <a:rPr lang="ru-RU" sz="2400" dirty="0" smtClean="0"/>
              <a:t>: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                  1. Заявление о приеме;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                  2. Документ об образовании (подлинник);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                  3. Медицинская справка форма 086-У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                  4. Фото 3х4 (6 штук).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Наши контакты: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243240, Брянская область,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г.Стародуб, 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ул. Семашко, 11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тел. приемной: (48348)2-29-32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График работы: понедельник-суббота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Режим работы: с 8.00 до  16-00, перерыв с 12-00 до 13-00</a:t>
            </a:r>
          </a:p>
          <a:p>
            <a:pPr>
              <a:buNone/>
            </a:pPr>
            <a:endParaRPr lang="ru-RU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92696"/>
            <a:ext cx="9144000" cy="5631904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Специальности и профессии СПО </a:t>
            </a:r>
          </a:p>
          <a:p>
            <a:pPr algn="ctr">
              <a:buNone/>
            </a:pPr>
            <a:r>
              <a:rPr lang="ru-RU" dirty="0" smtClean="0"/>
              <a:t>на  2015-2016 учебный год: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solidFill>
                  <a:srgbClr val="FF0000"/>
                </a:solidFill>
              </a:rPr>
              <a:t>«Программирование в компьютерных системах»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solidFill>
                  <a:srgbClr val="FF0000"/>
                </a:solidFill>
              </a:rPr>
              <a:t>«Экономика и бухгалтерский учет (по отраслям)»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solidFill>
                  <a:srgbClr val="FF0000"/>
                </a:solidFill>
              </a:rPr>
              <a:t>«ТО и ремонт автомобильного транспорта»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solidFill>
                  <a:srgbClr val="002060"/>
                </a:solidFill>
              </a:rPr>
              <a:t>«Мастер сельскохозяйственного производства»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solidFill>
                  <a:srgbClr val="002060"/>
                </a:solidFill>
              </a:rPr>
              <a:t>«Сварщик»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solidFill>
                  <a:srgbClr val="002060"/>
                </a:solidFill>
              </a:rPr>
              <a:t>«Тракторист-машинист с/</a:t>
            </a:r>
            <a:r>
              <a:rPr lang="ru-RU" b="1" dirty="0" err="1" smtClean="0">
                <a:solidFill>
                  <a:srgbClr val="002060"/>
                </a:solidFill>
              </a:rPr>
              <a:t>х</a:t>
            </a:r>
            <a:r>
              <a:rPr lang="ru-RU" b="1" dirty="0" smtClean="0">
                <a:solidFill>
                  <a:srgbClr val="002060"/>
                </a:solidFill>
              </a:rPr>
              <a:t> производства»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solidFill>
                  <a:srgbClr val="002060"/>
                </a:solidFill>
              </a:rPr>
              <a:t>«Мастер отделочных строительных работ»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solidFill>
                  <a:srgbClr val="002060"/>
                </a:solidFill>
              </a:rPr>
              <a:t>«Автомеханик»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395536" y="5444244"/>
            <a:ext cx="8363272" cy="1413756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FFFF00"/>
                </a:solidFill>
              </a:rPr>
              <a:t>09.02.03. «Программирование в компьютерных системах»</a:t>
            </a:r>
          </a:p>
          <a:p>
            <a:pPr>
              <a:buNone/>
            </a:pPr>
            <a:r>
              <a:rPr lang="ru-RU" b="1" dirty="0" smtClean="0">
                <a:solidFill>
                  <a:srgbClr val="FFFF00"/>
                </a:solidFill>
              </a:rPr>
              <a:t>Квалификация:</a:t>
            </a:r>
          </a:p>
          <a:p>
            <a:pPr>
              <a:buFontTx/>
              <a:buChar char="-"/>
            </a:pPr>
            <a:r>
              <a:rPr lang="ru-RU" b="1" dirty="0" smtClean="0">
                <a:solidFill>
                  <a:srgbClr val="FFFF00"/>
                </a:solidFill>
              </a:rPr>
              <a:t>техник-программист</a:t>
            </a:r>
          </a:p>
          <a:p>
            <a:pPr>
              <a:buFontTx/>
              <a:buChar char="-"/>
            </a:pPr>
            <a:r>
              <a:rPr lang="ru-RU" b="1" dirty="0" smtClean="0">
                <a:solidFill>
                  <a:srgbClr val="FFFF00"/>
                </a:solidFill>
              </a:rPr>
              <a:t>Срок обучения 3 года  10 месяцев.</a:t>
            </a:r>
            <a:endParaRPr lang="ru-RU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5384"/>
            <a:ext cx="9144000" cy="6852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91680" y="5229200"/>
            <a:ext cx="6995120" cy="184482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200" b="1" dirty="0" smtClean="0">
                <a:solidFill>
                  <a:srgbClr val="FFFF00"/>
                </a:solidFill>
              </a:rPr>
              <a:t>38.02.01. «Экономика и бухгалтерский учет»</a:t>
            </a:r>
          </a:p>
          <a:p>
            <a:pPr>
              <a:buNone/>
            </a:pPr>
            <a:r>
              <a:rPr lang="ru-RU" sz="2200" b="1" dirty="0" smtClean="0">
                <a:solidFill>
                  <a:srgbClr val="FFFF00"/>
                </a:solidFill>
              </a:rPr>
              <a:t>Квалификация:</a:t>
            </a:r>
          </a:p>
          <a:p>
            <a:pPr>
              <a:buNone/>
            </a:pPr>
            <a:r>
              <a:rPr lang="ru-RU" sz="2200" b="1" dirty="0" smtClean="0">
                <a:solidFill>
                  <a:srgbClr val="FFFF00"/>
                </a:solidFill>
              </a:rPr>
              <a:t>-бухгалтер</a:t>
            </a:r>
          </a:p>
          <a:p>
            <a:pPr>
              <a:buNone/>
            </a:pPr>
            <a:r>
              <a:rPr lang="ru-RU" sz="2200" b="1" dirty="0" smtClean="0">
                <a:solidFill>
                  <a:srgbClr val="FFFF00"/>
                </a:solidFill>
              </a:rPr>
              <a:t>Срок обучения 2 года 10 месяцев</a:t>
            </a:r>
            <a:endParaRPr lang="ru-RU" sz="22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5016"/>
            <a:ext cx="8229600" cy="609584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Урок-конференция «Экономика и бухгалтерский учет»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869160"/>
            <a:ext cx="9144000" cy="198884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200" b="1" dirty="0" smtClean="0">
                <a:solidFill>
                  <a:srgbClr val="FFC000"/>
                </a:solidFill>
              </a:rPr>
              <a:t>23.02.03. «Техническое обслуживание и ремонт </a:t>
            </a:r>
          </a:p>
          <a:p>
            <a:pPr>
              <a:buNone/>
            </a:pPr>
            <a:r>
              <a:rPr lang="ru-RU" sz="2200" b="1" dirty="0" smtClean="0">
                <a:solidFill>
                  <a:srgbClr val="FFC000"/>
                </a:solidFill>
              </a:rPr>
              <a:t>автомобильного транспорта»</a:t>
            </a:r>
          </a:p>
          <a:p>
            <a:pPr>
              <a:buNone/>
            </a:pPr>
            <a:r>
              <a:rPr lang="ru-RU" sz="2200" b="1" dirty="0" smtClean="0">
                <a:solidFill>
                  <a:srgbClr val="FFC000"/>
                </a:solidFill>
              </a:rPr>
              <a:t>Квалификация:</a:t>
            </a:r>
          </a:p>
          <a:p>
            <a:pPr>
              <a:buNone/>
            </a:pPr>
            <a:r>
              <a:rPr lang="ru-RU" sz="2200" b="1" dirty="0" smtClean="0">
                <a:solidFill>
                  <a:srgbClr val="FFC000"/>
                </a:solidFill>
              </a:rPr>
              <a:t>-техник</a:t>
            </a:r>
          </a:p>
          <a:p>
            <a:pPr>
              <a:buNone/>
            </a:pPr>
            <a:r>
              <a:rPr lang="ru-RU" sz="2200" b="1" dirty="0" smtClean="0">
                <a:solidFill>
                  <a:srgbClr val="FFC000"/>
                </a:solidFill>
              </a:rPr>
              <a:t>Срок обучения 2 года 10 месяцев</a:t>
            </a:r>
          </a:p>
          <a:p>
            <a:pPr>
              <a:buNone/>
            </a:pPr>
            <a:endParaRPr lang="ru-RU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1\Desktop\фотки\102NIKON\DSCN1359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6215070"/>
            <a:ext cx="8229600" cy="128586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Техническое обслуживание автомобиля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1\Desktop\фотки\102NIKON\DSCN1321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643578"/>
            <a:ext cx="8229600" cy="107157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FFC000"/>
                </a:solidFill>
              </a:rPr>
              <a:t>Практические занятия 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FFC000"/>
                </a:solidFill>
              </a:rPr>
              <a:t>проводятся на макетах и узлах автомобиля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372</TotalTime>
  <Words>482</Words>
  <Application>Microsoft Office PowerPoint</Application>
  <PresentationFormat>Экран (4:3)</PresentationFormat>
  <Paragraphs>87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Поток</vt:lpstr>
      <vt:lpstr>СТАРОДУБСКИЙ  ИНДУСТРИАЛЬНО-ТЕХНОЛОГИЧЕСКИЙ ТЕХНИКУМ им.Героя России А.С.Зайцева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СТАРОДУБСКИЙ  ИНДУСТРИАЛЬНО-ТЕХНОЛОГИЧЕСКИЙ ТЕХНИКУМ им.Героя России А.С.Зайцева </dc:title>
  <cp:lastModifiedBy>Виктория</cp:lastModifiedBy>
  <cp:revision>62</cp:revision>
  <dcterms:modified xsi:type="dcterms:W3CDTF">2015-08-31T15:17:11Z</dcterms:modified>
</cp:coreProperties>
</file>