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73" r:id="rId8"/>
    <p:sldId id="261" r:id="rId9"/>
    <p:sldId id="275" r:id="rId10"/>
    <p:sldId id="262" r:id="rId11"/>
    <p:sldId id="276" r:id="rId12"/>
    <p:sldId id="263" r:id="rId13"/>
    <p:sldId id="277" r:id="rId14"/>
    <p:sldId id="264" r:id="rId15"/>
    <p:sldId id="278" r:id="rId16"/>
    <p:sldId id="265" r:id="rId17"/>
    <p:sldId id="27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7" autoAdjust="0"/>
    <p:restoredTop sz="94638" autoAdjust="0"/>
  </p:normalViewPr>
  <p:slideViewPr>
    <p:cSldViewPr>
      <p:cViewPr varScale="1">
        <p:scale>
          <a:sx n="54" d="100"/>
          <a:sy n="54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 развития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Начала учебного года</c:v>
                </c:pt>
                <c:pt idx="2">
                  <c:v>Конец учебного года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%">
                  <c:v>0</c:v>
                </c:pt>
                <c:pt idx="2" formatCode="0%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 развития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Начала учебного года</c:v>
                </c:pt>
                <c:pt idx="2">
                  <c:v>Конец учебного года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 formatCode="0%">
                  <c:v>0.5</c:v>
                </c:pt>
                <c:pt idx="2" formatCode="0%">
                  <c:v>0.25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 развития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Начала учебного года</c:v>
                </c:pt>
                <c:pt idx="2">
                  <c:v>Конец учебного года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 formatCode="0%">
                  <c:v>0.5</c:v>
                </c:pt>
                <c:pt idx="2" formatCode="0%">
                  <c:v>0.25</c:v>
                </c:pt>
              </c:numCache>
            </c:numRef>
          </c:val>
        </c:ser>
        <c:shape val="box"/>
        <c:axId val="80564992"/>
        <c:axId val="64764928"/>
        <c:axId val="0"/>
      </c:bar3DChart>
      <c:catAx>
        <c:axId val="80564992"/>
        <c:scaling>
          <c:orientation val="minMax"/>
        </c:scaling>
        <c:axPos val="b"/>
        <c:tickLblPos val="nextTo"/>
        <c:crossAx val="64764928"/>
        <c:crosses val="autoZero"/>
        <c:auto val="1"/>
        <c:lblAlgn val="ctr"/>
        <c:lblOffset val="100"/>
      </c:catAx>
      <c:valAx>
        <c:axId val="64764928"/>
        <c:scaling>
          <c:orientation val="minMax"/>
        </c:scaling>
        <c:axPos val="l"/>
        <c:majorGridlines/>
        <c:numFmt formatCode="0%" sourceLinked="1"/>
        <c:tickLblPos val="nextTo"/>
        <c:crossAx val="8056499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8.1030409676979567E-2"/>
          <c:y val="5.3681265186478928E-2"/>
          <c:w val="0.60926798313029151"/>
          <c:h val="0.5822003041281916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Начала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</c:v>
                </c:pt>
                <c:pt idx="3" formatCode="0%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Начала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0.5</c:v>
                </c:pt>
                <c:pt idx="3" formatCode="0%">
                  <c:v>0.25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Начала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0.5</c:v>
                </c:pt>
                <c:pt idx="3" formatCode="0%">
                  <c:v>0.5</c:v>
                </c:pt>
              </c:numCache>
            </c:numRef>
          </c:val>
        </c:ser>
        <c:shape val="box"/>
        <c:axId val="82629376"/>
        <c:axId val="82630912"/>
        <c:axId val="0"/>
      </c:bar3DChart>
      <c:catAx>
        <c:axId val="82629376"/>
        <c:scaling>
          <c:orientation val="minMax"/>
        </c:scaling>
        <c:axPos val="b"/>
        <c:tickLblPos val="nextTo"/>
        <c:crossAx val="82630912"/>
        <c:crosses val="autoZero"/>
        <c:auto val="1"/>
        <c:lblAlgn val="ctr"/>
        <c:lblOffset val="100"/>
      </c:catAx>
      <c:valAx>
        <c:axId val="82630912"/>
        <c:scaling>
          <c:orientation val="minMax"/>
        </c:scaling>
        <c:axPos val="l"/>
        <c:majorGridlines/>
        <c:numFmt formatCode="0%" sourceLinked="1"/>
        <c:tickLblPos val="nextTo"/>
        <c:crossAx val="82629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563539172079711"/>
          <c:y val="0.35730724664987962"/>
          <c:w val="0.33436460827920372"/>
          <c:h val="0.3563609044646809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8.7360988674698201E-2"/>
          <c:y val="5.7546123911643779E-2"/>
          <c:w val="0.60863089649402202"/>
          <c:h val="0.7008139861769235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Начала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</c:v>
                </c:pt>
                <c:pt idx="3" formatCode="0%">
                  <c:v>0.15000000000000019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Начала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0.15000000000000019</c:v>
                </c:pt>
                <c:pt idx="3" formatCode="0%">
                  <c:v>0.65000000000000102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Начала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0.85000000000000064</c:v>
                </c:pt>
                <c:pt idx="3" formatCode="0%">
                  <c:v>0.2</c:v>
                </c:pt>
              </c:numCache>
            </c:numRef>
          </c:val>
        </c:ser>
        <c:shape val="box"/>
        <c:axId val="80632448"/>
        <c:axId val="80646528"/>
        <c:axId val="0"/>
      </c:bar3DChart>
      <c:catAx>
        <c:axId val="80632448"/>
        <c:scaling>
          <c:orientation val="minMax"/>
        </c:scaling>
        <c:axPos val="b"/>
        <c:tickLblPos val="nextTo"/>
        <c:crossAx val="80646528"/>
        <c:crosses val="autoZero"/>
        <c:auto val="1"/>
        <c:lblAlgn val="ctr"/>
        <c:lblOffset val="100"/>
      </c:catAx>
      <c:valAx>
        <c:axId val="80646528"/>
        <c:scaling>
          <c:orientation val="minMax"/>
        </c:scaling>
        <c:axPos val="l"/>
        <c:majorGridlines/>
        <c:numFmt formatCode="0%" sourceLinked="1"/>
        <c:tickLblPos val="nextTo"/>
        <c:crossAx val="80632448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810148731408616E-2"/>
          <c:y val="4.6176663721500012E-2"/>
          <c:w val="0.56729680664916915"/>
          <c:h val="0.6113184259825253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Начало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</c:v>
                </c:pt>
                <c:pt idx="3" formatCode="0%">
                  <c:v>0.15000000000000008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Начало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0.25</c:v>
                </c:pt>
                <c:pt idx="3" formatCode="0%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Начало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0.85000000000000031</c:v>
                </c:pt>
                <c:pt idx="3" formatCode="0%">
                  <c:v>0.35000000000000014</c:v>
                </c:pt>
              </c:numCache>
            </c:numRef>
          </c:val>
        </c:ser>
        <c:axId val="106092416"/>
        <c:axId val="106093952"/>
      </c:barChart>
      <c:catAx>
        <c:axId val="106092416"/>
        <c:scaling>
          <c:orientation val="minMax"/>
        </c:scaling>
        <c:axPos val="b"/>
        <c:tickLblPos val="nextTo"/>
        <c:crossAx val="106093952"/>
        <c:crosses val="autoZero"/>
        <c:auto val="1"/>
        <c:lblAlgn val="ctr"/>
        <c:lblOffset val="100"/>
      </c:catAx>
      <c:valAx>
        <c:axId val="106093952"/>
        <c:scaling>
          <c:orientation val="minMax"/>
        </c:scaling>
        <c:axPos val="l"/>
        <c:majorGridlines/>
        <c:numFmt formatCode="0%" sourceLinked="1"/>
        <c:tickLblPos val="nextTo"/>
        <c:crossAx val="10609241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810148731408616E-2"/>
          <c:y val="0.12170947980321151"/>
          <c:w val="0.56729680664916915"/>
          <c:h val="0.6357379613769770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Начало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</c:v>
                </c:pt>
                <c:pt idx="3" formatCode="0%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Начало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0.15000000000000008</c:v>
                </c:pt>
                <c:pt idx="3" formatCode="0%">
                  <c:v>0.65000000000000036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 развития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Начало учебного года</c:v>
                </c:pt>
                <c:pt idx="3">
                  <c:v>Конец учебного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0.85000000000000031</c:v>
                </c:pt>
                <c:pt idx="3" formatCode="0%">
                  <c:v>0.25</c:v>
                </c:pt>
              </c:numCache>
            </c:numRef>
          </c:val>
        </c:ser>
        <c:axId val="80249600"/>
        <c:axId val="80251136"/>
      </c:barChart>
      <c:catAx>
        <c:axId val="80249600"/>
        <c:scaling>
          <c:orientation val="minMax"/>
        </c:scaling>
        <c:axPos val="b"/>
        <c:tickLblPos val="nextTo"/>
        <c:crossAx val="80251136"/>
        <c:crosses val="autoZero"/>
        <c:auto val="1"/>
        <c:lblAlgn val="ctr"/>
        <c:lblOffset val="100"/>
      </c:catAx>
      <c:valAx>
        <c:axId val="80251136"/>
        <c:scaling>
          <c:orientation val="minMax"/>
        </c:scaling>
        <c:axPos val="l"/>
        <c:majorGridlines/>
        <c:numFmt formatCode="0%" sourceLinked="1"/>
        <c:tickLblPos val="nextTo"/>
        <c:crossAx val="8024960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F5813C-E82E-4E69-858D-6801225654A9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3EAC9F-5038-49DD-964C-C147EF7F6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16632"/>
            <a:ext cx="8429684" cy="1008112"/>
          </a:xfrm>
          <a:solidFill>
            <a:srgbClr val="92D050"/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>
              <a:rot lat="0" lon="0" rev="17220000"/>
            </a:lightRig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100" dirty="0" smtClean="0">
                <a:latin typeface="Monotype Corsiva" pitchFamily="66" charset="0"/>
              </a:rPr>
              <a:t/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>
                <a:latin typeface="Monotype Corsiva" pitchFamily="66" charset="0"/>
              </a:rPr>
              <a:t/>
            </a:r>
            <a:br>
              <a:rPr lang="ru-RU" sz="3100" dirty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/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</a:rPr>
              <a:t>Казенное образовательное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учреждение</a:t>
            </a:r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</a:rPr>
              <a:t> Ханты-Мансийского автономного </a:t>
            </a:r>
            <a:r>
              <a:rPr lang="ru-RU" sz="2000" dirty="0" err="1" smtClean="0">
                <a:solidFill>
                  <a:schemeClr val="tx1"/>
                </a:solidFill>
                <a:latin typeface="Monotype Corsiva" pitchFamily="66" charset="0"/>
              </a:rPr>
              <a:t>округа-Югры</a:t>
            </a:r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</a:rPr>
              <a:t> для детей-сирот и детей, оставшихся без попечения родителей «Детский дом»Аистенок»</a:t>
            </a:r>
            <a:endParaRPr lang="ru-RU" sz="20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214422"/>
            <a:ext cx="8105554" cy="5454938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Monotype Corsiva" pitchFamily="66" charset="0"/>
              </a:rPr>
              <a:t>ПРОГРАММА</a:t>
            </a:r>
          </a:p>
          <a:p>
            <a:r>
              <a:rPr lang="ru-RU" sz="3200" b="1" dirty="0" smtClean="0">
                <a:solidFill>
                  <a:srgbClr val="FFFF00"/>
                </a:solidFill>
                <a:latin typeface="Monotype Corsiva" pitchFamily="66" charset="0"/>
              </a:rPr>
              <a:t>« У   НАС   ВСЕ   ПОЛУЧИТЬСЯ»  </a:t>
            </a:r>
          </a:p>
          <a:p>
            <a:r>
              <a:rPr lang="ru-RU" sz="3200" b="1" smtClean="0">
                <a:solidFill>
                  <a:srgbClr val="FFFF00"/>
                </a:solidFill>
                <a:latin typeface="Monotype Corsiva" pitchFamily="66" charset="0"/>
              </a:rPr>
              <a:t>2013год </a:t>
            </a:r>
            <a:r>
              <a:rPr lang="ru-RU" sz="3200" b="1" smtClean="0">
                <a:solidFill>
                  <a:srgbClr val="FFFF00"/>
                </a:solidFill>
                <a:latin typeface="Monotype Corsiva" pitchFamily="66" charset="0"/>
              </a:rPr>
              <a:t>– </a:t>
            </a:r>
            <a:r>
              <a:rPr lang="ru-RU" sz="3200" b="1" smtClean="0">
                <a:solidFill>
                  <a:srgbClr val="FFFF00"/>
                </a:solidFill>
                <a:latin typeface="Monotype Corsiva" pitchFamily="66" charset="0"/>
              </a:rPr>
              <a:t>2015год</a:t>
            </a:r>
            <a:endParaRPr lang="ru-RU" sz="32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36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36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36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36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20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Разработчики программы:  Мартынова Л.П,  </a:t>
            </a:r>
            <a:r>
              <a:rPr lang="ru-RU" sz="2000" b="1" dirty="0" err="1" smtClean="0">
                <a:solidFill>
                  <a:srgbClr val="FFFF00"/>
                </a:solidFill>
                <a:latin typeface="Monotype Corsiva" pitchFamily="66" charset="0"/>
              </a:rPr>
              <a:t>Гольцова</a:t>
            </a:r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 Е.Н,  </a:t>
            </a:r>
            <a:r>
              <a:rPr lang="ru-RU" sz="2000" b="1" dirty="0" err="1" smtClean="0">
                <a:solidFill>
                  <a:srgbClr val="FFFF00"/>
                </a:solidFill>
                <a:latin typeface="Monotype Corsiva" pitchFamily="66" charset="0"/>
              </a:rPr>
              <a:t>Гилязева</a:t>
            </a:r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 Ю.А, 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                  Васильева Е.А,  Мельник И.Г.</a:t>
            </a:r>
          </a:p>
          <a:p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1266" name="Picture 2" descr="C:\Users\uer\Desktop\Фото для\IMG_21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2924944"/>
            <a:ext cx="3696000" cy="2772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600000" cy="432000"/>
          </a:xfr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 prst="angle"/>
          </a:sp3d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algn="ctr"/>
            <a:r>
              <a:rPr lang="ru-RU" sz="2400" i="1" dirty="0" smtClean="0">
                <a:ln w="635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+mn-lt"/>
              </a:rPr>
              <a:t>«РАЗВИТИЕ РЕЧИ»</a:t>
            </a:r>
            <a:endParaRPr lang="ru-RU" sz="2400" i="1" dirty="0">
              <a:ln w="6350">
                <a:solidFill>
                  <a:srgbClr val="002060"/>
                </a:solidFill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85720" y="857232"/>
            <a:ext cx="5143536" cy="351927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/>
              <a:t>Задачи работы:</a:t>
            </a:r>
            <a:endParaRPr lang="ru-RU" sz="1600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развивать понимание обращенной речи;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учить показывать предметы с определенным признаком, картинки,       действующие лица на сюжетных картинках, объекты на фотографиях;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учить выполнять действия по инструкции взрослого, в играх с     речевым   сопровождением;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учить произносить звукоподражания, жесты, </a:t>
            </a:r>
            <a:r>
              <a:rPr lang="ru-RU" dirty="0" err="1" smtClean="0"/>
              <a:t>лепетные</a:t>
            </a:r>
            <a:r>
              <a:rPr lang="ru-RU" dirty="0" smtClean="0"/>
              <a:t> слова,    </a:t>
            </a:r>
          </a:p>
          <a:p>
            <a:pPr lvl="0"/>
            <a:r>
              <a:rPr lang="ru-RU" dirty="0" smtClean="0"/>
              <a:t>отдельные слова;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сформировать средства общения, доступные детям с синдромом Дауна.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учить отвечать на простые вопросы.  расширить  представление и знания  об окружающем мире.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 развитие памяти, внимания, творческих способностей, воображения, вариативности мышления.</a:t>
            </a:r>
          </a:p>
          <a:p>
            <a:endParaRPr lang="ru-RU" dirty="0"/>
          </a:p>
        </p:txBody>
      </p:sp>
      <p:pic>
        <p:nvPicPr>
          <p:cNvPr id="19458" name="Picture 2" descr="C:\Users\uer\Desktop\Фото для\IMG_21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500694" y="928670"/>
            <a:ext cx="3360000" cy="2520000"/>
          </a:xfrm>
          <a:prstGeom prst="rect">
            <a:avLst/>
          </a:prstGeom>
          <a:noFill/>
        </p:spPr>
      </p:pic>
      <p:pic>
        <p:nvPicPr>
          <p:cNvPr id="19459" name="Picture 3" descr="C:\Users\uer\Desktop\Фото для\IMG_212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500694" y="3857628"/>
            <a:ext cx="3358239" cy="2520000"/>
          </a:xfrm>
          <a:prstGeom prst="rect">
            <a:avLst/>
          </a:prstGeom>
          <a:noFill/>
        </p:spPr>
      </p:pic>
      <p:sp>
        <p:nvSpPr>
          <p:cNvPr id="6" name="Текст 6"/>
          <p:cNvSpPr txBox="1">
            <a:spLocks/>
          </p:cNvSpPr>
          <p:nvPr/>
        </p:nvSpPr>
        <p:spPr>
          <a:xfrm>
            <a:off x="500034" y="4572008"/>
            <a:ext cx="3900486" cy="50006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endParaRPr lang="ru-RU" sz="1600" b="1" dirty="0" smtClean="0"/>
          </a:p>
          <a:p>
            <a:pPr lvl="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lang="ru-RU" sz="1900" b="1" dirty="0" smtClean="0"/>
              <a:t>Методы и формы работы </a:t>
            </a:r>
          </a:p>
          <a:p>
            <a:pPr lvl="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5011341"/>
            <a:ext cx="39290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наглядный,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подражания, 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игровой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</a:t>
            </a:r>
          </a:p>
          <a:p>
            <a:pPr lvl="0">
              <a:buFont typeface="Arial" pitchFamily="34" charset="0"/>
              <a:buChar char="•"/>
            </a:pPr>
            <a:r>
              <a:rPr lang="ru-RU" i="1" dirty="0" smtClean="0"/>
              <a:t>упражнения</a:t>
            </a:r>
            <a:r>
              <a:rPr lang="ru-RU" dirty="0" smtClean="0"/>
              <a:t> и </a:t>
            </a:r>
            <a:r>
              <a:rPr lang="ru-RU" i="1" dirty="0" smtClean="0"/>
              <a:t>повторения,</a:t>
            </a:r>
          </a:p>
          <a:p>
            <a:pPr lvl="0"/>
            <a:endParaRPr lang="ru-RU" i="1" dirty="0" smtClean="0"/>
          </a:p>
          <a:p>
            <a:pPr lvl="0"/>
            <a:r>
              <a:rPr lang="ru-RU" b="1" dirty="0" smtClean="0"/>
              <a:t>Разработчик: </a:t>
            </a:r>
            <a:r>
              <a:rPr lang="ru-RU" b="1" dirty="0" err="1" smtClean="0"/>
              <a:t>Гилязева</a:t>
            </a:r>
            <a:r>
              <a:rPr lang="ru-RU" b="1" dirty="0" smtClean="0"/>
              <a:t> Ю.А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Анализ эффективности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001156" cy="4186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6408712" cy="779686"/>
          </a:xfr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ffectLst/>
                <a:latin typeface="+mn-lt"/>
              </a:rPr>
              <a:t>«</a:t>
            </a:r>
            <a:r>
              <a:rPr lang="ru-RU" sz="2700" b="1" i="1" dirty="0" smtClean="0">
                <a:solidFill>
                  <a:srgbClr val="002060"/>
                </a:solidFill>
                <a:effectLst/>
                <a:latin typeface="+mn-lt"/>
              </a:rPr>
              <a:t>ФОРМИРОВАНИЕ  ЭЛЕМЕНТАРНЫХ МАТЕМАТИЧЕСКИХ   ПРЕДСТАВЛЕНИЙ»</a:t>
            </a:r>
            <a:endParaRPr lang="ru-RU" sz="2700" b="1" i="1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14282" y="1340768"/>
            <a:ext cx="4786346" cy="337411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b="1" dirty="0" smtClean="0"/>
              <a:t>Основные задачи: </a:t>
            </a:r>
            <a:endParaRPr lang="ru-RU" sz="1600" dirty="0" smtClean="0"/>
          </a:p>
          <a:p>
            <a:pPr lvl="0" algn="just">
              <a:buFont typeface="Wingdings" pitchFamily="2" charset="2"/>
              <a:buChar char="Ø"/>
            </a:pPr>
            <a:r>
              <a:rPr lang="ru-RU" sz="1500" dirty="0" smtClean="0"/>
              <a:t> Формирование мотивации учебной деятельности, ориентированной на активацию познавательных процессов.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500" dirty="0" smtClean="0"/>
              <a:t> Развивать восприятия и представления детей через накопление и расширение сенсорного опыта.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500" dirty="0" smtClean="0"/>
              <a:t>Увеличение объема памяти.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500" dirty="0" smtClean="0"/>
              <a:t> Развитие наглядно-действенного и наглядно-образного мышления за счет обучения приемам умственных действий (анализ, синтез, сравнение, обобщение, группировка, установка причинно-следственных связей и т.д.).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500" dirty="0" smtClean="0"/>
              <a:t> Обучение простейшим формам замещения, символизации, и моделирования.</a:t>
            </a:r>
          </a:p>
          <a:p>
            <a:endParaRPr lang="ru-RU" dirty="0"/>
          </a:p>
        </p:txBody>
      </p:sp>
      <p:pic>
        <p:nvPicPr>
          <p:cNvPr id="20482" name="Picture 2" descr="C:\Users\uer\Desktop\Фото для\IMG_21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292080" y="1196752"/>
            <a:ext cx="3600000" cy="2700000"/>
          </a:xfrm>
          <a:prstGeom prst="rect">
            <a:avLst/>
          </a:prstGeom>
          <a:noFill/>
        </p:spPr>
      </p:pic>
      <p:pic>
        <p:nvPicPr>
          <p:cNvPr id="20483" name="Picture 3" descr="C:\Users\uer\Desktop\Фото для\IMG_2123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292080" y="3933056"/>
            <a:ext cx="3598114" cy="2700000"/>
          </a:xfrm>
          <a:prstGeom prst="rect">
            <a:avLst/>
          </a:prstGeom>
          <a:noFill/>
        </p:spPr>
      </p:pic>
      <p:sp>
        <p:nvSpPr>
          <p:cNvPr id="6" name="Текст 6"/>
          <p:cNvSpPr txBox="1">
            <a:spLocks/>
          </p:cNvSpPr>
          <p:nvPr/>
        </p:nvSpPr>
        <p:spPr>
          <a:xfrm>
            <a:off x="285720" y="4572008"/>
            <a:ext cx="4286280" cy="173106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1900" b="1" dirty="0" smtClean="0"/>
              <a:t>Методические приемы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900" i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900" dirty="0" smtClean="0">
                <a:ea typeface="Calibri" pitchFamily="34" charset="0"/>
                <a:cs typeface="Times New Roman" pitchFamily="18" charset="0"/>
              </a:rPr>
              <a:t>наглядный,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900" dirty="0" smtClean="0">
                <a:cs typeface="Times New Roman" pitchFamily="18" charset="0"/>
              </a:rPr>
              <a:t> </a:t>
            </a:r>
            <a:r>
              <a:rPr lang="ru-RU" sz="1900" dirty="0" err="1" smtClean="0">
                <a:cs typeface="Times New Roman" pitchFamily="18" charset="0"/>
              </a:rPr>
              <a:t>примеривания</a:t>
            </a:r>
            <a:r>
              <a:rPr lang="ru-RU" sz="1900" dirty="0" smtClean="0">
                <a:cs typeface="Times New Roman" pitchFamily="18" charset="0"/>
              </a:rPr>
              <a:t>,</a:t>
            </a:r>
            <a:endParaRPr lang="ru-RU" sz="1900" dirty="0" smtClean="0">
              <a:ea typeface="Calibri" pitchFamily="34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900" dirty="0" smtClean="0"/>
              <a:t> повторения,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cs typeface="Arial" pitchFamily="34" charset="0"/>
              </a:rPr>
              <a:t>Разработчик: </a:t>
            </a:r>
            <a:r>
              <a:rPr lang="ru-RU" sz="2000" b="1" dirty="0" err="1" smtClean="0">
                <a:cs typeface="Arial" pitchFamily="34" charset="0"/>
              </a:rPr>
              <a:t>Гольцова</a:t>
            </a:r>
            <a:r>
              <a:rPr lang="ru-RU" sz="2000" b="1" dirty="0" smtClean="0">
                <a:cs typeface="Arial" pitchFamily="34" charset="0"/>
              </a:rPr>
              <a:t> Е.Н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Анализ эффективности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928802"/>
          <a:ext cx="8786874" cy="3948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4258816" cy="419646"/>
          </a:xfr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ffectLst/>
                <a:latin typeface="+mn-lt"/>
              </a:rPr>
              <a:t>«СЕНСОРНОЕ ВОСПИТАНИЕ»</a:t>
            </a:r>
            <a:endParaRPr lang="ru-RU" sz="2400" b="1" i="1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85720" y="1071546"/>
            <a:ext cx="4500594" cy="364333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b="1" dirty="0" smtClean="0"/>
              <a:t>Основные задачи: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1600" dirty="0" smtClean="0"/>
              <a:t>формировать общую сенсорную способность,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 обеспечить постепенный переход от предметного восприятия и узнавания объекта к сенсорному анализу,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 smtClean="0"/>
              <a:t> получить первые представления о различных материалах (бумага, дерево, стекло, металл) и их основных качествах (стекло холодное, прозрачное, бьётся; бумага гладкая, мягкая, рвётся, промокает и так далее).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 smtClean="0"/>
              <a:t> формировать представления о простейших </a:t>
            </a:r>
            <a:r>
              <a:rPr lang="ru-RU" sz="1600" dirty="0" err="1" smtClean="0"/>
              <a:t>перцептивных</a:t>
            </a:r>
            <a:r>
              <a:rPr lang="ru-RU" sz="1600" dirty="0" smtClean="0"/>
              <a:t> действиях (погладить, надавить, пощупать, попробовать на вкус и так далее).</a:t>
            </a:r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1506" name="Picture 2" descr="C:\Users\uer\Desktop\Фото для\IMG_21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932040" y="476672"/>
            <a:ext cx="4039985" cy="3029989"/>
          </a:xfrm>
          <a:prstGeom prst="rect">
            <a:avLst/>
          </a:prstGeom>
          <a:noFill/>
        </p:spPr>
      </p:pic>
      <p:pic>
        <p:nvPicPr>
          <p:cNvPr id="21507" name="Picture 3" descr="C:\Users\uer\Desktop\Фото для\IMG_212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932040" y="3573016"/>
            <a:ext cx="4038600" cy="303053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4857761"/>
            <a:ext cx="4572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Методы и приемы: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 игровые,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 эксперимент,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 беседы,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 наблюдения</a:t>
            </a:r>
          </a:p>
          <a:p>
            <a:endParaRPr lang="ru-RU" sz="1600" dirty="0" smtClean="0"/>
          </a:p>
          <a:p>
            <a:r>
              <a:rPr lang="ru-RU" sz="1600" b="1" dirty="0" smtClean="0"/>
              <a:t>Разработчик: Васильева Е.А</a:t>
            </a:r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857364"/>
          <a:ext cx="9144000" cy="4451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Анализ эффективности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4829180" cy="512744"/>
          </a:xfrm>
          <a:solidFill>
            <a:srgbClr val="92D050"/>
          </a:solidFill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 w="165100" prst="coolSlant"/>
          </a:sp3d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«Развитие мелкой моторики»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57158" y="1214422"/>
            <a:ext cx="4757742" cy="219075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800" b="1" dirty="0" smtClean="0"/>
              <a:t>Задачи работы:</a:t>
            </a:r>
            <a:endParaRPr lang="ru-RU" sz="1800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1800" dirty="0" smtClean="0"/>
              <a:t>Учить детей с синдромом Дауна приемам изобразительной деятельности (лепка, рисование, аппликация, конструирование, пальчиковая гимнастика).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dirty="0" smtClean="0"/>
              <a:t>Развивать мелкую моторику.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dirty="0" smtClean="0"/>
              <a:t>Воспитывать дружелюбие, терпение и усидчивость.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22530" name="Picture 2" descr="C:\Users\uer\Desktop\Фото для\IMG_21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286380" y="1285860"/>
            <a:ext cx="3360000" cy="2520000"/>
          </a:xfrm>
          <a:prstGeom prst="rect">
            <a:avLst/>
          </a:prstGeom>
          <a:noFill/>
        </p:spPr>
      </p:pic>
      <p:pic>
        <p:nvPicPr>
          <p:cNvPr id="22531" name="Picture 3" descr="C:\Users\uer\Desktop\Фото для\IMG_213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4071942"/>
            <a:ext cx="3360737" cy="2519363"/>
          </a:xfrm>
          <a:prstGeom prst="rect">
            <a:avLst/>
          </a:prstGeom>
          <a:noFill/>
        </p:spPr>
      </p:pic>
      <p:sp>
        <p:nvSpPr>
          <p:cNvPr id="7" name="Текст 5"/>
          <p:cNvSpPr txBox="1">
            <a:spLocks/>
          </p:cNvSpPr>
          <p:nvPr/>
        </p:nvSpPr>
        <p:spPr>
          <a:xfrm>
            <a:off x="357158" y="3714752"/>
            <a:ext cx="4757742" cy="2428892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900" b="1" dirty="0" smtClean="0"/>
              <a:t>Методы и приемы</a:t>
            </a: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ru-RU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наглядный,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lang="ru-RU" sz="2900" dirty="0" smtClean="0"/>
              <a:t> повторение,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lang="ru-RU" sz="2900" dirty="0" smtClean="0"/>
              <a:t> и</a:t>
            </a:r>
            <a:r>
              <a:rPr kumimoji="0" lang="ru-RU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гровой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lang="ru-RU" sz="2900" dirty="0" smtClean="0"/>
              <a:t>совместная деятельность.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endParaRPr kumimoji="0" lang="ru-RU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endParaRPr lang="ru-RU" sz="29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Разработчик: Мельник И.Г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714488"/>
          <a:ext cx="914400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Анализ эффективности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135732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Спасибо за внимание !!!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331698"/>
            <a:ext cx="392909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uer\Desktop\Фото для\IMG_214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000240"/>
            <a:ext cx="5616000" cy="421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 w="101600" prst="riblet"/>
          </a:sp3d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Целевая группа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142976" y="1428736"/>
            <a:ext cx="6858048" cy="642942"/>
          </a:xfr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Дети с синдромом Дауна в возрасте 5 – 9 лет</a:t>
            </a:r>
            <a:endParaRPr lang="ru-RU" dirty="0"/>
          </a:p>
        </p:txBody>
      </p:sp>
      <p:pic>
        <p:nvPicPr>
          <p:cNvPr id="7" name="Picture 2" descr="C:\Users\uer\Desktop\Ирина\101MSDCF\DSC089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2428868"/>
            <a:ext cx="6403974" cy="360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864096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FFFF00"/>
                </a:solidFill>
                <a:effectLst/>
                <a:latin typeface="Monotype Corsiva" pitchFamily="66" charset="0"/>
              </a:rPr>
              <a:t>ЦЕЛЬ  КОРРЕКЦИОННОЙ  РАБОТЫ  С  ДЕТЬМИ  С  СИНДРОМОМ  ДАУНА </a:t>
            </a:r>
            <a:r>
              <a:rPr lang="ru-RU" sz="3600" dirty="0" smtClean="0">
                <a:effectLst/>
                <a:latin typeface="+mn-lt"/>
              </a:rPr>
              <a:t/>
            </a:r>
            <a:br>
              <a:rPr lang="ru-RU" sz="3600" dirty="0" smtClean="0">
                <a:effectLst/>
                <a:latin typeface="+mn-lt"/>
              </a:rPr>
            </a:b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363272" cy="1373852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2200" dirty="0" smtClean="0">
                <a:solidFill>
                  <a:srgbClr val="002060"/>
                </a:solidFill>
              </a:rPr>
              <a:t>социальная реабилитация и интеграция в общество  детей с синдромом Дауна, воспитывающихся в условиях КУ «детский дом «Аистенок».</a:t>
            </a:r>
          </a:p>
          <a:p>
            <a:pPr algn="ctr"/>
            <a:endParaRPr lang="ru-RU" dirty="0"/>
          </a:p>
        </p:txBody>
      </p:sp>
      <p:pic>
        <p:nvPicPr>
          <p:cNvPr id="14338" name="Picture 2" descr="C:\Users\uer\Desktop\Фото для\IMG_216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395536" y="3429000"/>
            <a:ext cx="4039985" cy="3029989"/>
          </a:xfrm>
          <a:prstGeom prst="rect">
            <a:avLst/>
          </a:prstGeom>
          <a:noFill/>
        </p:spPr>
      </p:pic>
      <p:pic>
        <p:nvPicPr>
          <p:cNvPr id="14339" name="Picture 3" descr="C:\Users\uer\Desktop\Фото для\IMG_21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4572000" y="3429000"/>
            <a:ext cx="4039985" cy="3029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55620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                     </a:t>
            </a:r>
            <a:b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FFFF00"/>
                </a:solidFill>
                <a:effectLst/>
                <a:latin typeface="Monotype Corsiva" pitchFamily="66" charset="0"/>
              </a:rPr>
              <a:t>Основные  задачи  программы: 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    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>                                          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>                                                                             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+mn-lt"/>
              </a:rPr>
            </a:br>
            <a:endParaRPr lang="ru-RU" sz="2700" b="0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1196752"/>
            <a:ext cx="3312368" cy="432047"/>
          </a:xfr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ru-RU" sz="2200" i="1" dirty="0" smtClean="0">
                <a:solidFill>
                  <a:srgbClr val="002060"/>
                </a:solidFill>
              </a:rPr>
              <a:t>Диагностические</a:t>
            </a:r>
            <a:endParaRPr lang="ru-RU" sz="2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1835696" y="1772816"/>
            <a:ext cx="3384376" cy="432048"/>
          </a:xfr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ru-RU" sz="2200" i="1" dirty="0" smtClean="0">
                <a:solidFill>
                  <a:srgbClr val="002060"/>
                </a:solidFill>
              </a:rPr>
              <a:t>Воспитательные</a:t>
            </a:r>
            <a:endParaRPr lang="ru-RU" sz="2200" dirty="0"/>
          </a:p>
        </p:txBody>
      </p:sp>
      <p:pic>
        <p:nvPicPr>
          <p:cNvPr id="15362" name="Picture 2" descr="C:\Users\uer\Desktop\Фото для\IMG_209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7544" y="3501008"/>
            <a:ext cx="4039985" cy="3029989"/>
          </a:xfrm>
          <a:prstGeom prst="rect">
            <a:avLst/>
          </a:prstGeom>
          <a:noFill/>
        </p:spPr>
      </p:pic>
      <p:pic>
        <p:nvPicPr>
          <p:cNvPr id="15363" name="Picture 3" descr="C:\Users\uer\Desktop\Фото для\IMG_209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4644008" y="3501008"/>
            <a:ext cx="4039985" cy="3029989"/>
          </a:xfrm>
          <a:prstGeom prst="rect">
            <a:avLst/>
          </a:prstGeom>
          <a:noFill/>
        </p:spPr>
      </p:pic>
      <p:sp>
        <p:nvSpPr>
          <p:cNvPr id="7" name="Текст 5"/>
          <p:cNvSpPr txBox="1">
            <a:spLocks/>
          </p:cNvSpPr>
          <p:nvPr/>
        </p:nvSpPr>
        <p:spPr>
          <a:xfrm>
            <a:off x="4932040" y="2924944"/>
            <a:ext cx="3312368" cy="432048"/>
          </a:xfrm>
          <a:prstGeom prst="rect">
            <a:avLst/>
          </a:prstGeo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anchor="ctr">
            <a:normAutofit/>
          </a:bodyPr>
          <a:lstStyle/>
          <a:p>
            <a:pPr lvl="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lang="ru-RU" sz="2200" i="1" dirty="0" smtClean="0">
                <a:solidFill>
                  <a:srgbClr val="002060"/>
                </a:solidFill>
              </a:rPr>
              <a:t>ОБРАЗОВАТЕЛЬНЫЕ</a:t>
            </a:r>
            <a:endParaRPr kumimoji="0" lang="ru-RU" sz="2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2348880"/>
            <a:ext cx="3312368" cy="430887"/>
          </a:xfrm>
          <a:prstGeom prst="rect">
            <a:avLst/>
          </a:prstGeo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2200" i="1" dirty="0" smtClean="0">
                <a:solidFill>
                  <a:srgbClr val="002060"/>
                </a:solidFill>
              </a:rPr>
              <a:t>КОРРЕКЦИОННЫЕ</a:t>
            </a: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84182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Принципы  работы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363272" cy="2571768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lvl="0"/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    Принцип индивидуального подхода к каждому ребенку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             Ориентация на «зону ближайшего развития» каждого ребенка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                      Принцип системности и последовательности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                              Принцип коллективной творческой деятельности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                                     Принцип добровольности и равноправия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                                               Принцип комплексности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                                                       Принцип сотрудничества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                                                             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uer\Desktop\Фото для\IMG_21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714348" y="4000504"/>
            <a:ext cx="3360000" cy="2520000"/>
          </a:xfrm>
          <a:prstGeom prst="rect">
            <a:avLst/>
          </a:prstGeom>
          <a:noFill/>
        </p:spPr>
      </p:pic>
      <p:pic>
        <p:nvPicPr>
          <p:cNvPr id="16387" name="Picture 3" descr="C:\Users\uer\Desktop\Фото для\IMG_21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 bwMode="auto">
          <a:xfrm>
            <a:off x="4714876" y="4000504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491654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effectLst/>
                <a:latin typeface="Monotype Corsiva" pitchFamily="66" charset="0"/>
              </a:rPr>
              <a:t>Методы коррекционной работы:</a:t>
            </a:r>
            <a:endParaRPr lang="ru-RU" dirty="0">
              <a:solidFill>
                <a:srgbClr val="FFFF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971600" y="1484785"/>
            <a:ext cx="3608140" cy="504055"/>
          </a:xfrm>
          <a:solidFill>
            <a:srgbClr val="92D050"/>
          </a:solidFill>
          <a:ln w="28575">
            <a:solidFill>
              <a:schemeClr val="tx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НАГЛЯДНЫЙ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928662" y="2285992"/>
            <a:ext cx="3600401" cy="504056"/>
          </a:xfrm>
          <a:solidFill>
            <a:srgbClr val="92D050"/>
          </a:solidFill>
          <a:ln w="28575">
            <a:solidFill>
              <a:schemeClr val="tx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СЛОВЕСНЫЙ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7410" name="Picture 2" descr="C:\Users\uer\Desktop\Фото для\IMG_21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23528" y="3573016"/>
            <a:ext cx="4039985" cy="3029989"/>
          </a:xfrm>
          <a:prstGeom prst="rect">
            <a:avLst/>
          </a:prstGeom>
          <a:noFill/>
        </p:spPr>
      </p:pic>
      <p:pic>
        <p:nvPicPr>
          <p:cNvPr id="17411" name="Picture 3" descr="C:\Users\uer\Desktop\Фото для\IMG_210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 bwMode="auto">
          <a:xfrm>
            <a:off x="4644008" y="3573016"/>
            <a:ext cx="4039985" cy="3029989"/>
          </a:xfrm>
          <a:prstGeom prst="rect">
            <a:avLst/>
          </a:prstGeom>
          <a:noFill/>
        </p:spPr>
      </p:pic>
      <p:sp>
        <p:nvSpPr>
          <p:cNvPr id="9" name="Текст 7"/>
          <p:cNvSpPr txBox="1">
            <a:spLocks/>
          </p:cNvSpPr>
          <p:nvPr/>
        </p:nvSpPr>
        <p:spPr>
          <a:xfrm>
            <a:off x="4788025" y="1484785"/>
            <a:ext cx="3570189" cy="504055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ПРАКТИЧЕСКИЙ</a:t>
            </a:r>
            <a:endParaRPr kumimoji="0" lang="ru-RU" sz="24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10" name="Текст 7"/>
          <p:cNvSpPr txBox="1">
            <a:spLocks/>
          </p:cNvSpPr>
          <p:nvPr/>
        </p:nvSpPr>
        <p:spPr>
          <a:xfrm>
            <a:off x="4786314" y="2285992"/>
            <a:ext cx="3600401" cy="504056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400" b="1" cap="all" dirty="0" smtClean="0">
                <a:latin typeface="Monotype Corsiva" pitchFamily="66" charset="0"/>
              </a:rPr>
              <a:t>Игровой</a:t>
            </a:r>
            <a:endParaRPr kumimoji="0" lang="ru-RU" sz="24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12744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soft" dir="t">
              <a:rot lat="0" lon="0" rev="16800000"/>
            </a:lightRig>
          </a:scene3d>
          <a:sp3d/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Ожидаемый результат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8472518" cy="3071834"/>
          </a:xfrm>
        </p:spPr>
        <p:txBody>
          <a:bodyPr>
            <a:noAutofit/>
          </a:bodyPr>
          <a:lstStyle/>
          <a:p>
            <a:r>
              <a:rPr lang="ru-RU" sz="1100" dirty="0" smtClean="0"/>
              <a:t>Реализация программы поможет ребенку с синдромом Дауна стать более самостоятельным, научит способам адекватного общения с окружающими и позволит нивелировать те  особенности развития, которые характерны для детей с синдромом Дауна. Предполагается, что к концу учебного года каждый ребенок сможет:</a:t>
            </a:r>
          </a:p>
          <a:p>
            <a:r>
              <a:rPr lang="ru-RU" sz="1100" dirty="0" smtClean="0"/>
              <a:t>- самостоятельно и правильно выполнять все санитарно-гигиенические процедуры; </a:t>
            </a:r>
          </a:p>
          <a:p>
            <a:r>
              <a:rPr lang="ru-RU" sz="1100" dirty="0" smtClean="0"/>
              <a:t>- одеваться, раздеваться, следить за своим внешним видом; </a:t>
            </a:r>
          </a:p>
          <a:p>
            <a:r>
              <a:rPr lang="ru-RU" sz="1100" dirty="0" smtClean="0"/>
              <a:t>- оказывать посильную помощь при наведении порядка в комнатах и на прогулочной площадке; </a:t>
            </a:r>
          </a:p>
          <a:p>
            <a:r>
              <a:rPr lang="ru-RU" sz="1100" dirty="0" smtClean="0"/>
              <a:t>- вступать в игровое взаимодействие со сверстниками в различных видах игровой деятельности; </a:t>
            </a:r>
          </a:p>
          <a:p>
            <a:r>
              <a:rPr lang="ru-RU" sz="1100" dirty="0" smtClean="0"/>
              <a:t>-расширятся знания и представления детей об окружающей действительности; </a:t>
            </a:r>
          </a:p>
          <a:p>
            <a:r>
              <a:rPr lang="ru-RU" sz="1100" dirty="0" smtClean="0"/>
              <a:t>- ребенок начнет осознавать себя частью человеческого сообщества; </a:t>
            </a:r>
          </a:p>
          <a:p>
            <a:r>
              <a:rPr lang="ru-RU" sz="1100" dirty="0" smtClean="0"/>
              <a:t>- начнут формироваться навыки учебной деятельности, произвольность когнитивных процессов.</a:t>
            </a:r>
          </a:p>
          <a:p>
            <a:r>
              <a:rPr lang="ru-RU" sz="1100" dirty="0" smtClean="0"/>
              <a:t>Своих детей мы хотим видеть счастливыми,  вернуть им базовое доверие к миру, стать более самостоятельными.</a:t>
            </a:r>
          </a:p>
          <a:p>
            <a:r>
              <a:rPr lang="ru-RU" sz="1100" dirty="0" smtClean="0"/>
              <a:t>Помочь легко и безболезненно интегрироваться в обществе.</a:t>
            </a:r>
            <a:endParaRPr lang="ru-RU" sz="1100" dirty="0"/>
          </a:p>
        </p:txBody>
      </p:sp>
      <p:pic>
        <p:nvPicPr>
          <p:cNvPr id="31746" name="Picture 2" descr="F:\Солнечные\IMG_192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71942"/>
            <a:ext cx="3360000" cy="2520000"/>
          </a:xfrm>
          <a:prstGeom prst="rect">
            <a:avLst/>
          </a:prstGeom>
          <a:noFill/>
        </p:spPr>
      </p:pic>
      <p:pic>
        <p:nvPicPr>
          <p:cNvPr id="31747" name="Picture 3" descr="F:\Солнечные\IMG_19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4071942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effectLst/>
                <a:latin typeface="Monotype Corsiva" pitchFamily="66" charset="0"/>
              </a:rPr>
              <a:t>Разделы программы</a:t>
            </a:r>
            <a:endParaRPr lang="ru-RU" sz="4400" dirty="0">
              <a:solidFill>
                <a:srgbClr val="FFFF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857232"/>
            <a:ext cx="4040188" cy="432047"/>
          </a:xfr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lnSpcReduction="1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b="1" i="1" cap="none" dirty="0" smtClean="0">
                <a:solidFill>
                  <a:srgbClr val="002060"/>
                </a:solidFill>
              </a:rPr>
              <a:t>СОЦИАЛИЗАЦИЯ</a:t>
            </a:r>
            <a:r>
              <a:rPr lang="ru-RU" b="1" i="1" dirty="0" smtClean="0">
                <a:solidFill>
                  <a:srgbClr val="002060"/>
                </a:solidFill>
              </a:rPr>
              <a:t>»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285720" y="1428736"/>
            <a:ext cx="5286412" cy="2357454"/>
          </a:xfrm>
        </p:spPr>
        <p:txBody>
          <a:bodyPr>
            <a:normAutofit fontScale="25000" lnSpcReduction="20000"/>
          </a:bodyPr>
          <a:lstStyle/>
          <a:p>
            <a:endParaRPr lang="ru-RU" sz="5600" b="1" i="1" dirty="0" smtClean="0"/>
          </a:p>
          <a:p>
            <a:pPr algn="ctr"/>
            <a:r>
              <a:rPr lang="ru-RU" sz="5600" b="1" i="1" dirty="0" smtClean="0"/>
              <a:t>задачи  работы:</a:t>
            </a:r>
            <a:endParaRPr lang="ru-RU" sz="4800" dirty="0" smtClean="0"/>
          </a:p>
          <a:p>
            <a:pPr lvl="0">
              <a:buFont typeface="Wingdings" pitchFamily="2" charset="2"/>
              <a:buChar char="Ø"/>
            </a:pPr>
            <a:r>
              <a:rPr lang="ru-RU" sz="4800" dirty="0" smtClean="0"/>
              <a:t>  </a:t>
            </a:r>
            <a:r>
              <a:rPr lang="ru-RU" sz="5600" dirty="0" smtClean="0"/>
              <a:t>Развитие игровой деятельности (сюжетно-ролевые игры и игры с правилами);</a:t>
            </a:r>
          </a:p>
          <a:p>
            <a:pPr lvl="0">
              <a:buFont typeface="Wingdings" pitchFamily="2" charset="2"/>
              <a:buChar char="Ø"/>
            </a:pPr>
            <a:r>
              <a:rPr lang="ru-RU" sz="5600" dirty="0" smtClean="0"/>
              <a:t> Участие в общественной жизни КОУ «Детский дом «Аистенок»;</a:t>
            </a:r>
          </a:p>
          <a:p>
            <a:pPr lvl="0">
              <a:buFont typeface="Wingdings" pitchFamily="2" charset="2"/>
              <a:buChar char="Ø"/>
            </a:pPr>
            <a:r>
              <a:rPr lang="ru-RU" sz="5600" dirty="0" smtClean="0"/>
              <a:t> Приобщение к элементарным общепринятым нормам и правилам взаимоотношений со сверстниками и взрослыми;</a:t>
            </a:r>
          </a:p>
          <a:p>
            <a:pPr lvl="0">
              <a:buFont typeface="Wingdings" pitchFamily="2" charset="2"/>
              <a:buChar char="Ø"/>
            </a:pPr>
            <a:r>
              <a:rPr lang="ru-RU" sz="5600" dirty="0" smtClean="0"/>
              <a:t>  Формирование первичных представлений о ближайшем социуме и месте в нем ребенка, как «Я самости».</a:t>
            </a:r>
          </a:p>
          <a:p>
            <a:endParaRPr lang="ru-RU" dirty="0"/>
          </a:p>
        </p:txBody>
      </p:sp>
      <p:pic>
        <p:nvPicPr>
          <p:cNvPr id="18434" name="Picture 2" descr="C:\Users\uer\Desktop\Фото для\IMG_21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643570" y="3786190"/>
            <a:ext cx="3360000" cy="2520000"/>
          </a:xfrm>
          <a:prstGeom prst="rect">
            <a:avLst/>
          </a:prstGeom>
          <a:noFill/>
        </p:spPr>
      </p:pic>
      <p:pic>
        <p:nvPicPr>
          <p:cNvPr id="18435" name="Picture 3" descr="C:\Users\uer\Desktop\Фото для\IMG_21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5643570" y="1000108"/>
            <a:ext cx="3360000" cy="2520000"/>
          </a:xfrm>
          <a:prstGeom prst="rect">
            <a:avLst/>
          </a:prstGeom>
          <a:noFill/>
        </p:spPr>
      </p:pic>
      <p:sp>
        <p:nvSpPr>
          <p:cNvPr id="7" name="Текст 8"/>
          <p:cNvSpPr txBox="1">
            <a:spLocks/>
          </p:cNvSpPr>
          <p:nvPr/>
        </p:nvSpPr>
        <p:spPr>
          <a:xfrm>
            <a:off x="428596" y="4071942"/>
            <a:ext cx="4461646" cy="228601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Текст 8"/>
          <p:cNvSpPr txBox="1">
            <a:spLocks/>
          </p:cNvSpPr>
          <p:nvPr/>
        </p:nvSpPr>
        <p:spPr>
          <a:xfrm>
            <a:off x="214282" y="4143380"/>
            <a:ext cx="5429288" cy="2000264"/>
          </a:xfrm>
          <a:prstGeom prst="rect">
            <a:avLst/>
          </a:prstGeom>
        </p:spPr>
        <p:txBody>
          <a:bodyPr vert="horz" anchor="ctr">
            <a:normAutofit fontScale="25000" lnSpcReduction="20000"/>
          </a:bodyPr>
          <a:lstStyle/>
          <a:p>
            <a:endParaRPr lang="ru-RU" sz="2000" b="1" i="1" dirty="0" smtClean="0"/>
          </a:p>
          <a:p>
            <a:endParaRPr lang="ru-RU" sz="2000" b="1" i="1" dirty="0" smtClean="0"/>
          </a:p>
          <a:p>
            <a:endParaRPr lang="ru-RU" sz="2000" b="1" i="1" dirty="0" smtClean="0"/>
          </a:p>
          <a:p>
            <a:endParaRPr lang="ru-RU" sz="2000" b="1" i="1" dirty="0" smtClean="0"/>
          </a:p>
          <a:p>
            <a:endParaRPr lang="ru-RU" sz="7200" b="1" dirty="0" smtClean="0"/>
          </a:p>
          <a:p>
            <a:pPr algn="ctr"/>
            <a:r>
              <a:rPr lang="ru-RU" sz="7200" b="1" dirty="0" smtClean="0"/>
              <a:t>Основные методы и приемы:</a:t>
            </a:r>
            <a:endParaRPr lang="ru-RU" sz="7200" dirty="0" smtClean="0"/>
          </a:p>
          <a:p>
            <a:pPr lvl="0">
              <a:buFont typeface="Wingdings" pitchFamily="2" charset="2"/>
              <a:buChar char="Ø"/>
            </a:pPr>
            <a:r>
              <a:rPr lang="ru-RU" sz="7200" dirty="0" smtClean="0"/>
              <a:t> Совместная с детьми деятельность (прямое участие);</a:t>
            </a:r>
          </a:p>
          <a:p>
            <a:pPr lvl="0">
              <a:buFont typeface="Wingdings" pitchFamily="2" charset="2"/>
              <a:buChar char="Ø"/>
            </a:pPr>
            <a:r>
              <a:rPr lang="ru-RU" sz="7200" dirty="0" smtClean="0"/>
              <a:t> Организация условий для самостоятельной деятельности    (косвенное участие);</a:t>
            </a:r>
          </a:p>
          <a:p>
            <a:pPr lvl="0">
              <a:buFont typeface="Wingdings" pitchFamily="2" charset="2"/>
              <a:buChar char="Ø"/>
            </a:pPr>
            <a:r>
              <a:rPr lang="ru-RU" sz="7200" dirty="0" smtClean="0"/>
              <a:t> Занятия; беседы;</a:t>
            </a:r>
          </a:p>
          <a:p>
            <a:pPr lvl="0">
              <a:buFont typeface="Wingdings" pitchFamily="2" charset="2"/>
              <a:buChar char="Ø"/>
            </a:pPr>
            <a:r>
              <a:rPr lang="ru-RU" sz="7200" dirty="0" smtClean="0"/>
              <a:t> Просмотр фильмов, мультфильмов, компьютерных обучающих программ;</a:t>
            </a:r>
          </a:p>
          <a:p>
            <a:pPr lvl="0">
              <a:buFont typeface="Wingdings" pitchFamily="2" charset="2"/>
              <a:buChar char="Ø"/>
            </a:pPr>
            <a:r>
              <a:rPr lang="ru-RU" sz="7200" dirty="0" smtClean="0"/>
              <a:t> Побуждение, поощрение;</a:t>
            </a:r>
          </a:p>
          <a:p>
            <a:pPr lvl="0">
              <a:buFont typeface="Wingdings" pitchFamily="2" charset="2"/>
              <a:buChar char="Ø"/>
            </a:pPr>
            <a:r>
              <a:rPr lang="ru-RU" sz="7200" dirty="0" smtClean="0"/>
              <a:t> Анализ-оценка;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4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5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Разработчик</a:t>
            </a:r>
            <a:r>
              <a:rPr kumimoji="0" lang="ru-RU" sz="5600" b="1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Мартынова Л.П</a:t>
            </a:r>
            <a:endParaRPr kumimoji="0" lang="ru-RU" sz="56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Char char="-"/>
              <a:tabLst/>
              <a:defRPr/>
            </a:pPr>
            <a:endParaRPr kumimoji="0" lang="ru-RU" sz="4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27058"/>
          </a:xfrm>
          <a:blipFill>
            <a:blip r:embed="rId2" cstate="print"/>
            <a:tile tx="0" ty="0" sx="100000" sy="100000" flip="none" algn="tl"/>
          </a:blip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Анализ эффективности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0" y="1714489"/>
          <a:ext cx="9144000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508</TotalTime>
  <Words>773</Words>
  <Application>Microsoft Office PowerPoint</Application>
  <PresentationFormat>Экран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       Казенное образовательное учреждение Ханты-Мансийского автономного округа-Югры для детей-сирот и детей, оставшихся без попечения родителей «Детский дом»Аистенок»</vt:lpstr>
      <vt:lpstr>Целевая группа</vt:lpstr>
      <vt:lpstr>  ЦЕЛЬ  КОРРЕКЦИОННОЙ  РАБОТЫ  С  ДЕТЬМИ  С  СИНДРОМОМ  ДАУНА   </vt:lpstr>
      <vt:lpstr>                         Основные  задачи  программы:                                                                                                                                   </vt:lpstr>
      <vt:lpstr>Принципы  работы</vt:lpstr>
      <vt:lpstr>Методы коррекционной работы:</vt:lpstr>
      <vt:lpstr>Ожидаемый результат</vt:lpstr>
      <vt:lpstr>Разделы программы</vt:lpstr>
      <vt:lpstr>Анализ эффективности</vt:lpstr>
      <vt:lpstr>«РАЗВИТИЕ РЕЧИ»</vt:lpstr>
      <vt:lpstr>Анализ эффективности</vt:lpstr>
      <vt:lpstr>«ФОРМИРОВАНИЕ  ЭЛЕМЕНТАРНЫХ МАТЕМАТИЧЕСКИХ   ПРЕДСТАВЛЕНИЙ»</vt:lpstr>
      <vt:lpstr>Анализ эффективности</vt:lpstr>
      <vt:lpstr>«СЕНСОРНОЕ ВОСПИТАНИЕ»</vt:lpstr>
      <vt:lpstr>Анализ эффективности</vt:lpstr>
      <vt:lpstr>«Развитие мелкой моторики» </vt:lpstr>
      <vt:lpstr>Анализ эффективности</vt:lpstr>
      <vt:lpstr>Спасибо за внимание !!!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Казенное образовательное учреждение Ханты-Мансийского автономного округа-Югры для детей-сирот и детей, оставшихся без попечения родителей «Детский дом»Аистенок»</dc:title>
  <dc:creator>uer</dc:creator>
  <cp:lastModifiedBy>NRJ</cp:lastModifiedBy>
  <cp:revision>62</cp:revision>
  <dcterms:created xsi:type="dcterms:W3CDTF">2013-04-17T15:58:38Z</dcterms:created>
  <dcterms:modified xsi:type="dcterms:W3CDTF">2015-08-31T20:08:59Z</dcterms:modified>
</cp:coreProperties>
</file>