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2" r:id="rId7"/>
    <p:sldId id="261" r:id="rId8"/>
    <p:sldId id="264" r:id="rId9"/>
    <p:sldId id="265" r:id="rId10"/>
    <p:sldId id="273" r:id="rId11"/>
    <p:sldId id="274" r:id="rId12"/>
    <p:sldId id="266" r:id="rId13"/>
    <p:sldId id="271" r:id="rId14"/>
    <p:sldId id="275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28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205222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200" b="1" spc="600" dirty="0" smtClean="0"/>
              <a:t>ТРЕБОВАНИЯ К ПЛАНИРОВОЧНЫМ РЕШЕНИЯМ ФУНКЦИОНАЛЬНЫХ ГРУПП ПОМЕЩЕНИЙ</a:t>
            </a:r>
            <a:endParaRPr lang="ru-RU" sz="3200" spc="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1906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2800" b="1" spc="600" dirty="0" smtClean="0">
                <a:solidFill>
                  <a:srgbClr val="7030A0"/>
                </a:solidFill>
              </a:rPr>
              <a:t>ТРЕБОВАНИЯ </a:t>
            </a:r>
          </a:p>
          <a:p>
            <a:r>
              <a:rPr lang="ru-RU" sz="2800" b="1" spc="600" dirty="0" smtClean="0">
                <a:solidFill>
                  <a:srgbClr val="7030A0"/>
                </a:solidFill>
              </a:rPr>
              <a:t>К  ПРОЕКТИРОВАНИЮ</a:t>
            </a:r>
            <a:r>
              <a:rPr lang="ru-RU" sz="2800" b="1" spc="600" dirty="0" smtClean="0">
                <a:solidFill>
                  <a:srgbClr val="7030A0"/>
                </a:solidFill>
              </a:rPr>
              <a:t> ПРЕДПРИЯТИЙ ОБЩЕСТВЕННОГО ПИТАНИЯ</a:t>
            </a:r>
            <a:endParaRPr lang="ru-RU" sz="2800" b="1" spc="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274638"/>
            <a:ext cx="8856984" cy="99412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lvl="0"/>
            <a:r>
              <a:rPr lang="ru-RU" sz="3100" b="1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ru-RU" sz="3100" b="1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</a:br>
            <a:r>
              <a:rPr lang="ru-RU" sz="3600" b="1" spc="600" dirty="0" smtClean="0">
                <a:latin typeface="Calibri" pitchFamily="34" charset="0"/>
                <a:cs typeface="Arial" pitchFamily="34" charset="0"/>
              </a:rPr>
              <a:t>СТРУКТУРА УПРАВЛЕНИЯ РЕСТОРАНОМ</a:t>
            </a:r>
            <a:r>
              <a:rPr lang="ru-RU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ru-RU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</a:br>
            <a:endParaRPr lang="ru-RU" spc="6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08" y="1412776"/>
            <a:ext cx="8856984" cy="522058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+mj-lt"/>
                <a:cs typeface="Arial" pitchFamily="34" charset="0"/>
              </a:rPr>
              <a:t>Управление рестораном – это сложный процесс, который представляет собой разные </a:t>
            </a:r>
            <a:r>
              <a:rPr lang="ru-RU" b="1" dirty="0" smtClean="0">
                <a:latin typeface="+mj-lt"/>
                <a:cs typeface="Arial" pitchFamily="34" charset="0"/>
              </a:rPr>
              <a:t> </a:t>
            </a:r>
            <a:r>
              <a:rPr lang="ru-RU" b="1" dirty="0" smtClean="0">
                <a:latin typeface="+mj-lt"/>
                <a:cs typeface="Arial" pitchFamily="34" charset="0"/>
              </a:rPr>
              <a:t>действия, направленные на обеспечения правильного соотношения рабочей силы и финансовых затрат.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В </a:t>
            </a:r>
            <a:r>
              <a:rPr lang="ru-RU" b="1" dirty="0" smtClean="0">
                <a:latin typeface="+mj-lt"/>
                <a:cs typeface="Arial" pitchFamily="34" charset="0"/>
              </a:rPr>
              <a:t>функции</a:t>
            </a:r>
            <a:r>
              <a:rPr lang="ru-RU" dirty="0" smtClean="0">
                <a:latin typeface="+mj-lt"/>
                <a:cs typeface="Arial" pitchFamily="34" charset="0"/>
              </a:rPr>
              <a:t> управляющего рестораном входят: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-техническая и технологическая подготовка производства к обслуживанию посетителей;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-экономическое планирование;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-ведение учета и финансовая деятельность;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- снабжение ресторана (как продовольственное, так и техническое);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+mj-lt"/>
                <a:cs typeface="Arial" pitchFamily="34" charset="0"/>
              </a:rPr>
              <a:t>- экономический анализ финансовой деятельности ресторана.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274638"/>
            <a:ext cx="8856984" cy="99412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lvl="0"/>
            <a:r>
              <a:rPr lang="ru-RU" sz="3100" b="1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ru-RU" sz="3100" b="1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</a:br>
            <a:r>
              <a:rPr lang="ru-RU" sz="3600" b="1" spc="600" dirty="0" smtClean="0">
                <a:latin typeface="Calibri" pitchFamily="34" charset="0"/>
                <a:cs typeface="Arial" pitchFamily="34" charset="0"/>
              </a:rPr>
              <a:t>СТРУКТУРА УПРАВЛЕНИЯ РЕСТОРАНОМ</a:t>
            </a:r>
            <a:r>
              <a:rPr lang="ru-RU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ru-RU" spc="600" dirty="0" smtClean="0">
                <a:solidFill>
                  <a:srgbClr val="316084"/>
                </a:solidFill>
                <a:latin typeface="Calibri" pitchFamily="34" charset="0"/>
                <a:cs typeface="Arial" pitchFamily="34" charset="0"/>
              </a:rPr>
            </a:br>
            <a:endParaRPr lang="ru-RU" spc="6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08" y="1412776"/>
            <a:ext cx="8856984" cy="522058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cs typeface="Arial" pitchFamily="34" charset="0"/>
              </a:rPr>
              <a:t>Структура ресторана состоит из разных взаимосвязанных звеньев, выполняющих отдельные функции. </a:t>
            </a:r>
            <a:endParaRPr lang="ru-RU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cs typeface="Arial" pitchFamily="34" charset="0"/>
              </a:rPr>
              <a:t>Главным </a:t>
            </a:r>
            <a:r>
              <a:rPr lang="ru-RU" dirty="0" smtClean="0">
                <a:cs typeface="Arial" pitchFamily="34" charset="0"/>
              </a:rPr>
              <a:t>элементом данной структуры представлена администрация ресторана.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cs typeface="Arial" pitchFamily="34" charset="0"/>
              </a:rPr>
              <a:t>Администрация – группа людей во главе с директором предприятия. Она занимается руководством деятельности коллектива.  </a:t>
            </a:r>
            <a:endParaRPr lang="ru-RU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cs typeface="Arial" pitchFamily="34" charset="0"/>
              </a:rPr>
              <a:t>Деятельность </a:t>
            </a:r>
            <a:r>
              <a:rPr lang="ru-RU" dirty="0" smtClean="0">
                <a:cs typeface="Arial" pitchFamily="34" charset="0"/>
              </a:rPr>
              <a:t>этого коллектива направлена не корректную и бесперебойную работу заведения.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cs typeface="Arial" pitchFamily="34" charset="0"/>
              </a:rPr>
              <a:t>Большая роль в работе ресторана принадлежит заведующему производством. Он отвечает за работу все производственных цехов и посредственно, через начальников цехов, руководит данными цехами. Если же заведение </a:t>
            </a:r>
            <a:r>
              <a:rPr lang="ru-RU" dirty="0" err="1" smtClean="0">
                <a:cs typeface="Arial" pitchFamily="34" charset="0"/>
              </a:rPr>
              <a:t>бесцехового</a:t>
            </a:r>
            <a:r>
              <a:rPr lang="ru-RU" dirty="0" smtClean="0">
                <a:cs typeface="Arial" pitchFamily="34" charset="0"/>
              </a:rPr>
              <a:t> типа, то заведующий производством руководит участками через бригадиров.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ullref.ru/files/47/3eedd1d4c991d6f315284abc4ca7cfc6.html_files/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140239"/>
            <a:ext cx="7809183" cy="6529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3358" y="800760"/>
            <a:ext cx="1692188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Собственник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98904" y="800708"/>
            <a:ext cx="1746194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Директор ресторана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8455" y="800760"/>
            <a:ext cx="1692188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PR-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менеджер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>
            <a:stCxn id="2" idx="3"/>
            <a:endCxn id="3" idx="1"/>
          </p:cNvCxnSpPr>
          <p:nvPr/>
        </p:nvCxnSpPr>
        <p:spPr>
          <a:xfrm flipV="1">
            <a:off x="2695546" y="944708"/>
            <a:ext cx="1003358" cy="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3" idx="3"/>
            <a:endCxn id="4" idx="1"/>
          </p:cNvCxnSpPr>
          <p:nvPr/>
        </p:nvCxnSpPr>
        <p:spPr>
          <a:xfrm>
            <a:off x="5445098" y="944708"/>
            <a:ext cx="1003357" cy="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496" y="1340768"/>
            <a:ext cx="1332148" cy="5040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Менеджер по персоналу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39652" y="1340768"/>
            <a:ext cx="1332148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Менеджер по закупкам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87824" y="1340768"/>
            <a:ext cx="1332148" cy="5040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Заведующий производством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35996" y="1340768"/>
            <a:ext cx="133214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Главный бухгалтер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084168" y="1340768"/>
            <a:ext cx="1332148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Зам. директора ресторана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76356" y="1340768"/>
            <a:ext cx="1332148" cy="5040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Арт-директор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>
            <a:endCxn id="3" idx="2"/>
          </p:cNvCxnSpPr>
          <p:nvPr/>
        </p:nvCxnSpPr>
        <p:spPr>
          <a:xfrm flipV="1">
            <a:off x="4572001" y="1088708"/>
            <a:ext cx="0" cy="1080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01570" y="1196752"/>
            <a:ext cx="77408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22" idx="0"/>
          </p:cNvCxnSpPr>
          <p:nvPr/>
        </p:nvCxnSpPr>
        <p:spPr>
          <a:xfrm>
            <a:off x="701570" y="1196752"/>
            <a:ext cx="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endCxn id="23" idx="0"/>
          </p:cNvCxnSpPr>
          <p:nvPr/>
        </p:nvCxnSpPr>
        <p:spPr>
          <a:xfrm>
            <a:off x="2105726" y="1196752"/>
            <a:ext cx="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endCxn id="24" idx="0"/>
          </p:cNvCxnSpPr>
          <p:nvPr/>
        </p:nvCxnSpPr>
        <p:spPr>
          <a:xfrm>
            <a:off x="3653898" y="1196752"/>
            <a:ext cx="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25" idx="0"/>
          </p:cNvCxnSpPr>
          <p:nvPr/>
        </p:nvCxnSpPr>
        <p:spPr>
          <a:xfrm>
            <a:off x="5202070" y="1196752"/>
            <a:ext cx="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26" idx="0"/>
          </p:cNvCxnSpPr>
          <p:nvPr/>
        </p:nvCxnSpPr>
        <p:spPr>
          <a:xfrm>
            <a:off x="6750242" y="1196804"/>
            <a:ext cx="0" cy="1439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endCxn id="27" idx="0"/>
          </p:cNvCxnSpPr>
          <p:nvPr/>
        </p:nvCxnSpPr>
        <p:spPr>
          <a:xfrm>
            <a:off x="8442430" y="1196752"/>
            <a:ext cx="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23" idx="3"/>
            <a:endCxn id="24" idx="1"/>
          </p:cNvCxnSpPr>
          <p:nvPr/>
        </p:nvCxnSpPr>
        <p:spPr>
          <a:xfrm>
            <a:off x="2771800" y="1592796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24" idx="3"/>
            <a:endCxn id="25" idx="1"/>
          </p:cNvCxnSpPr>
          <p:nvPr/>
        </p:nvCxnSpPr>
        <p:spPr>
          <a:xfrm>
            <a:off x="4319972" y="1592796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stCxn id="25" idx="3"/>
            <a:endCxn id="26" idx="1"/>
          </p:cNvCxnSpPr>
          <p:nvPr/>
        </p:nvCxnSpPr>
        <p:spPr>
          <a:xfrm>
            <a:off x="5868144" y="1592796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26" idx="3"/>
            <a:endCxn id="27" idx="1"/>
          </p:cNvCxnSpPr>
          <p:nvPr/>
        </p:nvCxnSpPr>
        <p:spPr>
          <a:xfrm>
            <a:off x="7416316" y="1592796"/>
            <a:ext cx="36004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Прямоугольник 86"/>
          <p:cNvSpPr/>
          <p:nvPr/>
        </p:nvSpPr>
        <p:spPr>
          <a:xfrm>
            <a:off x="1439652" y="2096852"/>
            <a:ext cx="1332148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Кладовщик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439652" y="2636912"/>
            <a:ext cx="1332148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Грузчики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439652" y="3176972"/>
            <a:ext cx="1332148" cy="28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Экспедитор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0" name="Прямая со стрелкой 89"/>
          <p:cNvCxnSpPr>
            <a:stCxn id="87" idx="0"/>
            <a:endCxn id="23" idx="2"/>
          </p:cNvCxnSpPr>
          <p:nvPr/>
        </p:nvCxnSpPr>
        <p:spPr>
          <a:xfrm flipV="1">
            <a:off x="2105726" y="1844824"/>
            <a:ext cx="0" cy="25202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>
            <a:stCxn id="88" idx="0"/>
            <a:endCxn id="87" idx="2"/>
          </p:cNvCxnSpPr>
          <p:nvPr/>
        </p:nvCxnSpPr>
        <p:spPr>
          <a:xfrm flipV="1">
            <a:off x="2105726" y="2384852"/>
            <a:ext cx="0" cy="2520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>
            <a:stCxn id="89" idx="0"/>
            <a:endCxn id="88" idx="2"/>
          </p:cNvCxnSpPr>
          <p:nvPr/>
        </p:nvCxnSpPr>
        <p:spPr>
          <a:xfrm flipV="1">
            <a:off x="2105726" y="2924912"/>
            <a:ext cx="0" cy="2520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2987824" y="2096884"/>
            <a:ext cx="1332148" cy="28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Шеф-повар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987824" y="2636944"/>
            <a:ext cx="1332148" cy="28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Повара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2987824" y="3177028"/>
            <a:ext cx="1332148" cy="720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Мойщица кухонной посуды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" name="Прямая со стрелкой 101"/>
          <p:cNvCxnSpPr>
            <a:stCxn id="99" idx="0"/>
            <a:endCxn id="24" idx="2"/>
          </p:cNvCxnSpPr>
          <p:nvPr/>
        </p:nvCxnSpPr>
        <p:spPr>
          <a:xfrm flipV="1">
            <a:off x="3653898" y="1844824"/>
            <a:ext cx="0" cy="2520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>
            <a:stCxn id="100" idx="0"/>
            <a:endCxn id="99" idx="2"/>
          </p:cNvCxnSpPr>
          <p:nvPr/>
        </p:nvCxnSpPr>
        <p:spPr>
          <a:xfrm flipV="1">
            <a:off x="3653898" y="2384884"/>
            <a:ext cx="0" cy="2520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>
            <a:stCxn id="101" idx="0"/>
            <a:endCxn id="100" idx="2"/>
          </p:cNvCxnSpPr>
          <p:nvPr/>
        </p:nvCxnSpPr>
        <p:spPr>
          <a:xfrm flipV="1">
            <a:off x="3653898" y="2924944"/>
            <a:ext cx="0" cy="25208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Прямоугольник 105"/>
          <p:cNvSpPr/>
          <p:nvPr/>
        </p:nvSpPr>
        <p:spPr>
          <a:xfrm>
            <a:off x="4535996" y="2096884"/>
            <a:ext cx="1332148" cy="28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Калькулятор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7" name="Прямая со стрелкой 106"/>
          <p:cNvCxnSpPr>
            <a:stCxn id="106" idx="0"/>
            <a:endCxn id="25" idx="2"/>
          </p:cNvCxnSpPr>
          <p:nvPr/>
        </p:nvCxnSpPr>
        <p:spPr>
          <a:xfrm flipV="1">
            <a:off x="5202070" y="1844824"/>
            <a:ext cx="0" cy="25206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Прямоугольник 128"/>
          <p:cNvSpPr/>
          <p:nvPr/>
        </p:nvSpPr>
        <p:spPr>
          <a:xfrm>
            <a:off x="6228184" y="2096852"/>
            <a:ext cx="1332148" cy="28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Метрдотель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9" name="Прямая со стрелкой 138"/>
          <p:cNvCxnSpPr>
            <a:stCxn id="106" idx="1"/>
          </p:cNvCxnSpPr>
          <p:nvPr/>
        </p:nvCxnSpPr>
        <p:spPr>
          <a:xfrm rot="10800000">
            <a:off x="3653898" y="1952836"/>
            <a:ext cx="882098" cy="288048"/>
          </a:xfrm>
          <a:prstGeom prst="bentConnector3">
            <a:avLst>
              <a:gd name="adj1" fmla="val 14366"/>
            </a:avLst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2" name="Прямоугольник 161"/>
          <p:cNvSpPr/>
          <p:nvPr/>
        </p:nvSpPr>
        <p:spPr>
          <a:xfrm>
            <a:off x="6228184" y="2636912"/>
            <a:ext cx="1332148" cy="28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Инженер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6228184" y="3177028"/>
            <a:ext cx="1332148" cy="28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Гардероб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6228184" y="3717032"/>
            <a:ext cx="1332148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Уборщики помещений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4" name="Прямая соединительная линия 173"/>
          <p:cNvCxnSpPr/>
          <p:nvPr/>
        </p:nvCxnSpPr>
        <p:spPr>
          <a:xfrm flipV="1">
            <a:off x="6084168" y="1844824"/>
            <a:ext cx="0" cy="212423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Прямая со стрелкой 177"/>
          <p:cNvCxnSpPr>
            <a:endCxn id="129" idx="1"/>
          </p:cNvCxnSpPr>
          <p:nvPr/>
        </p:nvCxnSpPr>
        <p:spPr>
          <a:xfrm flipV="1">
            <a:off x="6084168" y="2240852"/>
            <a:ext cx="144016" cy="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Прямая со стрелкой 181"/>
          <p:cNvCxnSpPr>
            <a:endCxn id="162" idx="1"/>
          </p:cNvCxnSpPr>
          <p:nvPr/>
        </p:nvCxnSpPr>
        <p:spPr>
          <a:xfrm flipV="1">
            <a:off x="6092552" y="2780912"/>
            <a:ext cx="135632" cy="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Прямая со стрелкой 183"/>
          <p:cNvCxnSpPr>
            <a:endCxn id="163" idx="1"/>
          </p:cNvCxnSpPr>
          <p:nvPr/>
        </p:nvCxnSpPr>
        <p:spPr>
          <a:xfrm>
            <a:off x="6084168" y="3321020"/>
            <a:ext cx="144016" cy="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Прямая со стрелкой 185"/>
          <p:cNvCxnSpPr>
            <a:endCxn id="164" idx="1"/>
          </p:cNvCxnSpPr>
          <p:nvPr/>
        </p:nvCxnSpPr>
        <p:spPr>
          <a:xfrm>
            <a:off x="6084168" y="3969060"/>
            <a:ext cx="14401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Прямоугольник 189"/>
          <p:cNvSpPr/>
          <p:nvPr/>
        </p:nvSpPr>
        <p:spPr>
          <a:xfrm>
            <a:off x="7776356" y="2096852"/>
            <a:ext cx="1332148" cy="28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Официанты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7776356" y="2636912"/>
            <a:ext cx="1332148" cy="28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Бармены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Прямоугольник 191"/>
          <p:cNvSpPr/>
          <p:nvPr/>
        </p:nvSpPr>
        <p:spPr>
          <a:xfrm>
            <a:off x="7776356" y="3176996"/>
            <a:ext cx="1332148" cy="7200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Мойщица столовой посуды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3" name="Прямая соединительная линия 192"/>
          <p:cNvCxnSpPr/>
          <p:nvPr/>
        </p:nvCxnSpPr>
        <p:spPr>
          <a:xfrm flipV="1">
            <a:off x="7632340" y="2240884"/>
            <a:ext cx="0" cy="12961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Прямая со стрелкой 193"/>
          <p:cNvCxnSpPr>
            <a:stCxn id="129" idx="3"/>
            <a:endCxn id="190" idx="1"/>
          </p:cNvCxnSpPr>
          <p:nvPr/>
        </p:nvCxnSpPr>
        <p:spPr>
          <a:xfrm>
            <a:off x="7560332" y="2240852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Прямая со стрелкой 194"/>
          <p:cNvCxnSpPr>
            <a:endCxn id="191" idx="1"/>
          </p:cNvCxnSpPr>
          <p:nvPr/>
        </p:nvCxnSpPr>
        <p:spPr>
          <a:xfrm flipV="1">
            <a:off x="7640724" y="2780912"/>
            <a:ext cx="135632" cy="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Прямая со стрелкой 195"/>
          <p:cNvCxnSpPr>
            <a:endCxn id="192" idx="1"/>
          </p:cNvCxnSpPr>
          <p:nvPr/>
        </p:nvCxnSpPr>
        <p:spPr>
          <a:xfrm>
            <a:off x="7632340" y="3537008"/>
            <a:ext cx="14401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Заголовок 5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468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b="1" spc="300" dirty="0" smtClean="0"/>
              <a:t>Структура управления рестораном</a:t>
            </a:r>
            <a:endParaRPr lang="ru-RU" b="1" spc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152636"/>
            <a:ext cx="8856984" cy="108012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200" b="1" spc="600" dirty="0" smtClean="0"/>
              <a:t>КАТЕГОРИИ РЕСТОРАННОГО ПЕРСОНАЛА</a:t>
            </a:r>
            <a:endParaRPr lang="ru-RU" sz="3200" b="1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08" y="1412776"/>
            <a:ext cx="8856984" cy="525658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40000" lnSpcReduction="20000"/>
          </a:bodyPr>
          <a:lstStyle/>
          <a:p>
            <a:r>
              <a:rPr lang="ru-RU" b="1" dirty="0" smtClean="0"/>
              <a:t>· </a:t>
            </a:r>
            <a:r>
              <a:rPr lang="ru-RU" sz="3500" b="1" dirty="0" smtClean="0"/>
              <a:t>Категория первая </a:t>
            </a:r>
            <a:r>
              <a:rPr lang="ru-RU" sz="3500" b="1" dirty="0" smtClean="0"/>
              <a:t>- </a:t>
            </a:r>
            <a:r>
              <a:rPr lang="ru-RU" sz="3500" b="1" dirty="0" smtClean="0"/>
              <a:t>администрация </a:t>
            </a:r>
            <a:r>
              <a:rPr lang="ru-RU" sz="3500" b="1" dirty="0" smtClean="0"/>
              <a:t>ресторана</a:t>
            </a:r>
          </a:p>
          <a:p>
            <a:r>
              <a:rPr lang="ru-RU" sz="3500" b="1" dirty="0" smtClean="0"/>
              <a:t> Управляющий</a:t>
            </a:r>
            <a:r>
              <a:rPr lang="ru-RU" sz="3500" dirty="0" smtClean="0"/>
              <a:t> </a:t>
            </a:r>
            <a:r>
              <a:rPr lang="ru-RU" sz="3500" dirty="0" smtClean="0"/>
              <a:t>рестораном (нередко является владельцем ресторана), бухгалтерия, кадровая, маркетинговая, рекламная службы, служба персонала, служба логистики и т.д.  </a:t>
            </a:r>
            <a:endParaRPr lang="ru-RU" sz="3500" dirty="0" smtClean="0"/>
          </a:p>
          <a:p>
            <a:r>
              <a:rPr lang="ru-RU" sz="3500" b="1" dirty="0" smtClean="0"/>
              <a:t>Специалисты</a:t>
            </a:r>
            <a:r>
              <a:rPr lang="ru-RU" sz="3500" dirty="0" smtClean="0"/>
              <a:t>, которые обеспечивают финансово-административное управление рестораном (разрабатывают концепцию развития ресторана; осуществляют финансовый контроль за деятельностью ресторана; отвечают за проведение маркетинговых, рекламных, PR – мероприятий; осуществляют кадровое планирование; взаимодействуют с надзорными службами); </a:t>
            </a:r>
          </a:p>
          <a:p>
            <a:r>
              <a:rPr lang="ru-RU" sz="3500" dirty="0" smtClean="0"/>
              <a:t>· </a:t>
            </a:r>
            <a:r>
              <a:rPr lang="ru-RU" sz="3500" b="1" dirty="0" smtClean="0"/>
              <a:t>Категория вторая </a:t>
            </a:r>
            <a:r>
              <a:rPr lang="ru-RU" sz="3500" b="1" dirty="0" smtClean="0"/>
              <a:t>- </a:t>
            </a:r>
            <a:r>
              <a:rPr lang="ru-RU" sz="3500" b="1" dirty="0" smtClean="0"/>
              <a:t>специалисты </a:t>
            </a:r>
            <a:r>
              <a:rPr lang="ru-RU" sz="3500" b="1" dirty="0" smtClean="0"/>
              <a:t>кухни</a:t>
            </a:r>
          </a:p>
          <a:p>
            <a:r>
              <a:rPr lang="ru-RU" sz="3500" b="1" dirty="0" smtClean="0"/>
              <a:t>Шеф-повар</a:t>
            </a:r>
            <a:r>
              <a:rPr lang="ru-RU" sz="3500" b="1" dirty="0" smtClean="0"/>
              <a:t>,</a:t>
            </a:r>
            <a:r>
              <a:rPr lang="ru-RU" sz="3500" dirty="0" smtClean="0"/>
              <a:t> повара, кондитеры и т.п. - работники, обеспечивающие ассортимент и качество блюд в ресторане (разработка меню; контроль качества закупок и готовых блюд; подбор и обучение персонала кухни; управление персоналом и контроль за его работой; приготовлением блюд; порционированием, оформлением и передачей заказанных блюд на реализацию); </a:t>
            </a:r>
          </a:p>
          <a:p>
            <a:r>
              <a:rPr lang="ru-RU" sz="3500" dirty="0" smtClean="0"/>
              <a:t>· </a:t>
            </a:r>
            <a:r>
              <a:rPr lang="ru-RU" sz="3500" b="1" dirty="0" smtClean="0"/>
              <a:t>Категория третья </a:t>
            </a:r>
            <a:r>
              <a:rPr lang="ru-RU" sz="3500" b="1" dirty="0" smtClean="0"/>
              <a:t>- </a:t>
            </a:r>
            <a:r>
              <a:rPr lang="ru-RU" sz="3500" b="1" dirty="0" smtClean="0"/>
              <a:t>обслуживающий персонал в зале</a:t>
            </a:r>
            <a:r>
              <a:rPr lang="ru-RU" sz="3500" b="1" dirty="0" smtClean="0"/>
              <a:t>:</a:t>
            </a:r>
          </a:p>
          <a:p>
            <a:r>
              <a:rPr lang="ru-RU" sz="3500" dirty="0" smtClean="0"/>
              <a:t> </a:t>
            </a:r>
            <a:r>
              <a:rPr lang="ru-RU" sz="3500" b="1" dirty="0" smtClean="0"/>
              <a:t>официанты и менеджеры зала </a:t>
            </a:r>
            <a:r>
              <a:rPr lang="ru-RU" sz="3500" dirty="0" smtClean="0"/>
              <a:t>- работники, обеспечивающие непосредственный контакт с посетителями ресторана (администратор зала (метрдотель) - осуществление работы по эффективному и культурному обслуживанию посетителей, созданию для них комфортных условий, контроль за соблюдением работниками трудовой и производственной дисциплины; </a:t>
            </a:r>
            <a:endParaRPr lang="ru-RU" sz="3500" dirty="0" smtClean="0"/>
          </a:p>
          <a:p>
            <a:r>
              <a:rPr lang="ru-RU" sz="3500" b="1" dirty="0" smtClean="0"/>
              <a:t>хостесс </a:t>
            </a:r>
            <a:r>
              <a:rPr lang="ru-RU" sz="3500" b="1" dirty="0" smtClean="0"/>
              <a:t>-</a:t>
            </a:r>
            <a:r>
              <a:rPr lang="ru-RU" sz="3500" dirty="0" smtClean="0"/>
              <a:t> управление вниманием клиента в начальный момент нахождения в ресторане и далее при необходимости; </a:t>
            </a:r>
            <a:endParaRPr lang="ru-RU" sz="3500" dirty="0" smtClean="0"/>
          </a:p>
          <a:p>
            <a:r>
              <a:rPr lang="ru-RU" sz="3500" b="1" dirty="0" smtClean="0"/>
              <a:t>сомелье </a:t>
            </a:r>
            <a:r>
              <a:rPr lang="ru-RU" sz="3500" dirty="0" smtClean="0"/>
              <a:t>- составление винной карты и поддержанием, в соответствии с ней, запаса вин в ресторане; рекомендации по выбору напитков; бармен - обслуживание посетителей за барной стойкой готовыми к употреблению безалкогольными и слабоалкогольными напитками; официант - сервировка стола в соответствии с установленными стандартами; прием заказов от клиента и подача блюд; предоставление счета гостям; кассир - осуществление операций по отражению на контрольно–кассовой машине всех полученных от покупателей денежных сумм); </a:t>
            </a:r>
          </a:p>
          <a:p>
            <a:r>
              <a:rPr lang="ru-RU" sz="3500" dirty="0" smtClean="0"/>
              <a:t>· </a:t>
            </a:r>
            <a:r>
              <a:rPr lang="ru-RU" sz="3500" b="1" dirty="0" smtClean="0"/>
              <a:t>Категория четвертая</a:t>
            </a:r>
            <a:r>
              <a:rPr lang="ru-RU" sz="3500" dirty="0" smtClean="0"/>
              <a:t> </a:t>
            </a:r>
            <a:r>
              <a:rPr lang="ru-RU" sz="3500" dirty="0" smtClean="0"/>
              <a:t>- </a:t>
            </a:r>
            <a:r>
              <a:rPr lang="ru-RU" sz="3500" dirty="0" smtClean="0"/>
              <a:t>подсобные службы (уборка, доставка продуктов, мытье посуды и подсобные работы на кухне) - работники, обеспечивающие необходимые условия для работы всех других категорий</a:t>
            </a:r>
            <a:r>
              <a:rPr lang="ru-RU" sz="3500" dirty="0" smtClean="0"/>
              <a:t>. </a:t>
            </a:r>
            <a:endParaRPr lang="ru-RU" sz="3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yurii.ru/ref/ref-5750.files/image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9036496" cy="64447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1800" b="1" spc="600" dirty="0" smtClean="0"/>
              <a:t>Функциональные группы помещений ПОП проектируют в соответствии с технологическим процессом производства продукции и её реализации</a:t>
            </a:r>
            <a:endParaRPr lang="ru-RU" sz="1800" b="1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spc="600" dirty="0" smtClean="0"/>
              <a:t>К функциональным группам относятся:</a:t>
            </a:r>
          </a:p>
          <a:p>
            <a:pPr>
              <a:buNone/>
            </a:pPr>
            <a:r>
              <a:rPr lang="ru-RU" dirty="0" smtClean="0"/>
              <a:t>— группы помещений для приема и хранения продуктов (складских);</a:t>
            </a:r>
          </a:p>
          <a:p>
            <a:pPr>
              <a:buNone/>
            </a:pPr>
            <a:r>
              <a:rPr lang="ru-RU" dirty="0" smtClean="0"/>
              <a:t>— производственных помещений;</a:t>
            </a:r>
          </a:p>
          <a:p>
            <a:pPr>
              <a:buNone/>
            </a:pPr>
            <a:r>
              <a:rPr lang="ru-RU" dirty="0" smtClean="0"/>
              <a:t>— помещений для потребителей;</a:t>
            </a:r>
          </a:p>
          <a:p>
            <a:pPr>
              <a:buNone/>
            </a:pPr>
            <a:r>
              <a:rPr lang="ru-RU" dirty="0" smtClean="0"/>
              <a:t>— служебных, бытовых и технических помещений.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000" b="1" spc="600" dirty="0" smtClean="0"/>
              <a:t>СКЛАДСКИЕ ПОМЕЩЕНИЯ</a:t>
            </a:r>
            <a:endParaRPr lang="ru-RU" sz="4000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b="1" spc="600" dirty="0" smtClean="0"/>
              <a:t>В состав складских помещений для хранения входят: </a:t>
            </a:r>
          </a:p>
          <a:p>
            <a:pPr>
              <a:buNone/>
            </a:pPr>
            <a:r>
              <a:rPr lang="ru-RU" dirty="0" smtClean="0"/>
              <a:t>— холодильные и морозильные камеры для хранения молочно-жировых продуктов и гастрономии; </a:t>
            </a:r>
          </a:p>
          <a:p>
            <a:pPr>
              <a:buNone/>
            </a:pPr>
            <a:r>
              <a:rPr lang="ru-RU" dirty="0" smtClean="0"/>
              <a:t>— фруктов, зелени, овощей, напитков; </a:t>
            </a:r>
          </a:p>
          <a:p>
            <a:pPr>
              <a:buNone/>
            </a:pPr>
            <a:r>
              <a:rPr lang="ru-RU" dirty="0" smtClean="0"/>
              <a:t>— кулинарной продукции; </a:t>
            </a:r>
          </a:p>
          <a:p>
            <a:pPr>
              <a:buNone/>
            </a:pPr>
            <a:r>
              <a:rPr lang="ru-RU" dirty="0" smtClean="0"/>
              <a:t>— мороженного и охлажденного мяса, птицы, субпродуктов, рыбы;</a:t>
            </a:r>
          </a:p>
          <a:p>
            <a:pPr>
              <a:buNone/>
            </a:pPr>
            <a:r>
              <a:rPr lang="ru-RU" dirty="0" smtClean="0"/>
              <a:t>— кладовые для хранения сухих продуктов, картофеля и корнеплодов;</a:t>
            </a:r>
          </a:p>
          <a:p>
            <a:pPr>
              <a:buNone/>
            </a:pPr>
            <a:r>
              <a:rPr lang="ru-RU" dirty="0" smtClean="0"/>
              <a:t>— кладовые вино-водочных изделий;</a:t>
            </a:r>
          </a:p>
          <a:p>
            <a:pPr>
              <a:buNone/>
            </a:pPr>
            <a:r>
              <a:rPr lang="ru-RU" dirty="0" smtClean="0"/>
              <a:t>— кладовые складской тары и инвентаря.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224136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sz="2700" spc="600" dirty="0" smtClean="0"/>
              <a:t/>
            </a:r>
            <a:br>
              <a:rPr lang="ru-RU" sz="2700" spc="600" dirty="0" smtClean="0"/>
            </a:br>
            <a:r>
              <a:rPr lang="ru-RU" sz="2700" b="1" spc="600" dirty="0" smtClean="0"/>
              <a:t>Все помещения складской группы проектируются единым блоком и не должны быть проходными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25658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600" dirty="0" smtClean="0"/>
              <a:t>Холодильные и морозильные камеры и кладовые не допускается размещать под моечными и санитарными узлами, а также под производственными с трапами и высокой температурой. Холодильные камеры не рекомендуется располагать рядом с помещениями бойлерных, душевых, а также над и под ними.</a:t>
            </a:r>
          </a:p>
          <a:p>
            <a:r>
              <a:rPr lang="ru-RU" sz="1600" dirty="0" smtClean="0"/>
              <a:t>Допускается объединять холодильные камеры площадью до 15 м</a:t>
            </a:r>
            <a:r>
              <a:rPr lang="ru-RU" sz="1600" baseline="30000" dirty="0" smtClean="0"/>
              <a:t>2</a:t>
            </a:r>
            <a:r>
              <a:rPr lang="ru-RU" sz="1600" dirty="0" smtClean="0"/>
              <a:t> для хранения различных продуктов с учетом их товарного соседства и одинаковой расчетной температурой воздуха.</a:t>
            </a:r>
          </a:p>
          <a:p>
            <a:r>
              <a:rPr lang="ru-RU" sz="1600" dirty="0" smtClean="0"/>
              <a:t>Кладовую овощей рекомендуется располагать в подвале или на первом этаже здания без естественного освещения.</a:t>
            </a:r>
          </a:p>
          <a:p>
            <a:r>
              <a:rPr lang="ru-RU" sz="1600" dirty="0" smtClean="0"/>
              <a:t>Кладовую сухих продуктов желательно размещать в сухом светлом помещении. Не рекомендуется проектировать её рядом с помещениями с высокой влажностью воздуха, с канализационными трапами или под ними.</a:t>
            </a:r>
          </a:p>
          <a:p>
            <a:r>
              <a:rPr lang="ru-RU" sz="1600" dirty="0" smtClean="0"/>
              <a:t>Перед складской группой помещений проектируется во дворе разгрузочная платформа шириной 2 м, высотой 1,2 м до уровня кузова автомобиля и длиной не менее 3 м на каждое место.</a:t>
            </a:r>
          </a:p>
          <a:p>
            <a:r>
              <a:rPr lang="ru-RU" sz="1600" dirty="0" smtClean="0"/>
              <a:t>Разгрузочная платформа должна находиться под навесом. На заготовочных предприятиях проектируют </a:t>
            </a:r>
            <a:r>
              <a:rPr lang="ru-RU" sz="1600" dirty="0" err="1" smtClean="0"/>
              <a:t>неотапливаемые</a:t>
            </a:r>
            <a:r>
              <a:rPr lang="ru-RU" sz="1600" dirty="0" smtClean="0"/>
              <a:t> помещения закрытые помещения – дебаркадеры или боксы.</a:t>
            </a:r>
          </a:p>
          <a:p>
            <a:r>
              <a:rPr lang="ru-RU" sz="1600" dirty="0" smtClean="0"/>
              <a:t>Камеру отходов проектируют на первом этаже здания с выходом через тамбур в коридор предприятия и наружу в хозяйственную зону. Вместо камеры отходов может быть запроектирована кладовая, в которой установлен холодильный шкаф для кратковременного хранения отходов.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sz="4000" b="1" spc="600" dirty="0" smtClean="0"/>
              <a:t>ПРОИЗВОДСТВЕННЫЕ ПОМЕЩЕНИЯ</a:t>
            </a:r>
            <a:endParaRPr lang="ru-RU" sz="4000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Состав производственных помещений зависит от типа предприятия, характера производственного процесса (работает на полуфабрикатах или сырье), формы обслуживания.</a:t>
            </a:r>
          </a:p>
          <a:p>
            <a:r>
              <a:rPr lang="ru-RU" dirty="0" smtClean="0"/>
              <a:t>Производственные помещения доготовочных предприятий включают: горячий, холодный, овощной, кондитерский и другие цехи.</a:t>
            </a:r>
          </a:p>
          <a:p>
            <a:r>
              <a:rPr lang="ru-RU" dirty="0" smtClean="0"/>
              <a:t>Все эти цехи желательно проектировать в отдельных помещениях здания у наружной стены с естественным освещением, они не должны быть проходными, должны иметь удобную связь между собой и с другими функциональными группами помещений: складская, торговая и т.п.</a:t>
            </a:r>
          </a:p>
          <a:p>
            <a:r>
              <a:rPr lang="ru-RU" dirty="0" smtClean="0"/>
              <a:t>Помещения моечных столовой и кухонной посуды, тары полуфабрикатов, резки хлеба, кабинет заведующего производством могут быть запланированы с искусственным освещением.</a:t>
            </a:r>
          </a:p>
          <a:p>
            <a:r>
              <a:rPr lang="ru-RU" dirty="0" smtClean="0"/>
              <a:t>Горячий цех должен быть непосредственно связан с холодным цехом, моечной кухонной посуды, сервизной и помещением раздаточной при обслуживании официантами или моечной столовой посуды и залом при самообслуживании.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sz="4000" b="1" spc="600" dirty="0" smtClean="0"/>
              <a:t>ПОМЕЩЕНИЯ ДЛЯ ПОТРЕБИТЕЛЕЙ</a:t>
            </a:r>
            <a:endParaRPr lang="ru-RU" sz="4000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эту группу помещений входят: торговые залы, банкетные залы, VIP-залы, вестибюль с гардеробом и санузлами, аванзалами для ресторанов, </a:t>
            </a:r>
            <a:r>
              <a:rPr lang="ru-RU" dirty="0" smtClean="0"/>
              <a:t>магазинами </a:t>
            </a:r>
            <a:r>
              <a:rPr lang="ru-RU" dirty="0" smtClean="0"/>
              <a:t>кулинарии, помещения совета кафе (в молодежных кафе), для игр (в детском кафе) и т.д.</a:t>
            </a:r>
          </a:p>
          <a:p>
            <a:r>
              <a:rPr lang="ru-RU" dirty="0" smtClean="0"/>
              <a:t>Залы размещают со стороны главного или боковых фасадов здания. </a:t>
            </a:r>
          </a:p>
          <a:p>
            <a:r>
              <a:rPr lang="ru-RU" dirty="0" smtClean="0"/>
              <a:t>Входы в здание располагают преимущественно со стороны главного фасада через вестибюль.</a:t>
            </a:r>
          </a:p>
          <a:p>
            <a:r>
              <a:rPr lang="ru-RU" dirty="0" smtClean="0"/>
              <a:t>Если предприятие расположено на площади здания иного назначения (офисы, гостиницы и т.д.), то необходимо предусмотреть еще один вход в зал, непосредственно, из этого здания.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spc="600" dirty="0" smtClean="0"/>
              <a:t>СЛУЖЕБНЫЕ ПОМЕЩЕНИЯ</a:t>
            </a:r>
            <a:endParaRPr lang="ru-RU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К этим помещениям относятся кабинет директора, контора (бухгалтерия, отдел кадров), главная касса. </a:t>
            </a:r>
            <a:endParaRPr lang="ru-RU" dirty="0" smtClean="0"/>
          </a:p>
          <a:p>
            <a:r>
              <a:rPr lang="ru-RU" dirty="0" smtClean="0"/>
              <a:t>Их </a:t>
            </a:r>
            <a:r>
              <a:rPr lang="ru-RU" dirty="0" smtClean="0"/>
              <a:t>проектируют на любом этаже здания, обеспечивая удобную взаимосвязь со всеми помещениями </a:t>
            </a:r>
            <a:r>
              <a:rPr lang="ru-RU" dirty="0" smtClean="0"/>
              <a:t>предприятия.</a:t>
            </a:r>
          </a:p>
          <a:p>
            <a:r>
              <a:rPr lang="ru-RU" dirty="0" smtClean="0"/>
              <a:t>Желательно</a:t>
            </a:r>
            <a:r>
              <a:rPr lang="ru-RU" dirty="0" smtClean="0"/>
              <a:t>, чтобы они имели естественное освещение, особенно бухгалтерия.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b="1" spc="600" dirty="0" smtClean="0"/>
              <a:t>БЫТОВЫЕ ПОМЕЩЕНИЯ</a:t>
            </a:r>
            <a:endParaRPr lang="ru-RU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92514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Состав бытовых помещений следующий:</a:t>
            </a:r>
          </a:p>
          <a:p>
            <a:pPr>
              <a:buNone/>
            </a:pPr>
            <a:r>
              <a:rPr lang="ru-RU" sz="2400" dirty="0" smtClean="0"/>
              <a:t>— гардеробы для персонала мужские и женские;</a:t>
            </a:r>
          </a:p>
          <a:p>
            <a:pPr>
              <a:buNone/>
            </a:pPr>
            <a:r>
              <a:rPr lang="ru-RU" sz="2400" dirty="0" smtClean="0"/>
              <a:t>— гардероб для официантов;</a:t>
            </a:r>
          </a:p>
          <a:p>
            <a:pPr>
              <a:buNone/>
            </a:pPr>
            <a:r>
              <a:rPr lang="ru-RU" sz="2400" dirty="0" smtClean="0"/>
              <a:t>— душевые и санузлы для персонала и потребителей, раздельные для мужчин и женщин;</a:t>
            </a:r>
          </a:p>
          <a:p>
            <a:pPr>
              <a:buNone/>
            </a:pPr>
            <a:r>
              <a:rPr lang="ru-RU" sz="2400" dirty="0" smtClean="0"/>
              <a:t>— кладовая для белья.</a:t>
            </a:r>
          </a:p>
          <a:p>
            <a:r>
              <a:rPr lang="ru-RU" sz="2800" dirty="0" smtClean="0"/>
              <a:t>Бытовые помещения следует проектировать единым блоком и располагать их в здании со стороны входа обслуживающего персонала. Они должны иметь удобную связь со всеми группами помещений через коридор. 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92211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spc="600" dirty="0" smtClean="0"/>
              <a:t>ТЕХНИЧЕСКИЕ ПОМЕЩЕНИЯ </a:t>
            </a:r>
            <a:endParaRPr lang="ru-RU" spc="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400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 техническим помещениям относятся:</a:t>
            </a:r>
          </a:p>
          <a:p>
            <a:pPr>
              <a:buNone/>
            </a:pPr>
            <a:r>
              <a:rPr lang="ru-RU" sz="2400" dirty="0" smtClean="0"/>
              <a:t>— вентиляционные камеры;</a:t>
            </a:r>
          </a:p>
          <a:p>
            <a:pPr>
              <a:buNone/>
            </a:pPr>
            <a:r>
              <a:rPr lang="ru-RU" sz="2400" dirty="0" smtClean="0"/>
              <a:t>— тепловой пункт т водомерный узел;</a:t>
            </a:r>
          </a:p>
          <a:p>
            <a:pPr>
              <a:buNone/>
            </a:pPr>
            <a:r>
              <a:rPr lang="ru-RU" sz="2400" dirty="0" smtClean="0"/>
              <a:t>— электрощитовая;</a:t>
            </a:r>
          </a:p>
          <a:p>
            <a:pPr>
              <a:buNone/>
            </a:pPr>
            <a:r>
              <a:rPr lang="ru-RU" sz="2400" dirty="0" smtClean="0"/>
              <a:t>— машинное отделение холодильных камер, если запроектированы стационарные камеры.</a:t>
            </a:r>
          </a:p>
          <a:p>
            <a:r>
              <a:rPr lang="ru-RU" dirty="0" smtClean="0"/>
              <a:t>Технические помещения не всегда могут располагаться единым блоком, так как являются вспомогательными помещениями, обслуживающими другие группы помещений.</a:t>
            </a:r>
          </a:p>
          <a:p>
            <a:r>
              <a:rPr lang="ru-RU" dirty="0" smtClean="0"/>
              <a:t>Вентиляционные камеры, тепловой пункт и водомерный узел располагают у наружных стен здания с самостоятельным входом со стороны хозяйственной зоны предприятия или из производственного коридора.</a:t>
            </a:r>
          </a:p>
          <a:p>
            <a:r>
              <a:rPr lang="ru-RU" dirty="0" smtClean="0"/>
              <a:t>Электрощитовую желательно замещать у наружной стены или в непосредственной близости от производственных помещений с наибольшим количеством, установленного в них электрооборудования.</a:t>
            </a:r>
          </a:p>
          <a:p>
            <a:r>
              <a:rPr lang="ru-RU" dirty="0" smtClean="0"/>
              <a:t>Не допускается размещать электрощитовые под или рядом с моечными, санузлами, душевыми, а также с производственными помещениями, в которых имеются раковины для мытья рук и производственные ванны.</a:t>
            </a:r>
          </a:p>
          <a:p>
            <a:r>
              <a:rPr lang="ru-RU" dirty="0" smtClean="0"/>
              <a:t>Машинное отделение холодильных камер проектируют в непосредственной близости к холодильным камерам с непосредственным выходом наружу или в производственный коридор.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1001</Words>
  <PresentationFormat>Экран (4:3)</PresentationFormat>
  <Paragraphs>108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ТРЕБОВАНИЯ К ПЛАНИРОВОЧНЫМ РЕШЕНИЯМ ФУНКЦИОНАЛЬНЫХ ГРУПП ПОМЕЩЕНИЙ</vt:lpstr>
      <vt:lpstr>Функциональные группы помещений ПОП проектируют в соответствии с технологическим процессом производства продукции и её реализации</vt:lpstr>
      <vt:lpstr>СКЛАДСКИЕ ПОМЕЩЕНИЯ</vt:lpstr>
      <vt:lpstr> Все помещения складской группы проектируются единым блоком и не должны быть проходными </vt:lpstr>
      <vt:lpstr>ПРОИЗВОДСТВЕННЫЕ ПОМЕЩЕНИЯ</vt:lpstr>
      <vt:lpstr>ПОМЕЩЕНИЯ ДЛЯ ПОТРЕБИТЕЛЕЙ</vt:lpstr>
      <vt:lpstr>СЛУЖЕБНЫЕ ПОМЕЩЕНИЯ</vt:lpstr>
      <vt:lpstr>БЫТОВЫЕ ПОМЕЩЕНИЯ</vt:lpstr>
      <vt:lpstr>ТЕХНИЧЕСКИЕ ПОМЕЩЕНИЯ </vt:lpstr>
      <vt:lpstr> СТРУКТУРА УПРАВЛЕНИЯ РЕСТОРАНОМ </vt:lpstr>
      <vt:lpstr> СТРУКТУРА УПРАВЛЕНИЯ РЕСТОРАНОМ </vt:lpstr>
      <vt:lpstr>Слайд 12</vt:lpstr>
      <vt:lpstr>Структура управления рестораном</vt:lpstr>
      <vt:lpstr>КАТЕГОРИИ РЕСТОРАННОГО ПЕРСОНАЛА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2015-07-25T17:41:33Z</dcterms:created>
  <dcterms:modified xsi:type="dcterms:W3CDTF">2015-07-30T15:33:26Z</dcterms:modified>
</cp:coreProperties>
</file>