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24E66-6A87-4A37-A2C1-B3D48A5AECD7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437A6-9AEF-41BD-BF02-0840716B9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437A6-9AEF-41BD-BF02-0840716B9E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4513" y="214313"/>
            <a:ext cx="1817687" cy="6094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39863" y="214313"/>
            <a:ext cx="5302250" cy="60944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1438" y="1709738"/>
            <a:ext cx="3560762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9863" y="214313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863" y="1709738"/>
            <a:ext cx="7272337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237288"/>
            <a:ext cx="5762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600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27E7E-F500-4E0E-8A69-B284DB0E14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patch.ru/downloads/zn_soot/prav_standart.do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png"/><Relationship Id="rId7" Type="http://schemas.openxmlformats.org/officeDocument/2006/relationships/hyperlink" Target="http://www.google.com/url?sa=i&amp;rct=j&amp;q=&amp;esrc=s&amp;source=images&amp;cd=&amp;cad=rja&amp;docid=xx_QunC59KOSvM&amp;tbnid=1m1y-nLOFnTBLM:&amp;ved=0CAUQjRw&amp;url=http%3A%2F%2Fwww.zakonia.ru%2Fsite%2F223245%2F1445&amp;ei=SYUHU67aLomM5ASPuoDwBg&amp;bvm=bv.61725948,d.bGE&amp;psig=AFQjCNFxnKFf13B-fWSawCs7_q6IoFEIlg&amp;ust=1393087672308242" TargetMode="External"/><Relationship Id="rId2" Type="http://schemas.openxmlformats.org/officeDocument/2006/relationships/hyperlink" Target="&#1047;&#1085;&#1072;&#1082;&#1080;%20&#1089;&#1086;&#1086;&#1090;&#1074;&#1077;&#1090;&#1089;&#1090;&#1074;&#1080;&#1103;.pptx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openxmlformats.org/officeDocument/2006/relationships/hyperlink" Target="http://www.google.com/url?sa=i&amp;rct=j&amp;q=&amp;esrc=s&amp;source=images&amp;cd=&amp;cad=rja&amp;docid=aPITlT_jUDcVsM&amp;tbnid=D6wM8hSQzWbbqM:&amp;ved=0CAUQjRw&amp;url=http%3A%2F%2Fbellona.ru%2Farticles_ru%2Farticles_2009%2Fbio-produkt&amp;ei=84QHU4rcH4bV4wSypYDwCA&amp;bvm=bv.61725948,d.bGE&amp;psig=AFQjCNFxnKFf13B-fWSawCs7_q6IoFEIlg&amp;ust=1393087672308242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gif"/><Relationship Id="rId9" Type="http://schemas.openxmlformats.org/officeDocument/2006/relationships/hyperlink" Target="http://www.google.com/url?sa=i&amp;rct=j&amp;q=&amp;esrc=s&amp;source=images&amp;cd=&amp;cad=rja&amp;docid=xx_QunC59KOSvM&amp;tbnid=1m1y-nLOFnTBLM:&amp;ved=0CAUQjRw&amp;url=http%3A%2F%2Fwww.zakonia.ru%2Fsite%2F223245%2F1445&amp;ei=bYUHU9nJI8mu4QSPsYDACQ&amp;bvm=bv.61725948,d.bGE&amp;psig=AFQjCNFxnKFf13B-fWSawCs7_q6IoFEIlg&amp;ust=139308767230824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rtpatch.ru/downloads/zn_soot/sssr.z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rtpatch.ru/downloads/zn_soot/rost.zi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tpatch.ru/downloads/zn_soot/ce.zi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rtpatch.ru/downloads/zn_soot/CSA.zi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rtpatch.ru/downloads/zn_soot/GS.zi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rtpatch.ru/downloads/zn_soot/ISO.zi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artpatch.ru/downloads/zn_soot/100best.zi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ЗНАКИ СООТВЕТСВИЯ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Дисциплина : Метрология Сертификация </a:t>
            </a:r>
          </a:p>
          <a:p>
            <a:r>
              <a:rPr lang="ru-RU" sz="1800" dirty="0" smtClean="0"/>
              <a:t>Преподаватель Москвитина А.С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2013-2014 учебный год</a:t>
            </a:r>
            <a:endParaRPr lang="ru-RU" sz="1800" dirty="0"/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14313"/>
            <a:ext cx="6300440" cy="1143000"/>
          </a:xfrm>
        </p:spPr>
        <p:txBody>
          <a:bodyPr/>
          <a:lstStyle/>
          <a:p>
            <a:r>
              <a:rPr lang="ru-RU" sz="4000" spc="300" dirty="0" smtClean="0">
                <a:solidFill>
                  <a:schemeClr val="tx1"/>
                </a:solidFill>
              </a:rPr>
              <a:t>Знак </a:t>
            </a:r>
            <a:r>
              <a:rPr lang="ru-RU" sz="4000" spc="300" dirty="0" err="1" smtClean="0">
                <a:solidFill>
                  <a:schemeClr val="tx1"/>
                </a:solidFill>
              </a:rPr>
              <a:t>Miljomarkt</a:t>
            </a:r>
            <a:r>
              <a:rPr lang="ru-RU" sz="4000" spc="300" dirty="0" smtClean="0">
                <a:solidFill>
                  <a:schemeClr val="tx1"/>
                </a:solidFill>
              </a:rPr>
              <a:t/>
            </a:r>
            <a:br>
              <a:rPr lang="ru-RU" sz="4000" spc="300" dirty="0" smtClean="0">
                <a:solidFill>
                  <a:schemeClr val="tx1"/>
                </a:solidFill>
              </a:rPr>
            </a:br>
            <a:endParaRPr lang="ru-RU" sz="4000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060848"/>
            <a:ext cx="6804496" cy="42478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Скандинавский лебедь - обозначает соответствие товара жестким скандинавским экологическим нормативам.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Miljomar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2195736" cy="21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14313"/>
            <a:ext cx="6588472" cy="1143000"/>
          </a:xfrm>
        </p:spPr>
        <p:txBody>
          <a:bodyPr/>
          <a:lstStyle/>
          <a:p>
            <a:pPr algn="ctr"/>
            <a:r>
              <a:rPr lang="ru-RU" spc="300" dirty="0" smtClean="0">
                <a:solidFill>
                  <a:schemeClr val="tx1"/>
                </a:solidFill>
              </a:rPr>
              <a:t>Зеленая Печать</a:t>
            </a:r>
            <a:br>
              <a:rPr lang="ru-RU" spc="300" dirty="0" smtClean="0">
                <a:solidFill>
                  <a:schemeClr val="tx1"/>
                </a:solidFill>
              </a:rPr>
            </a:br>
            <a:endParaRPr lang="ru-RU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2204864"/>
            <a:ext cx="6372448" cy="41038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"</a:t>
            </a:r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Seal</a:t>
            </a:r>
            <a:r>
              <a:rPr lang="ru-RU" dirty="0" smtClean="0"/>
              <a:t>" - экологический знак Европейского сообщества.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Green_S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136"/>
            <a:ext cx="2195736" cy="21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14313"/>
            <a:ext cx="6444456" cy="1143000"/>
          </a:xfrm>
        </p:spPr>
        <p:txBody>
          <a:bodyPr/>
          <a:lstStyle/>
          <a:p>
            <a:pPr algn="ctr"/>
            <a:r>
              <a:rPr lang="ru-RU" sz="3200" spc="300" dirty="0" smtClean="0">
                <a:solidFill>
                  <a:schemeClr val="tx1"/>
                </a:solidFill>
              </a:rPr>
              <a:t/>
            </a:r>
            <a:br>
              <a:rPr lang="ru-RU" sz="3200" spc="300" dirty="0" smtClean="0">
                <a:solidFill>
                  <a:schemeClr val="tx1"/>
                </a:solidFill>
              </a:rPr>
            </a:br>
            <a:r>
              <a:rPr lang="ru-RU" sz="3200" spc="300" dirty="0" smtClean="0">
                <a:solidFill>
                  <a:schemeClr val="tx1"/>
                </a:solidFill>
              </a:rPr>
              <a:t>Экологически </a:t>
            </a:r>
            <a:r>
              <a:rPr lang="ru-RU" sz="3200" spc="300" dirty="0" smtClean="0">
                <a:solidFill>
                  <a:schemeClr val="tx1"/>
                </a:solidFill>
              </a:rPr>
              <a:t>безопасный продукт</a:t>
            </a:r>
            <a:br>
              <a:rPr lang="ru-RU" sz="3200" spc="300" dirty="0" smtClean="0">
                <a:solidFill>
                  <a:schemeClr val="tx1"/>
                </a:solidFill>
              </a:rPr>
            </a:br>
            <a:endParaRPr lang="ru-RU" sz="3200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772816"/>
            <a:ext cx="6840760" cy="453590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Этот российский знак способствует формированию отечественного рынка натуральной и экологически безопасной продукции наивысшего качества, а также внедрению наилучших существующих технологий для производства такой </a:t>
            </a:r>
            <a:r>
              <a:rPr lang="ru-RU" dirty="0" smtClean="0"/>
              <a:t>продукции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Ekologbe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136"/>
            <a:ext cx="2123728" cy="212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pc="600" dirty="0" smtClean="0">
                <a:solidFill>
                  <a:schemeClr val="tx1"/>
                </a:solidFill>
              </a:rPr>
              <a:t>Знаки соответствия сертификации</a:t>
            </a:r>
            <a:endParaRPr lang="ru-RU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Данные </a:t>
            </a:r>
            <a:r>
              <a:rPr lang="ru-RU" sz="2000" dirty="0" smtClean="0"/>
              <a:t>знаки указывают на соответствие товара тому или иному стандарту, требованиям сертификационных организаций и т.д. </a:t>
            </a:r>
            <a:endParaRPr lang="ru-RU" sz="2000" dirty="0" smtClean="0"/>
          </a:p>
          <a:p>
            <a:r>
              <a:rPr lang="ru-RU" sz="2000" dirty="0" smtClean="0"/>
              <a:t>Они </a:t>
            </a:r>
            <a:r>
              <a:rPr lang="ru-RU" sz="2000" dirty="0" smtClean="0"/>
              <a:t>бывают национальными, международными, отраслевыми или специально предназначенными для определенной группы товаров. </a:t>
            </a:r>
            <a:endParaRPr lang="ru-RU" sz="2000" dirty="0" smtClean="0"/>
          </a:p>
          <a:p>
            <a:r>
              <a:rPr lang="ru-RU" sz="2000" dirty="0" smtClean="0"/>
              <a:t>Все </a:t>
            </a:r>
            <a:r>
              <a:rPr lang="ru-RU" sz="2000" dirty="0" smtClean="0"/>
              <a:t>промышленно развитые страны, а также международные организации и компании имеют свои знаки соответствия. </a:t>
            </a:r>
            <a:endParaRPr lang="ru-RU" sz="2000" dirty="0" smtClean="0"/>
          </a:p>
          <a:p>
            <a:r>
              <a:rPr lang="ru-RU" sz="2000" dirty="0" smtClean="0"/>
              <a:t>Использование </a:t>
            </a:r>
            <a:r>
              <a:rPr lang="ru-RU" sz="2000" dirty="0" smtClean="0"/>
              <a:t>знаков соответствия в России регулируется специальными </a:t>
            </a:r>
            <a:r>
              <a:rPr lang="ru-RU" sz="2000" dirty="0" smtClean="0">
                <a:hlinkClick r:id="rId2"/>
              </a:rPr>
              <a:t>Правилами Госстандарта.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 advTm="6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733256"/>
            <a:ext cx="5442992" cy="936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 мире существует достаточно много программ экологического маркирования.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5367338"/>
            <a:ext cx="5154960" cy="29391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2" action="ppaction://hlinkpres?slideindex=1&amp;slidetitle="/>
              </a:rPr>
              <a:t>Подробнее: http://bellona.ru/articles_ru/articles_2009/bio-produkt</a:t>
            </a:r>
            <a:endParaRPr lang="ru-RU" dirty="0"/>
          </a:p>
        </p:txBody>
      </p:sp>
      <p:pic>
        <p:nvPicPr>
          <p:cNvPr id="7172" name="Picture 4" descr="http://www.mcx-nnov.ru/dobr_sertification/kap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4664"/>
            <a:ext cx="1755325" cy="20882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174" name="Picture 6" descr="http://www.rateshops.ru/images/grpunk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924944"/>
            <a:ext cx="2007808" cy="188538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7176" name="Picture 8" descr="https://encrypted-tbn1.gstatic.com/images?q=tbn:ANd9GcTn7Edis96F3PJwsAQGaHLtRcAtijhY2KGt-BVrDs_KpeAX0IQ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32656"/>
            <a:ext cx="2208015" cy="220801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178" name="Picture 10" descr="http://www.zakonia.ru/pict/%D0%91%D0%B8%D0%BE%D0%BB%D0%BE%D0%B3%D0%B8%D1%87%D0%B5%D1%81%D0%BA%D0%B8%20%D0%91%D0%B5%D0%B7%D0%BE%D0%BF%D0%B0%D1%81%D0%BD%D0%B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2996952"/>
            <a:ext cx="2100855" cy="2063999"/>
          </a:xfrm>
          <a:prstGeom prst="rect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</p:pic>
      <p:pic>
        <p:nvPicPr>
          <p:cNvPr id="7180" name="Picture 12" descr="http://www.zakonia.ru/pict/kalendar_cover_botle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4437112"/>
            <a:ext cx="1612231" cy="230425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7182" name="Picture 14" descr="https://encrypted-tbn0.gstatic.com/images?q=tbn:ANd9GcSmBjObRiJIp7JX4GynYB5XqdjCjSE1gyOLrw5QiZnnjBARZc4Ax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404664"/>
            <a:ext cx="1636018" cy="191138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</a:br>
            <a:r>
              <a:rPr lang="ru-RU" b="1" spc="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Государственный Знак Качества СССР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7427168" cy="413732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 algn="ctr"/>
            <a:r>
              <a:rPr lang="ru-RU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>Государственный знак качества в советские времена наносился на продукцию отечественных производителей, прошедшую соответствующую аттестацию. </a:t>
            </a:r>
          </a:p>
          <a:p>
            <a:pPr lvl="0" algn="ctr"/>
            <a:r>
              <a:rPr lang="ru-RU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>Право применения знака, а также правила его построения и нанесения определялись </a:t>
            </a:r>
            <a:r>
              <a:rPr lang="ru-RU" dirty="0" err="1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>ГОСТом</a:t>
            </a:r>
            <a:r>
              <a:rPr lang="ru-RU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> 1.9-67</a:t>
            </a:r>
            <a:br>
              <a:rPr lang="ru-RU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6F1213"/>
                </a:solidFill>
                <a:latin typeface="Arial" pitchFamily="34" charset="0"/>
                <a:cs typeface="Arial" pitchFamily="34" charset="0"/>
              </a:rPr>
              <a:t>от 7 апреля 1967 года.</a:t>
            </a:r>
          </a:p>
          <a:p>
            <a:endParaRPr lang="ru-RU" dirty="0"/>
          </a:p>
        </p:txBody>
      </p:sp>
      <p:pic>
        <p:nvPicPr>
          <p:cNvPr id="4" name="Picture 2" descr="http://www.artpatch.ru/images/zn_soot/sss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043608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4313"/>
            <a:ext cx="4824536" cy="1143000"/>
          </a:xfrm>
        </p:spPr>
        <p:txBody>
          <a:bodyPr/>
          <a:lstStyle/>
          <a:p>
            <a:r>
              <a:rPr lang="ru-RU" sz="4400" spc="600" dirty="0" smtClean="0">
                <a:solidFill>
                  <a:schemeClr val="tx1"/>
                </a:solidFill>
              </a:rPr>
              <a:t/>
            </a:r>
            <a:br>
              <a:rPr lang="ru-RU" sz="4400" spc="600" dirty="0" smtClean="0">
                <a:solidFill>
                  <a:schemeClr val="tx1"/>
                </a:solidFill>
              </a:rPr>
            </a:br>
            <a:r>
              <a:rPr lang="ru-RU" sz="4400" spc="600" dirty="0" smtClean="0">
                <a:solidFill>
                  <a:schemeClr val="tx1"/>
                </a:solidFill>
              </a:rPr>
              <a:t>Знак ГОСТ Р</a:t>
            </a:r>
            <a:br>
              <a:rPr lang="ru-RU" sz="4400" spc="600" dirty="0" smtClean="0">
                <a:solidFill>
                  <a:schemeClr val="tx1"/>
                </a:solidFill>
              </a:rPr>
            </a:br>
            <a:endParaRPr lang="ru-RU" sz="4400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7668593" cy="41038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Знак соответствия продукции Российскому </a:t>
            </a:r>
            <a:r>
              <a:rPr lang="ru-RU" sz="2000" dirty="0" err="1" smtClean="0"/>
              <a:t>ГОСТу</a:t>
            </a:r>
            <a:r>
              <a:rPr lang="ru-RU" sz="2000" dirty="0" smtClean="0"/>
              <a:t>, иногда называют "знак </a:t>
            </a:r>
            <a:r>
              <a:rPr lang="ru-RU" sz="2000" dirty="0" err="1" smtClean="0"/>
              <a:t>Ростест</a:t>
            </a:r>
            <a:r>
              <a:rPr lang="ru-RU" sz="2000" dirty="0" smtClean="0"/>
              <a:t>" или </a:t>
            </a:r>
            <a:r>
              <a:rPr lang="ru-RU" sz="2000" b="1" dirty="0" smtClean="0"/>
              <a:t>РСТ</a:t>
            </a:r>
            <a:r>
              <a:rPr lang="ru-RU" sz="2000" dirty="0" smtClean="0"/>
              <a:t>. </a:t>
            </a:r>
            <a:r>
              <a:rPr lang="ru-RU" sz="2000" dirty="0" smtClean="0"/>
              <a:t>Наносится на продукцию, подлежащую обязательной сертификации. </a:t>
            </a:r>
          </a:p>
          <a:p>
            <a:r>
              <a:rPr lang="ru-RU" sz="2000" dirty="0" smtClean="0"/>
              <a:t>Правила нанесения знака и его построение определены документом под названием ГОСТ Р 50460-92. </a:t>
            </a:r>
          </a:p>
          <a:p>
            <a:r>
              <a:rPr lang="ru-RU" sz="2000" dirty="0" smtClean="0"/>
              <a:t>Под знаком указывается буквенно-цифровой код органа, выдавшего сертификат соответствия, который в свою очередь зависит от группы товаров, к которой относится данное изделие. В качестве шрифта для этой цели рекомендована "</a:t>
            </a:r>
            <a:r>
              <a:rPr lang="ru-RU" sz="2000" dirty="0" err="1" smtClean="0"/>
              <a:t>Helvetica</a:t>
            </a:r>
            <a:r>
              <a:rPr lang="ru-RU" sz="2000" dirty="0" smtClean="0"/>
              <a:t> полужирная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035425" y="0"/>
            <a:ext cx="1071563" cy="154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12696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6F1213"/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6F121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6F1213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6F121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www.artpatch.ru/images/zn_soot/ros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79512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60648"/>
            <a:ext cx="4284265" cy="1143000"/>
          </a:xfrm>
        </p:spPr>
        <p:txBody>
          <a:bodyPr/>
          <a:lstStyle/>
          <a:p>
            <a:r>
              <a:rPr lang="ru-RU" sz="4800" spc="600" dirty="0" smtClean="0">
                <a:solidFill>
                  <a:schemeClr val="tx1"/>
                </a:solidFill>
              </a:rPr>
              <a:t>CE- mark</a:t>
            </a:r>
            <a:br>
              <a:rPr lang="ru-RU" sz="4800" spc="600" dirty="0" smtClean="0">
                <a:solidFill>
                  <a:schemeClr val="tx1"/>
                </a:solidFill>
              </a:rPr>
            </a:br>
            <a:endParaRPr lang="ru-RU" sz="4800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9863" y="1709738"/>
            <a:ext cx="7452617" cy="45989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</a:t>
            </a:r>
            <a:r>
              <a:rPr lang="ru-RU" sz="2000" b="1" dirty="0" smtClean="0"/>
              <a:t>"</a:t>
            </a:r>
            <a:r>
              <a:rPr lang="ru-RU" sz="2000" b="1" dirty="0" err="1" smtClean="0"/>
              <a:t>Сonformite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Europeenne</a:t>
            </a:r>
            <a:r>
              <a:rPr lang="ru-RU" sz="2000" b="1" dirty="0" smtClean="0"/>
              <a:t>" - переводится как "Европейское Соответствие". СЕ маркировка указывает на соответствие продукции требованиям европейских регламентов, в качестве которых выступают директивы ЕС, имеющие силу закона в государствах-членах Евросоюза. </a:t>
            </a:r>
          </a:p>
          <a:p>
            <a:pPr algn="ctr"/>
            <a:r>
              <a:rPr lang="ru-RU" sz="2000" b="1" dirty="0" smtClean="0"/>
              <a:t>Потребитель должен знать, что СЕ - это не знак качества, а гарантия безопасности того или иного вида продукции. СЕ маркировка обязательна для всех поступающих на европейский рынок товаров, подпадающих под директивы ЕС, в то время как сертификация продукции на соответствие стандартам качества является добровольной</a:t>
            </a:r>
          </a:p>
          <a:p>
            <a:pPr algn="ctr"/>
            <a:endParaRPr lang="ru-RU" sz="2000" b="1" dirty="0"/>
          </a:p>
        </p:txBody>
      </p:sp>
      <p:pic>
        <p:nvPicPr>
          <p:cNvPr id="29698" name="Picture 2" descr="http://www.artpatch.ru/images/zn_soot/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14313"/>
            <a:ext cx="3312368" cy="1143000"/>
          </a:xfrm>
        </p:spPr>
        <p:txBody>
          <a:bodyPr/>
          <a:lstStyle/>
          <a:p>
            <a:r>
              <a:rPr lang="ru-RU" sz="4400" spc="300" dirty="0" smtClean="0">
                <a:solidFill>
                  <a:schemeClr val="tx1"/>
                </a:solidFill>
              </a:rPr>
              <a:t>Знак CSA</a:t>
            </a:r>
            <a:br>
              <a:rPr lang="ru-RU" sz="4400" spc="300" dirty="0" smtClean="0">
                <a:solidFill>
                  <a:schemeClr val="tx1"/>
                </a:solidFill>
              </a:rPr>
            </a:br>
            <a:endParaRPr lang="ru-RU" sz="4400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1916832"/>
            <a:ext cx="6624736" cy="43918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Знак Канадской Ассоциации Стандартов. </a:t>
            </a:r>
            <a:r>
              <a:rPr lang="ru-RU" sz="2800" dirty="0" err="1" smtClean="0"/>
              <a:t>Canadian</a:t>
            </a:r>
            <a:r>
              <a:rPr lang="ru-RU" sz="2800" dirty="0" smtClean="0"/>
              <a:t> </a:t>
            </a:r>
            <a:r>
              <a:rPr lang="ru-RU" sz="2800" dirty="0" err="1" smtClean="0"/>
              <a:t>Standard</a:t>
            </a:r>
            <a:r>
              <a:rPr lang="ru-RU" sz="2800" dirty="0" smtClean="0"/>
              <a:t> </a:t>
            </a:r>
            <a:r>
              <a:rPr lang="ru-RU" sz="2800" dirty="0" err="1" smtClean="0"/>
              <a:t>Association</a:t>
            </a:r>
            <a:r>
              <a:rPr lang="ru-RU" sz="2800" dirty="0" smtClean="0"/>
              <a:t> - это государственный орган регламентирующий степень безопасности электрооборудования.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Продажа электрооборудования без сертификации CSA в Канаде не законна</a:t>
            </a:r>
          </a:p>
          <a:p>
            <a:endParaRPr lang="ru-RU" dirty="0"/>
          </a:p>
        </p:txBody>
      </p:sp>
      <p:pic>
        <p:nvPicPr>
          <p:cNvPr id="30722" name="Picture 2" descr="http://www.artpatch.ru/images/zn_soot/CS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Tm="6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14313"/>
            <a:ext cx="2808312" cy="1143000"/>
          </a:xfrm>
        </p:spPr>
        <p:txBody>
          <a:bodyPr/>
          <a:lstStyle/>
          <a:p>
            <a:r>
              <a:rPr lang="ru-RU" sz="4400" spc="300" dirty="0" err="1" smtClean="0">
                <a:solidFill>
                  <a:schemeClr val="tx1"/>
                </a:solidFill>
              </a:rPr>
              <a:t>GS-mark</a:t>
            </a:r>
            <a:r>
              <a:rPr lang="ru-RU" sz="4400" spc="300" dirty="0" smtClean="0">
                <a:solidFill>
                  <a:schemeClr val="tx1"/>
                </a:solidFill>
              </a:rPr>
              <a:t/>
            </a:r>
            <a:br>
              <a:rPr lang="ru-RU" sz="4400" spc="300" dirty="0" smtClean="0">
                <a:solidFill>
                  <a:schemeClr val="tx1"/>
                </a:solidFill>
              </a:rPr>
            </a:br>
            <a:endParaRPr lang="ru-RU" sz="4400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2060848"/>
            <a:ext cx="6624736" cy="43924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Знак соответствия продукции германским стандартам качества и безопасности.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Аббревиатура расшифровывается как "</a:t>
            </a:r>
            <a:r>
              <a:rPr lang="ru-RU" sz="2800" dirty="0" err="1" smtClean="0"/>
              <a:t>Geprufte</a:t>
            </a:r>
            <a:r>
              <a:rPr lang="ru-RU" sz="2800" dirty="0" smtClean="0"/>
              <a:t> </a:t>
            </a:r>
            <a:r>
              <a:rPr lang="ru-RU" sz="2800" dirty="0" err="1" smtClean="0"/>
              <a:t>Sicherheit</a:t>
            </a:r>
            <a:r>
              <a:rPr lang="ru-RU" sz="2800" dirty="0" smtClean="0"/>
              <a:t>", что в переводе означает "заверенное качество" или "заверенная безопасность", хотя иногда "GS" переводят как "</a:t>
            </a:r>
            <a:r>
              <a:rPr lang="ru-RU" sz="2800" dirty="0" err="1" smtClean="0"/>
              <a:t>German</a:t>
            </a:r>
            <a:r>
              <a:rPr lang="ru-RU" sz="2800" dirty="0" smtClean="0"/>
              <a:t> </a:t>
            </a:r>
            <a:r>
              <a:rPr lang="ru-RU" sz="2800" dirty="0" err="1" smtClean="0"/>
              <a:t>Standard</a:t>
            </a:r>
            <a:r>
              <a:rPr lang="ru-RU" sz="2800" dirty="0" smtClean="0"/>
              <a:t>", т.е. "Германский Стандарт</a:t>
            </a:r>
          </a:p>
          <a:p>
            <a:endParaRPr lang="ru-RU" dirty="0"/>
          </a:p>
        </p:txBody>
      </p:sp>
      <p:pic>
        <p:nvPicPr>
          <p:cNvPr id="31746" name="Picture 2" descr="http://www.artpatch.ru/images/zn_soot/G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Tm="6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863" y="214313"/>
            <a:ext cx="4284265" cy="1143000"/>
          </a:xfrm>
        </p:spPr>
        <p:txBody>
          <a:bodyPr/>
          <a:lstStyle/>
          <a:p>
            <a:r>
              <a:rPr lang="ru-RU" spc="300" dirty="0" smtClean="0">
                <a:solidFill>
                  <a:schemeClr val="tx1"/>
                </a:solidFill>
              </a:rPr>
              <a:t>Стандарты ISO</a:t>
            </a:r>
            <a:br>
              <a:rPr lang="ru-RU" spc="300" dirty="0" smtClean="0">
                <a:solidFill>
                  <a:schemeClr val="tx1"/>
                </a:solidFill>
              </a:rPr>
            </a:br>
            <a:endParaRPr lang="ru-RU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7920880" cy="45365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Организация по стандартизации "</a:t>
            </a:r>
            <a:r>
              <a:rPr lang="ru-RU" sz="2800" dirty="0" err="1" smtClean="0"/>
              <a:t>International</a:t>
            </a:r>
            <a:r>
              <a:rPr lang="ru-RU" sz="2800" dirty="0" smtClean="0"/>
              <a:t> </a:t>
            </a:r>
            <a:r>
              <a:rPr lang="ru-RU" sz="2800" dirty="0" err="1" smtClean="0"/>
              <a:t>Organization</a:t>
            </a:r>
            <a:r>
              <a:rPr lang="ru-RU" sz="2800" dirty="0" smtClean="0"/>
              <a:t> </a:t>
            </a:r>
            <a:r>
              <a:rPr lang="ru-RU" sz="2800" dirty="0" err="1" smtClean="0"/>
              <a:t>for</a:t>
            </a:r>
            <a:r>
              <a:rPr lang="ru-RU" sz="2800" dirty="0" smtClean="0"/>
              <a:t> </a:t>
            </a:r>
            <a:r>
              <a:rPr lang="ru-RU" sz="2800" dirty="0" err="1" smtClean="0"/>
              <a:t>Standardization</a:t>
            </a:r>
            <a:r>
              <a:rPr lang="ru-RU" sz="2800" dirty="0" smtClean="0"/>
              <a:t>" - это международная организация, которая занимается выпуском стандартов. </a:t>
            </a:r>
          </a:p>
          <a:p>
            <a:r>
              <a:rPr lang="ru-RU" sz="2800" dirty="0" smtClean="0"/>
              <a:t>Создана в 1946 году. СССР был организатором, одним из 25 стран участниц и постоянным членом руководящих органов. Россия, как правопреемник, так же является членом ИСО.</a:t>
            </a:r>
          </a:p>
          <a:p>
            <a:endParaRPr lang="ru-RU" sz="2800" dirty="0"/>
          </a:p>
        </p:txBody>
      </p:sp>
      <p:pic>
        <p:nvPicPr>
          <p:cNvPr id="32770" name="Picture 2" descr="http://www.artpatch.ru/images/zn_soot/IS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88640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ransition advTm="6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14313"/>
            <a:ext cx="6696744" cy="1143000"/>
          </a:xfrm>
        </p:spPr>
        <p:txBody>
          <a:bodyPr/>
          <a:lstStyle/>
          <a:p>
            <a:pPr algn="ctr"/>
            <a:r>
              <a:rPr lang="ru-RU" sz="4400" spc="600" dirty="0" smtClean="0">
                <a:solidFill>
                  <a:schemeClr val="tx1"/>
                </a:solidFill>
              </a:rPr>
              <a:t>  </a:t>
            </a:r>
            <a:br>
              <a:rPr lang="ru-RU" sz="4400" spc="600" dirty="0" smtClean="0">
                <a:solidFill>
                  <a:schemeClr val="tx1"/>
                </a:solidFill>
              </a:rPr>
            </a:br>
            <a:r>
              <a:rPr lang="ru-RU" sz="4400" spc="600" dirty="0" smtClean="0">
                <a:solidFill>
                  <a:schemeClr val="tx1"/>
                </a:solidFill>
              </a:rPr>
              <a:t>100 лучших товаров России</a:t>
            </a:r>
            <a:br>
              <a:rPr lang="ru-RU" sz="4400" spc="600" dirty="0" smtClean="0">
                <a:solidFill>
                  <a:schemeClr val="tx1"/>
                </a:solidFill>
              </a:rPr>
            </a:br>
            <a:endParaRPr lang="ru-RU" sz="4400" spc="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1700808"/>
            <a:ext cx="6732488" cy="45365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Всероссийский Конкурс – Программа. Образована в 1998 году Государственным комитетом Российской Федерации по стандартизации и метрологии, Межрегиональной общественной организацией «Академия проблем качества» и редакцией журнала «Стандарты и качество».</a:t>
            </a:r>
          </a:p>
          <a:p>
            <a:endParaRPr lang="ru-RU" dirty="0"/>
          </a:p>
        </p:txBody>
      </p:sp>
      <p:pic>
        <p:nvPicPr>
          <p:cNvPr id="33794" name="Picture 2" descr="http://www.artpatch.ru/images/zn_soot/100bes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14313"/>
            <a:ext cx="6948512" cy="1143000"/>
          </a:xfrm>
        </p:spPr>
        <p:txBody>
          <a:bodyPr/>
          <a:lstStyle/>
          <a:p>
            <a:pPr algn="ctr"/>
            <a:r>
              <a:rPr lang="ru-RU" sz="4000" spc="300" dirty="0" smtClean="0">
                <a:solidFill>
                  <a:schemeClr val="tx1"/>
                </a:solidFill>
              </a:rPr>
              <a:t>Народная Марка</a:t>
            </a:r>
            <a:br>
              <a:rPr lang="ru-RU" sz="4000" spc="300" dirty="0" smtClean="0">
                <a:solidFill>
                  <a:schemeClr val="tx1"/>
                </a:solidFill>
              </a:rPr>
            </a:br>
            <a:endParaRPr lang="ru-RU" sz="4000" spc="3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916832"/>
            <a:ext cx="7020520" cy="43918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Национальный конкурс марочных товаров. Знак «Народная Марка» на упаковке означает, что этот товар считают лучшим большинство покупателей по всей России.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Narod_mar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8640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</p:sld>
</file>

<file path=ppt/theme/theme1.xml><?xml version="1.0" encoding="utf-8"?>
<a:theme xmlns:a="http://schemas.openxmlformats.org/drawingml/2006/main" name="Тема Делов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l-Conclusion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Conclusion5 1">
        <a:dk1>
          <a:srgbClr val="464646"/>
        </a:dk1>
        <a:lt1>
          <a:srgbClr val="FFFFFF"/>
        </a:lt1>
        <a:dk2>
          <a:srgbClr val="000000"/>
        </a:dk2>
        <a:lt2>
          <a:srgbClr val="808080"/>
        </a:lt2>
        <a:accent1>
          <a:srgbClr val="F15D5F"/>
        </a:accent1>
        <a:accent2>
          <a:srgbClr val="333399"/>
        </a:accent2>
        <a:accent3>
          <a:srgbClr val="FFFFFF"/>
        </a:accent3>
        <a:accent4>
          <a:srgbClr val="3A3A3A"/>
        </a:accent4>
        <a:accent5>
          <a:srgbClr val="F7B6B6"/>
        </a:accent5>
        <a:accent6>
          <a:srgbClr val="2D2D8A"/>
        </a:accent6>
        <a:hlink>
          <a:srgbClr val="F15D5F"/>
        </a:hlink>
        <a:folHlink>
          <a:srgbClr val="909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Деловая</Template>
  <TotalTime>60</TotalTime>
  <Words>425</Words>
  <Application>Microsoft Office PowerPoint</Application>
  <PresentationFormat>Экран (4:3)</PresentationFormat>
  <Paragraphs>42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Деловая</vt:lpstr>
      <vt:lpstr>Тема Office</vt:lpstr>
      <vt:lpstr>ЗНАКИ СООТВЕТСВИЯ </vt:lpstr>
      <vt:lpstr> Государственный Знак Качества СССР </vt:lpstr>
      <vt:lpstr> Знак ГОСТ Р </vt:lpstr>
      <vt:lpstr>CE- mark </vt:lpstr>
      <vt:lpstr>Знак CSA </vt:lpstr>
      <vt:lpstr>GS-mark </vt:lpstr>
      <vt:lpstr>Стандарты ISO </vt:lpstr>
      <vt:lpstr>   100 лучших товаров России </vt:lpstr>
      <vt:lpstr>Народная Марка </vt:lpstr>
      <vt:lpstr>Знак Miljomarkt </vt:lpstr>
      <vt:lpstr>Зеленая Печать </vt:lpstr>
      <vt:lpstr> Экологически безопасный продукт </vt:lpstr>
      <vt:lpstr>Знаки соответствия сертификации</vt:lpstr>
      <vt:lpstr>    В мире существует достаточно много программ экологического маркирования.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2013-11-17T14:12:55Z</dcterms:created>
  <dcterms:modified xsi:type="dcterms:W3CDTF">2014-02-21T16:59:57Z</dcterms:modified>
</cp:coreProperties>
</file>