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3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75" r:id="rId13"/>
    <p:sldId id="274" r:id="rId14"/>
    <p:sldId id="266" r:id="rId15"/>
    <p:sldId id="267" r:id="rId16"/>
    <p:sldId id="268" r:id="rId17"/>
    <p:sldId id="269" r:id="rId18"/>
    <p:sldId id="270" r:id="rId19"/>
    <p:sldId id="272" r:id="rId20"/>
  </p:sldIdLst>
  <p:sldSz cx="12192000" cy="6858000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149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4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16173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8655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5734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952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956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5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70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803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7633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720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864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98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638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010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9C0D9-8AE3-4FD0-932E-E16F5B861293}" type="datetimeFigureOut">
              <a:rPr lang="ru-RU" smtClean="0"/>
              <a:t>03.09.2015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8FED07-73AA-4039-8340-BAE24E53C2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631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89213" y="212652"/>
            <a:ext cx="8915399" cy="4564730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системы контроля в государственных и муниципальных организациях»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		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72974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557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72181"/>
          </a:xfrm>
        </p:spPr>
        <p:txBody>
          <a:bodyPr>
            <a:normAutofit fontScale="90000"/>
          </a:bodyPr>
          <a:lstStyle/>
          <a:p>
            <a:r>
              <a:rPr lang="ru-RU" dirty="0"/>
              <a:t>Методы </a:t>
            </a:r>
            <a:r>
              <a:rPr lang="ru-RU" dirty="0" err="1"/>
              <a:t>контроллинга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50818"/>
            <a:ext cx="8915400" cy="360564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· </a:t>
            </a:r>
            <a:r>
              <a:rPr lang="ru-RU" dirty="0" err="1"/>
              <a:t>Swot</a:t>
            </a:r>
            <a:r>
              <a:rPr lang="ru-RU" dirty="0"/>
              <a:t> анализ (позволяет выявить и структурировать сильные и слабые стороны фирмы, а так же потенциальные возможности и угрозы). </a:t>
            </a:r>
            <a:r>
              <a:rPr lang="ru-RU" dirty="0" err="1"/>
              <a:t>Step</a:t>
            </a:r>
            <a:r>
              <a:rPr lang="ru-RU" dirty="0"/>
              <a:t>. </a:t>
            </a:r>
            <a:r>
              <a:rPr lang="ru-RU" dirty="0" err="1"/>
              <a:t>Snw</a:t>
            </a:r>
            <a:r>
              <a:rPr lang="ru-RU" dirty="0"/>
              <a:t> анализы.</a:t>
            </a:r>
          </a:p>
          <a:p>
            <a:pPr lvl="0"/>
            <a:r>
              <a:rPr lang="ru-RU" dirty="0"/>
              <a:t>Метод оптимизации.</a:t>
            </a:r>
          </a:p>
          <a:p>
            <a:pPr lvl="0"/>
            <a:r>
              <a:rPr lang="ru-RU" dirty="0"/>
              <a:t>Метод экспертных оценок.</a:t>
            </a:r>
          </a:p>
          <a:p>
            <a:pPr lvl="0"/>
            <a:r>
              <a:rPr lang="ru-RU" dirty="0"/>
              <a:t>Использование программных продуктов при моделировании развития бизнеса.</a:t>
            </a:r>
          </a:p>
          <a:p>
            <a:pPr lvl="0"/>
            <a:r>
              <a:rPr lang="ru-RU" dirty="0"/>
              <a:t>Прогнозные методы.</a:t>
            </a:r>
          </a:p>
          <a:p>
            <a:pPr lvl="0"/>
            <a:r>
              <a:rPr lang="ru-RU" dirty="0" err="1"/>
              <a:t>Директ</a:t>
            </a:r>
            <a:r>
              <a:rPr lang="ru-RU" dirty="0"/>
              <a:t> </a:t>
            </a:r>
            <a:r>
              <a:rPr lang="ru-RU" dirty="0" err="1"/>
              <a:t>костинг</a:t>
            </a:r>
            <a:r>
              <a:rPr lang="ru-RU" dirty="0"/>
              <a:t>. вид расчета издержек на производство и реализацию продукции по укрупненным частям, в центре которого находится различие между издержками, постоянными по отношению к объему производства, и издержками, изменяющимися пропорционально объему производства.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5866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955308"/>
          </a:xfrm>
        </p:spPr>
        <p:txBody>
          <a:bodyPr/>
          <a:lstStyle/>
          <a:p>
            <a:pPr algn="ctr"/>
            <a:r>
              <a:rPr lang="ru-RU" dirty="0"/>
              <a:t> </a:t>
            </a:r>
            <a:r>
              <a:rPr lang="ru-RU" sz="1600" dirty="0"/>
              <a:t>Анализ организации управления и контроля в учреждении.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0982" y="1350818"/>
            <a:ext cx="10016836" cy="490450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 I </a:t>
            </a:r>
            <a:r>
              <a:rPr lang="ru-RU" dirty="0"/>
              <a:t>структура – Управление Автономным учреждением строится на принципах единоначалия и самоуправления. Органами самоуправления автономным учреждения являются:</a:t>
            </a:r>
          </a:p>
          <a:p>
            <a:pPr lvl="0"/>
            <a:r>
              <a:rPr lang="ru-RU" dirty="0"/>
              <a:t>Общее собрание трудового коллектива Автономного учреждения.</a:t>
            </a:r>
          </a:p>
          <a:p>
            <a:pPr lvl="0"/>
            <a:r>
              <a:rPr lang="ru-RU" dirty="0"/>
              <a:t>Совет Автономного учреждения.</a:t>
            </a:r>
          </a:p>
          <a:p>
            <a:pPr lvl="0"/>
            <a:r>
              <a:rPr lang="ru-RU" dirty="0"/>
              <a:t>Педагогический совет Автономного </a:t>
            </a:r>
            <a:r>
              <a:rPr lang="ru-RU" dirty="0" smtClean="0"/>
              <a:t>учреждения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Компетенция </a:t>
            </a:r>
            <a:r>
              <a:rPr lang="ru-RU" dirty="0"/>
              <a:t>Общего собрания трудового коллектива Автономного учреждения:</a:t>
            </a:r>
          </a:p>
          <a:p>
            <a:pPr lvl="0"/>
            <a:r>
              <a:rPr lang="ru-RU" dirty="0"/>
              <a:t>принятие Устава автономного учреждения</a:t>
            </a:r>
          </a:p>
          <a:p>
            <a:pPr lvl="0"/>
            <a:r>
              <a:rPr lang="ru-RU" dirty="0"/>
              <a:t>избрание представителей в Совет </a:t>
            </a:r>
          </a:p>
          <a:p>
            <a:pPr lvl="0"/>
            <a:r>
              <a:rPr lang="ru-RU" dirty="0"/>
              <a:t>утверждение Коллективного договора,</a:t>
            </a:r>
          </a:p>
          <a:p>
            <a:pPr lvl="0"/>
            <a:r>
              <a:rPr lang="ru-RU" dirty="0"/>
              <a:t>рассмотрение спорных или конфликтных ситуаций</a:t>
            </a:r>
          </a:p>
          <a:p>
            <a:pPr lvl="0"/>
            <a:r>
              <a:rPr lang="ru-RU" dirty="0"/>
              <a:t>принятие Правил внутреннего трудового распорядка Автономного учреждения,</a:t>
            </a:r>
          </a:p>
          <a:p>
            <a:pPr lvl="0"/>
            <a:r>
              <a:rPr lang="ru-RU" dirty="0"/>
              <a:t>принятие Положения о доплатах и надбавках, иных локальных актов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64261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6782" y="426027"/>
            <a:ext cx="9197830" cy="548519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Компетенция Совета Автономного учреждения:</a:t>
            </a:r>
          </a:p>
          <a:p>
            <a:pPr lvl="0"/>
            <a:r>
              <a:rPr lang="ru-RU" sz="2200" dirty="0"/>
              <a:t>Определяет основные направления и перспективы развития, принципы распределения средств на текущий период;</a:t>
            </a:r>
          </a:p>
          <a:p>
            <a:pPr lvl="0"/>
            <a:r>
              <a:rPr lang="ru-RU" sz="2200" dirty="0"/>
              <a:t>Утверждает план развития Автономного учреждения, выступает с инициативой и поддерживает общественные инициативы по совершенствованию образовательного и воспитательного процесса;</a:t>
            </a:r>
          </a:p>
          <a:p>
            <a:pPr lvl="0"/>
            <a:r>
              <a:rPr lang="ru-RU" sz="2200" dirty="0"/>
              <a:t>Рассматривает вопросы, о дополнительных источников финансовых и материальных средств;</a:t>
            </a:r>
          </a:p>
          <a:p>
            <a:pPr lvl="0"/>
            <a:r>
              <a:rPr lang="ru-RU" sz="2200" dirty="0"/>
              <a:t>Согласовывает передачу в аренду имущества Автономного учреждения;</a:t>
            </a:r>
          </a:p>
          <a:p>
            <a:pPr lvl="0"/>
            <a:r>
              <a:rPr lang="ru-RU" sz="2200" dirty="0"/>
              <a:t>Определяет пути взаимодействия для развития детей и профессионального роста педагогов;</a:t>
            </a:r>
          </a:p>
          <a:p>
            <a:pPr lvl="0"/>
            <a:r>
              <a:rPr lang="ru-RU" sz="2200" dirty="0"/>
              <a:t>Рассматривает вопросы укрепления и развития материально — технической базы, привлечения дополнительных финансовых средств;</a:t>
            </a:r>
          </a:p>
          <a:p>
            <a:pPr lvl="0"/>
            <a:r>
              <a:rPr lang="ru-RU" sz="2200" dirty="0"/>
              <a:t>Заслушивает отчет о работе заведующего Автономным учреждением, в том числе о расходовании внебюджетных средств;</a:t>
            </a:r>
          </a:p>
          <a:p>
            <a:pPr lvl="0"/>
            <a:r>
              <a:rPr lang="ru-RU" sz="2200" dirty="0"/>
              <a:t>Решает иные вопросы, прямо отнесенные к компетенции Совета Автономного учреждения действующим законодательством, настоящим Уставом и локальными актами бюджетного учреждения.</a:t>
            </a:r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chemeClr val="tx1"/>
                </a:solidFill>
              </a:rPr>
              <a:t>Компетенция </a:t>
            </a:r>
            <a:r>
              <a:rPr lang="ru-RU" b="1" dirty="0">
                <a:solidFill>
                  <a:schemeClr val="tx1"/>
                </a:solidFill>
              </a:rPr>
              <a:t>Педагогического совета автономного учреждения:</a:t>
            </a:r>
          </a:p>
          <a:p>
            <a:pPr lvl="0"/>
            <a:r>
              <a:rPr lang="ru-RU" sz="2500" dirty="0"/>
              <a:t>определение стратегии образовательного процесса и оздоровительных профилактических мероприятий автономного учреждения,</a:t>
            </a:r>
          </a:p>
          <a:p>
            <a:pPr lvl="0"/>
            <a:r>
              <a:rPr lang="ru-RU" sz="2500" dirty="0"/>
              <a:t>выбор и анализ программ воспитания и обучения детей, обсуждение и разработка авторских программ,</a:t>
            </a:r>
          </a:p>
          <a:p>
            <a:pPr lvl="0"/>
            <a:r>
              <a:rPr lang="ru-RU" sz="2500" dirty="0"/>
              <a:t>рассмотрение, обсуждение вопросов содержания, методов и форм образовательного процесса,</a:t>
            </a:r>
          </a:p>
          <a:p>
            <a:pPr lvl="0"/>
            <a:r>
              <a:rPr lang="ru-RU" sz="2500" dirty="0"/>
              <a:t>рассмотрение вопросов повышения квалификации и переподготовки кадров.</a:t>
            </a:r>
          </a:p>
          <a:p>
            <a:pPr lvl="0"/>
            <a:endParaRPr lang="ru-RU" sz="2500" dirty="0"/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08340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II структура – административное управление, которое имеет несколько уровней линейного управления.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 </a:t>
            </a:r>
            <a:r>
              <a:rPr lang="ru-RU" dirty="0"/>
              <a:t>уровень – заведующий</a:t>
            </a:r>
          </a:p>
          <a:p>
            <a:r>
              <a:rPr lang="ru-RU" dirty="0"/>
              <a:t>осуществление общим руководством детским садом в соответствии с законами и иными нормативными правовыми актами, Уставом ДОУ. Обеспечивает системную образовательную, воспитательную, методическую и административно-хозяйственную работу образовательного учреждения. Создает оптимальные условия для полноценного всестороннего развития и обучения воспитанников, охраны и укрепления их здоровья в соответствии с государственным образовательным стандартом и программами, реализуемыми в учреждении. В пределах своих полномочий распоряжается бюджетными средствами, обеспечивает результативность и эффективность их использования. Осуществляет комплектование учреждения детьми соответствующего возраста, заключает с родителями договор.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713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Анализ организации управления и контроля в учреждении.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 2 уровень – старший воспитатель, главный бухгалтер, заместитель заведующего по     административно-хозяйственной части, –медицинская сестра.  </a:t>
            </a:r>
          </a:p>
          <a:p>
            <a:r>
              <a:rPr lang="ru-RU" dirty="0"/>
              <a:t>Старший воспитатель координирует работу воспитателей, других педагогических работников, а также разработку учебно-методической и иной документации, необходимой для деятельности образовательного учреждения, организует просветительскую работу для родителей.</a:t>
            </a:r>
          </a:p>
          <a:p>
            <a:r>
              <a:rPr lang="ru-RU" dirty="0"/>
              <a:t>Главный бухгалтер вместе с заведующим руководит финансовой частью дошкольного учреждения, начисляет зарплату сотрудникам, производит расчеты с организациями-поставщиками услуг и многое другое</a:t>
            </a:r>
          </a:p>
          <a:p>
            <a:r>
              <a:rPr lang="ru-RU" dirty="0"/>
              <a:t>Заместитель заведующего по АХЧ осуществляет руководство работой по хозяйственному обслуживанию ДОУ, обеспечивает сохранность здания, хозяйственного инвентаря, имущества и своевременный</a:t>
            </a:r>
          </a:p>
          <a:p>
            <a:r>
              <a:rPr lang="ru-RU" dirty="0"/>
              <a:t>Медицинская сестра осуществляет деятельность медицинского блока в соответствии с положением о медицинском блоке, его функциями и задачами. </a:t>
            </a:r>
          </a:p>
          <a:p>
            <a:pPr marL="0" indent="0">
              <a:buNone/>
            </a:pPr>
            <a:r>
              <a:rPr lang="ru-RU" dirty="0"/>
              <a:t>3 уровень управления осуществляют воспитатели, специалисты и обслуживающий персонал. На этом уровни объектами управления являются дети и их родители.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86694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ыбор </a:t>
            </a:r>
            <a:r>
              <a:rPr lang="ru-RU" dirty="0"/>
              <a:t>модели управления МАДОУ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454727"/>
            <a:ext cx="8915400" cy="51435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Линейная структура управления </a:t>
            </a:r>
            <a:r>
              <a:rPr lang="ru-RU" dirty="0" smtClean="0"/>
              <a:t>ДОУ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Численность </a:t>
            </a:r>
            <a:r>
              <a:rPr lang="ru-RU" dirty="0"/>
              <a:t>АУП и фонд оплаты труда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645" y="2067791"/>
            <a:ext cx="4343401" cy="1818409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7885639"/>
              </p:ext>
            </p:extLst>
          </p:nvPr>
        </p:nvGraphicFramePr>
        <p:xfrm>
          <a:off x="4164012" y="4311887"/>
          <a:ext cx="5765800" cy="211162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1100"/>
                <a:gridCol w="1358900"/>
                <a:gridCol w="1676400"/>
                <a:gridCol w="1549400"/>
              </a:tblGrid>
              <a:tr h="546100">
                <a:tc>
                  <a:txBody>
                    <a:bodyPr/>
                    <a:lstStyle/>
                    <a:p>
                      <a:pPr indent="18415"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Категория служащих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Штатная численность, чел.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Средний ФОТ без надбавок, тыс.р.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415" algn="ctr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Средний ФОТ с персональными надбавками, тыс.р.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  <a:tr h="546100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АУП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42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400">
                          <a:effectLst/>
                        </a:rPr>
                        <a:t>294709,75</a:t>
                      </a: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</a:pPr>
                      <a:r>
                        <a:rPr lang="ru-RU" sz="1400" dirty="0">
                          <a:effectLst/>
                        </a:rPr>
                        <a:t>408502,20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66457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Смешанная структура управления МАДОУ </a:t>
            </a:r>
            <a:r>
              <a:rPr lang="ru-RU" dirty="0" err="1"/>
              <a:t>Црр</a:t>
            </a:r>
            <a:r>
              <a:rPr lang="ru-RU" dirty="0"/>
              <a:t> </a:t>
            </a:r>
            <a:r>
              <a:rPr lang="ru-RU" dirty="0" smtClean="0"/>
              <a:t>д/с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Заместитель по НМР  ( заместитель научно –методической работы)</a:t>
            </a:r>
            <a:br>
              <a:rPr lang="ru-RU" sz="1600" dirty="0" smtClean="0"/>
            </a:br>
            <a:r>
              <a:rPr lang="ru-RU" sz="1600" dirty="0"/>
              <a:t>Заместитель по </a:t>
            </a:r>
            <a:r>
              <a:rPr lang="ru-RU" sz="1600" dirty="0" smtClean="0"/>
              <a:t>УВР   ( заместитель </a:t>
            </a:r>
            <a:r>
              <a:rPr lang="ru-RU" sz="1600" dirty="0" err="1"/>
              <a:t>у</a:t>
            </a:r>
            <a:r>
              <a:rPr lang="ru-RU" sz="1600" dirty="0" err="1" smtClean="0"/>
              <a:t>чебно</a:t>
            </a:r>
            <a:r>
              <a:rPr lang="ru-RU" sz="1600" dirty="0" smtClean="0"/>
              <a:t> воспитательной работы )</a:t>
            </a:r>
            <a:br>
              <a:rPr lang="ru-RU" sz="1600" dirty="0" smtClean="0"/>
            </a:br>
            <a:r>
              <a:rPr lang="ru-RU" sz="1600" dirty="0"/>
              <a:t>Заместитель по </a:t>
            </a:r>
            <a:r>
              <a:rPr lang="ru-RU" sz="1600" dirty="0" smtClean="0"/>
              <a:t>ВР      ( заместитель воспитательной работы )</a:t>
            </a:r>
            <a:br>
              <a:rPr lang="ru-RU" sz="1600" dirty="0" smtClean="0"/>
            </a:br>
            <a:r>
              <a:rPr lang="ru-RU" sz="1600" dirty="0" smtClean="0"/>
              <a:t>МО воспитателей        (</a:t>
            </a:r>
            <a:r>
              <a:rPr lang="ru-RU" sz="1400" dirty="0" smtClean="0"/>
              <a:t>методическое объединение воспитателей)</a:t>
            </a: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6063" y="1597320"/>
            <a:ext cx="9544247" cy="3068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37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Блок информационной службы</a:t>
            </a:r>
          </a:p>
        </p:txBody>
      </p:sp>
      <p:grpSp>
        <p:nvGrpSpPr>
          <p:cNvPr id="4" name="Полотно 135"/>
          <p:cNvGrpSpPr/>
          <p:nvPr/>
        </p:nvGrpSpPr>
        <p:grpSpPr>
          <a:xfrm>
            <a:off x="4803949" y="2590107"/>
            <a:ext cx="5487843" cy="3145264"/>
            <a:chOff x="96347" y="36086"/>
            <a:chExt cx="5487843" cy="314526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530350" y="720090"/>
              <a:ext cx="4053840" cy="2461260"/>
            </a:xfrm>
            <a:prstGeom prst="rect">
              <a:avLst/>
            </a:prstGeom>
            <a:noFill/>
          </p:spPr>
        </p:sp>
        <p:sp>
          <p:nvSpPr>
            <p:cNvPr id="6" name="Text Box 66"/>
            <p:cNvSpPr txBox="1">
              <a:spLocks noChangeArrowheads="1"/>
            </p:cNvSpPr>
            <p:nvPr/>
          </p:nvSpPr>
          <p:spPr bwMode="auto">
            <a:xfrm>
              <a:off x="1230644" y="36086"/>
              <a:ext cx="1713996" cy="3928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horz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Руководитель информационной службы</a:t>
              </a:r>
              <a:endParaRPr lang="ru-RU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Text Box 67"/>
            <p:cNvSpPr txBox="1">
              <a:spLocks noChangeArrowheads="1"/>
            </p:cNvSpPr>
            <p:nvPr/>
          </p:nvSpPr>
          <p:spPr bwMode="auto">
            <a:xfrm>
              <a:off x="96347" y="760276"/>
              <a:ext cx="253416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Администратор сети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68"/>
            <p:cNvSpPr txBox="1">
              <a:spLocks noChangeArrowheads="1"/>
            </p:cNvSpPr>
            <p:nvPr/>
          </p:nvSpPr>
          <p:spPr bwMode="auto">
            <a:xfrm>
              <a:off x="669568" y="760276"/>
              <a:ext cx="433964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Диспетчер образовательного процесса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69"/>
            <p:cNvSpPr txBox="1">
              <a:spLocks noChangeArrowheads="1"/>
            </p:cNvSpPr>
            <p:nvPr/>
          </p:nvSpPr>
          <p:spPr bwMode="auto">
            <a:xfrm>
              <a:off x="1424147" y="760276"/>
              <a:ext cx="252606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Инженер базы данных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 Box 70"/>
            <p:cNvSpPr txBox="1">
              <a:spLocks noChangeArrowheads="1"/>
            </p:cNvSpPr>
            <p:nvPr/>
          </p:nvSpPr>
          <p:spPr bwMode="auto">
            <a:xfrm>
              <a:off x="1996559" y="760276"/>
              <a:ext cx="252606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Руководитель пресс-службы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 Box 71"/>
            <p:cNvSpPr txBox="1">
              <a:spLocks noChangeArrowheads="1"/>
            </p:cNvSpPr>
            <p:nvPr/>
          </p:nvSpPr>
          <p:spPr bwMode="auto">
            <a:xfrm>
              <a:off x="2569780" y="760276"/>
              <a:ext cx="253416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Методист узла Интернет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 Box 72"/>
            <p:cNvSpPr txBox="1">
              <a:spLocks noChangeArrowheads="1"/>
            </p:cNvSpPr>
            <p:nvPr/>
          </p:nvSpPr>
          <p:spPr bwMode="auto">
            <a:xfrm>
              <a:off x="3143811" y="760276"/>
              <a:ext cx="253416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Руководитель медиацентра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73"/>
            <p:cNvSpPr txBox="1">
              <a:spLocks noChangeArrowheads="1"/>
            </p:cNvSpPr>
            <p:nvPr/>
          </p:nvSpPr>
          <p:spPr bwMode="auto">
            <a:xfrm>
              <a:off x="3715413" y="760276"/>
              <a:ext cx="254225" cy="166489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0" vert="vert270" wrap="square" lIns="54000" tIns="36000" rIns="54000" bIns="36000" anchor="t" anchorCtr="0" upright="1"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Инженер техобслуживания </a:t>
              </a:r>
              <a:endParaRPr lang="ru-RU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4" name="Line 74"/>
            <p:cNvCxnSpPr>
              <a:cxnSpLocks noChangeShapeType="1"/>
            </p:cNvCxnSpPr>
            <p:nvPr/>
          </p:nvCxnSpPr>
          <p:spPr bwMode="auto">
            <a:xfrm>
              <a:off x="216982" y="579024"/>
              <a:ext cx="3619066" cy="8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Line 75"/>
            <p:cNvCxnSpPr>
              <a:cxnSpLocks noChangeShapeType="1"/>
            </p:cNvCxnSpPr>
            <p:nvPr/>
          </p:nvCxnSpPr>
          <p:spPr bwMode="auto">
            <a:xfrm>
              <a:off x="2099382" y="434678"/>
              <a:ext cx="1619" cy="14434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" name="Line 76"/>
            <p:cNvCxnSpPr>
              <a:cxnSpLocks noChangeShapeType="1"/>
            </p:cNvCxnSpPr>
            <p:nvPr/>
          </p:nvCxnSpPr>
          <p:spPr bwMode="auto">
            <a:xfrm>
              <a:off x="216982" y="579024"/>
              <a:ext cx="810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" name="Line 77"/>
            <p:cNvCxnSpPr>
              <a:cxnSpLocks noChangeShapeType="1"/>
            </p:cNvCxnSpPr>
            <p:nvPr/>
          </p:nvCxnSpPr>
          <p:spPr bwMode="auto">
            <a:xfrm>
              <a:off x="905171" y="579024"/>
              <a:ext cx="810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" name="Line 78"/>
            <p:cNvCxnSpPr>
              <a:cxnSpLocks noChangeShapeType="1"/>
            </p:cNvCxnSpPr>
            <p:nvPr/>
          </p:nvCxnSpPr>
          <p:spPr bwMode="auto">
            <a:xfrm>
              <a:off x="1556118" y="579024"/>
              <a:ext cx="810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" name="Line 79"/>
            <p:cNvCxnSpPr>
              <a:cxnSpLocks noChangeShapeType="1"/>
            </p:cNvCxnSpPr>
            <p:nvPr/>
          </p:nvCxnSpPr>
          <p:spPr bwMode="auto">
            <a:xfrm>
              <a:off x="2099382" y="579024"/>
              <a:ext cx="1619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Line 80"/>
            <p:cNvCxnSpPr>
              <a:cxnSpLocks noChangeShapeType="1"/>
            </p:cNvCxnSpPr>
            <p:nvPr/>
          </p:nvCxnSpPr>
          <p:spPr bwMode="auto">
            <a:xfrm>
              <a:off x="2678271" y="579024"/>
              <a:ext cx="810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Line 81"/>
            <p:cNvCxnSpPr>
              <a:cxnSpLocks noChangeShapeType="1"/>
            </p:cNvCxnSpPr>
            <p:nvPr/>
          </p:nvCxnSpPr>
          <p:spPr bwMode="auto">
            <a:xfrm>
              <a:off x="3257160" y="579024"/>
              <a:ext cx="1619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Line 82"/>
            <p:cNvCxnSpPr>
              <a:cxnSpLocks noChangeShapeType="1"/>
            </p:cNvCxnSpPr>
            <p:nvPr/>
          </p:nvCxnSpPr>
          <p:spPr bwMode="auto">
            <a:xfrm>
              <a:off x="3836048" y="579024"/>
              <a:ext cx="810" cy="1812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110592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/>
              <a:t>после совершенствования, структура управления детским садом содержит следующие звенья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631373"/>
            <a:ext cx="8915400" cy="4279849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1 уровень – заведующий; совет педагогов, попечительский совет, родительский комитет, трудовой коллектив;</a:t>
            </a:r>
          </a:p>
          <a:p>
            <a:r>
              <a:rPr lang="ru-RU" dirty="0"/>
              <a:t>2 уровень – экспертно-консультативная служба определения стратегии развития личностно-ориентированной педагогической системы и </a:t>
            </a:r>
            <a:r>
              <a:rPr lang="ru-RU" dirty="0" err="1"/>
              <a:t>информсреды</a:t>
            </a:r>
            <a:r>
              <a:rPr lang="ru-RU" dirty="0"/>
              <a:t>; заместители заведующего по направлениям; главный бухгалтер;</a:t>
            </a:r>
          </a:p>
          <a:p>
            <a:r>
              <a:rPr lang="ru-RU" dirty="0"/>
              <a:t>3 уровень – координационно-методический совет, регулирующий управление образовательным процессом в информационной среде детского сада, включающий в себя координаторов базового и профильного образования, воспитательной и научно-методической работы, руководитель информационной службы;</a:t>
            </a:r>
          </a:p>
          <a:p>
            <a:r>
              <a:rPr lang="ru-RU" dirty="0"/>
              <a:t>4 уровень – руководители служб по обеспечению системной интеграции интернета в образовательный процесс и эффективного функционирования педагогической системы: руководители звеньев </a:t>
            </a:r>
            <a:r>
              <a:rPr lang="ru-RU" dirty="0" err="1"/>
              <a:t>оргструктуры</a:t>
            </a:r>
            <a:r>
              <a:rPr lang="ru-RU" dirty="0"/>
              <a:t> информационной службы: руководитель </a:t>
            </a:r>
            <a:r>
              <a:rPr lang="ru-RU" dirty="0" err="1"/>
              <a:t>медиацентра</a:t>
            </a:r>
            <a:r>
              <a:rPr lang="ru-RU" dirty="0"/>
              <a:t>, администратор сети, диспетчер образовательного процесса, инженер базы данных; руководитель психолого-педагогической службы, организаторы воспитательной работы;</a:t>
            </a:r>
          </a:p>
          <a:p>
            <a:r>
              <a:rPr lang="ru-RU" dirty="0"/>
              <a:t>5 уровень – руководители лабораторий: лаборатории мультимедиа и компьютерного видео, методист </a:t>
            </a:r>
            <a:r>
              <a:rPr lang="ru-RU" dirty="0" err="1"/>
              <a:t>медиацентра</a:t>
            </a:r>
            <a:r>
              <a:rPr lang="ru-RU" dirty="0"/>
              <a:t>, библиотечная служба, инженер узла Интернет, </a:t>
            </a:r>
            <a:r>
              <a:rPr lang="ru-RU" dirty="0" err="1"/>
              <a:t>web</a:t>
            </a:r>
            <a:r>
              <a:rPr lang="ru-RU" dirty="0"/>
              <a:t>-мастер, инженер кабельного ТВ-центра, психологи, логопед, социальный педагог, медицинская служба, воспитатели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0020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2732154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Спасибо за внимание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4062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проблемы.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0215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</a:rPr>
              <a:t>В настоящее время линейному руководителю приходится тратить огромное количество времени и сил на осуществление процесса контроля. Это приводит к тому, что сильно сокращается время на выполнение своих прямых обязанностей. В свою очередь это говорит о том, что еще многое необходимо исследовать и усовершенствовать в системе контроля.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2908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Целью аттестационной работы является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415290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исследование теоретических и методических основ и установление рекомендаций по совершенствованию системы контроля в муниципальном дошкольном учреждении.</a:t>
            </a:r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достижения цели работы необходимо решить следующие </a:t>
            </a:r>
            <a:r>
              <a:rPr lang="ru-RU" dirty="0" smtClean="0"/>
              <a:t>задачи:</a:t>
            </a:r>
          </a:p>
          <a:p>
            <a:pPr lvl="0"/>
            <a:r>
              <a:rPr lang="ru-RU" dirty="0"/>
              <a:t>Рассмотреть существующие теоретические и методические аспекты организации системы контроля.</a:t>
            </a:r>
          </a:p>
          <a:p>
            <a:pPr lvl="0"/>
            <a:r>
              <a:rPr lang="ru-RU" dirty="0"/>
              <a:t>Проанализировать систему контроля в муниципальном дошкольном учреждении.</a:t>
            </a:r>
          </a:p>
          <a:p>
            <a:pPr lvl="0"/>
            <a:r>
              <a:rPr lang="ru-RU" dirty="0"/>
              <a:t>Разработать рекомендации по улучшению системы контроля в муниципальном дошкольном учреждении.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Объектом исследования данной </a:t>
            </a:r>
            <a:r>
              <a:rPr lang="ru-RU" dirty="0" smtClean="0"/>
              <a:t>работы </a:t>
            </a:r>
            <a:r>
              <a:rPr lang="ru-RU" dirty="0"/>
              <a:t>является муниципальное дошкольное учреждение.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Предметом </a:t>
            </a:r>
            <a:r>
              <a:rPr lang="ru-RU" dirty="0"/>
              <a:t>исследования являются теоретические и методические основы организации контроля на предприятии.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338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Существенный </a:t>
            </a:r>
            <a:r>
              <a:rPr lang="ru-RU" sz="2000" dirty="0"/>
              <a:t>вклад в разработку теоретических основ организации системы контроля на </a:t>
            </a:r>
            <a:r>
              <a:rPr lang="ru-RU" sz="2000" dirty="0" smtClean="0"/>
              <a:t>предприятии внесли  Многие</a:t>
            </a:r>
            <a:r>
              <a:rPr lang="ru-RU" sz="2000" dirty="0"/>
              <a:t> зарубежные </a:t>
            </a:r>
            <a:r>
              <a:rPr lang="ru-RU" sz="2000" dirty="0" smtClean="0"/>
              <a:t>ученые и </a:t>
            </a:r>
            <a:r>
              <a:rPr lang="ru-RU" sz="2000" dirty="0"/>
              <a:t>российские </a:t>
            </a:r>
            <a:r>
              <a:rPr lang="ru-RU" sz="2000" dirty="0" smtClean="0"/>
              <a:t>ученые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Наиболее </a:t>
            </a:r>
            <a:r>
              <a:rPr lang="ru-RU" dirty="0"/>
              <a:t>известные зарубежные исследования выполнены Майклом </a:t>
            </a:r>
            <a:r>
              <a:rPr lang="ru-RU" dirty="0" err="1"/>
              <a:t>Месконом</a:t>
            </a:r>
            <a:r>
              <a:rPr lang="ru-RU" dirty="0"/>
              <a:t>, Майклом Альбертом, Франклином </a:t>
            </a:r>
            <a:r>
              <a:rPr lang="ru-RU" dirty="0" err="1"/>
              <a:t>Хедоури</a:t>
            </a:r>
            <a:r>
              <a:rPr lang="ru-RU" dirty="0"/>
              <a:t>, Ричардом </a:t>
            </a:r>
            <a:r>
              <a:rPr lang="ru-RU" dirty="0" err="1"/>
              <a:t>Дафтом</a:t>
            </a:r>
            <a:r>
              <a:rPr lang="ru-RU" dirty="0"/>
              <a:t>, Роджером </a:t>
            </a:r>
            <a:r>
              <a:rPr lang="ru-RU" dirty="0" err="1"/>
              <a:t>Олдкорном</a:t>
            </a:r>
            <a:r>
              <a:rPr lang="ru-RU" dirty="0"/>
              <a:t>. К российским исследователям относятся </a:t>
            </a:r>
            <a:r>
              <a:rPr lang="ru-RU" dirty="0" err="1"/>
              <a:t>Цыпкина</a:t>
            </a:r>
            <a:r>
              <a:rPr lang="ru-RU" dirty="0"/>
              <a:t>, </a:t>
            </a:r>
            <a:r>
              <a:rPr lang="ru-RU" dirty="0" err="1"/>
              <a:t>Брасков</a:t>
            </a:r>
            <a:r>
              <a:rPr lang="ru-RU" dirty="0"/>
              <a:t>, Румянцева, Ильинский, </a:t>
            </a:r>
            <a:r>
              <a:rPr lang="ru-RU" dirty="0" err="1"/>
              <a:t>Данилочкины</a:t>
            </a:r>
            <a:r>
              <a:rPr lang="ru-RU" dirty="0"/>
              <a:t>, </a:t>
            </a:r>
            <a:r>
              <a:rPr lang="ru-RU" dirty="0" err="1"/>
              <a:t>Карминский</a:t>
            </a:r>
            <a:r>
              <a:rPr lang="ru-RU" dirty="0"/>
              <a:t>, Фалько. </a:t>
            </a:r>
            <a:endParaRPr lang="ru-RU" dirty="0" smtClean="0"/>
          </a:p>
          <a:p>
            <a:r>
              <a:rPr lang="ru-RU" dirty="0" smtClean="0"/>
              <a:t>Так </a:t>
            </a:r>
            <a:r>
              <a:rPr lang="ru-RU" dirty="0"/>
              <a:t>же эта тема упоминается и исследуется во многих журналах таких, как «Менеджмент сегодня», «Менеджмент в России и за рубежом»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5650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173517"/>
          </a:xfrm>
        </p:spPr>
        <p:txBody>
          <a:bodyPr>
            <a:noAutofit/>
          </a:bodyPr>
          <a:lstStyle/>
          <a:p>
            <a:pPr indent="450215">
              <a:lnSpc>
                <a:spcPct val="150000"/>
              </a:lnSpc>
            </a:pPr>
            <a:r>
              <a:rPr lang="ru-RU" sz="1600" dirty="0" smtClean="0"/>
              <a:t>Контроль </a:t>
            </a:r>
            <a:r>
              <a:rPr lang="ru-RU" sz="1600" dirty="0" smtClean="0">
                <a:latin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</a:rPr>
              <a:t>– это процесс отслеживания рабочей деятельности направленный на то, чтобы гарантировать, что она ведется в запланированном порядке, включая также корректировку любых выявленных при этом отклонений.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901535"/>
            <a:ext cx="8915400" cy="47902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dirty="0" smtClean="0"/>
              <a:t>Целями организации системы контроля в учреждении являются:</a:t>
            </a:r>
          </a:p>
          <a:p>
            <a:pPr lvl="0"/>
            <a:r>
              <a:rPr lang="ru-RU" sz="1600" dirty="0" smtClean="0"/>
              <a:t>повышение управленческой эффективности и экономичности операций.</a:t>
            </a:r>
          </a:p>
          <a:p>
            <a:pPr lvl="0"/>
            <a:r>
              <a:rPr lang="ru-RU" sz="1600" dirty="0" smtClean="0"/>
              <a:t>проверка соблюдения политики руководства каждым работником предприятия;</a:t>
            </a:r>
          </a:p>
          <a:p>
            <a:pPr lvl="0"/>
            <a:r>
              <a:rPr lang="ru-RU" sz="1600" dirty="0" smtClean="0"/>
              <a:t>контроль сохранности имущества предприятия.</a:t>
            </a:r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Для достижения этих целей необходимо решение следующих задач:</a:t>
            </a:r>
          </a:p>
          <a:p>
            <a:r>
              <a:rPr lang="ru-RU" sz="1600" dirty="0" smtClean="0"/>
              <a:t>1. осуществление упорядоченной и эффективной деятельности в учреждении;</a:t>
            </a:r>
          </a:p>
          <a:p>
            <a:r>
              <a:rPr lang="ru-RU" sz="1600" dirty="0" smtClean="0"/>
              <a:t>2. обеспечение соблюдения политики руководства каждым работником учреждения;</a:t>
            </a:r>
          </a:p>
          <a:p>
            <a:r>
              <a:rPr lang="ru-RU" sz="1600" dirty="0" smtClean="0"/>
              <a:t>3. обеспечение сохранности имущества предприятия.</a:t>
            </a:r>
            <a:r>
              <a:rPr lang="ru-RU" sz="1600" dirty="0"/>
              <a:t> </a:t>
            </a:r>
            <a:endParaRPr lang="ru-RU" sz="1600" dirty="0" smtClean="0"/>
          </a:p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В </a:t>
            </a:r>
            <a:r>
              <a:rPr lang="ru-RU" sz="1600" dirty="0"/>
              <a:t>функцию контроля входят:</a:t>
            </a:r>
          </a:p>
          <a:p>
            <a:pPr lvl="0"/>
            <a:r>
              <a:rPr lang="ru-RU" sz="1600" dirty="0"/>
              <a:t>сбор, обработка и анализ информации о фактических результатах хозяйственной деятельности всех подразделений учреждения.</a:t>
            </a:r>
          </a:p>
          <a:p>
            <a:pPr lvl="0"/>
            <a:r>
              <a:rPr lang="ru-RU" sz="1600" dirty="0"/>
              <a:t>сравнение их результатов с эталонными показателями, выявление отклонений и анализ этих отклонений;</a:t>
            </a:r>
          </a:p>
          <a:p>
            <a:r>
              <a:rPr lang="ru-RU" sz="1600" dirty="0"/>
              <a:t>разработка мероприятий, необходимых для достижения намеченных целей</a:t>
            </a:r>
            <a:endParaRPr lang="ru-RU" sz="1600" dirty="0" smtClean="0"/>
          </a:p>
          <a:p>
            <a:endParaRPr lang="ru-RU" sz="1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844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Классификация системы </a:t>
            </a:r>
            <a:r>
              <a:rPr lang="ru-RU" dirty="0" smtClean="0"/>
              <a:t>контроля. </a:t>
            </a:r>
            <a:br>
              <a:rPr lang="ru-RU" dirty="0" smtClean="0"/>
            </a:br>
            <a:r>
              <a:rPr lang="ru-RU" sz="2200" dirty="0" smtClean="0"/>
              <a:t>К </a:t>
            </a:r>
            <a:r>
              <a:rPr lang="ru-RU" sz="2200" dirty="0"/>
              <a:t>основным формам контроля относят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финансовый </a:t>
            </a:r>
            <a:r>
              <a:rPr lang="ru-RU" sz="2200" dirty="0"/>
              <a:t>и административный.</a:t>
            </a:r>
            <a:br>
              <a:rPr lang="ru-RU" sz="2200" dirty="0"/>
            </a:b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Организация финансового контроля как элемента управления финансами</a:t>
            </a:r>
            <a:br>
              <a:rPr lang="ru-RU" dirty="0"/>
            </a:br>
            <a:r>
              <a:rPr lang="ru-RU" dirty="0"/>
              <a:t>некоммерческих организаций различается в организациях разных</a:t>
            </a:r>
            <a:br>
              <a:rPr lang="ru-RU" dirty="0"/>
            </a:br>
            <a:r>
              <a:rPr lang="ru-RU" dirty="0"/>
              <a:t>организационно-правовых </a:t>
            </a:r>
            <a:r>
              <a:rPr lang="ru-RU" dirty="0" smtClean="0"/>
              <a:t>.Бюджетные </a:t>
            </a:r>
            <a:r>
              <a:rPr lang="ru-RU" dirty="0"/>
              <a:t>учреждения охвачены всеми формами финансового контроля как внутреннего, так и внешнего. Предварительный контроль осуществляется в основном главными распорядителями и распорядителями бюджетных средств, а также финансовыми органами при проверке правильности составления и утверждения государственного задания. При этом контролируются обоснованность планирования всех показателей задания, их соответствие показателям утвержденного бюджета. Текущий контроль проводится как бухгалтерскими и финансовыми службами бюджетных учреждений, так и органами, осуществляющими исполнение бюджетов</a:t>
            </a:r>
            <a:r>
              <a:rPr lang="ru-RU" dirty="0" smtClean="0"/>
              <a:t>.</a:t>
            </a:r>
          </a:p>
          <a:p>
            <a:r>
              <a:rPr lang="ru-RU" dirty="0"/>
              <a:t>Административный контроль ведется на всех уровнях управления учреждением и призван оценивать деятельность сотрудников (контроль исполнения). Административный контроль осуществляется постоянно руководителем учреждения, так и руководителями на всех уровнях управления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8388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контроля: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48245"/>
            <a:ext cx="8915400" cy="4769428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Стратегический контроль. Задачей такого контроля является оценка и регулирование деятельности организации с позиций выполнения ею долгосрочных целей и взаимоотношений с внешней средой. </a:t>
            </a:r>
            <a:endParaRPr lang="ru-RU" dirty="0" smtClean="0"/>
          </a:p>
          <a:p>
            <a:r>
              <a:rPr lang="ru-RU" dirty="0" smtClean="0"/>
              <a:t>Тактический </a:t>
            </a:r>
            <a:r>
              <a:rPr lang="ru-RU" dirty="0"/>
              <a:t>контроль. Нацелен на анализ выполнения тактических планов организации. Он осуществляется как в целом по предприятию, так и по ключевым </a:t>
            </a:r>
            <a:r>
              <a:rPr lang="ru-RU" dirty="0" smtClean="0"/>
              <a:t>подсистемам</a:t>
            </a:r>
            <a:endParaRPr lang="ru-RU" dirty="0"/>
          </a:p>
          <a:p>
            <a:r>
              <a:rPr lang="ru-RU" dirty="0"/>
              <a:t>Оперативный контроль. Осуществляется по периодам характерным для проведения отдельных проектов или работ. Может осуществляться ежедневно. Он включает контроль выполнения работ и методов, используемых для производства услуг, и выполнение всех видов процессов организации.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Оперативный </a:t>
            </a:r>
            <a:r>
              <a:rPr lang="ru-RU" dirty="0"/>
              <a:t>контроль в свою очередь подразделяется на:</a:t>
            </a:r>
          </a:p>
          <a:p>
            <a:pPr lvl="0"/>
            <a:r>
              <a:rPr lang="ru-RU" dirty="0"/>
              <a:t>Предварительный (упреждающий). Осуществляется до фактического начала работы. Основным средством осуществления является реализация определенных правил, процедур и линий поведения. Используется в трех ключевых областях: По отношению к человеческим ресурсам (Анализ деловых и профессиональных знаний и навыков, отбор наиболее квалифицированных кадров. Контроль курса предварительного обучения уже в процессе работы.); материальным ресурсам (Выработка стандартов минимально допустимых уровней качества, проведение проверок соответствия этому качеству. Обеспечение запасов материалов на должном уровне.); финансовым ресурсам (важнейшее средство контроля - бюджет. Обеспечение уверенности в средствах и установление предельного уровня затрат.)</a:t>
            </a:r>
          </a:p>
          <a:p>
            <a:pPr lvl="0"/>
            <a:r>
              <a:rPr lang="ru-RU" dirty="0"/>
              <a:t>Текущий (производственный). Осуществляется непосредственно в ходе проведения работ. Необходимо наладить систему обратной связи, для своевременного получения данных о результатах. Руководитель воздействует на систему, внося вовремя изменения.</a:t>
            </a:r>
          </a:p>
          <a:p>
            <a:r>
              <a:rPr lang="ru-RU" dirty="0"/>
              <a:t>Заключительный (последующий). Проводится по окончании отчетного периода. Имеет две важные функции: Дает руководству организации информацию, необходимую для планирования следующих работ по отчетному периоду, способствует мотивации работников, достигших определенного уровня результативности. Результаты заключительного контроля дают информацию руководству организации о качестве системы управления и о ее узких местах, нуждающихся в совершенствовании</a:t>
            </a:r>
          </a:p>
        </p:txBody>
      </p:sp>
    </p:spTree>
    <p:extLst>
      <p:ext uri="{BB962C8B-B14F-4D97-AF65-F5344CB8AC3E}">
        <p14:creationId xmlns:p14="http://schemas.microsoft.com/office/powerpoint/2010/main" val="1484704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/>
              <a:t>Контроллинг</a:t>
            </a:r>
            <a:r>
              <a:rPr lang="ru-RU" dirty="0"/>
              <a:t>, как современная система контроля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33599"/>
            <a:ext cx="8915400" cy="4215245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/>
              <a:t>Контроллинг</a:t>
            </a:r>
            <a:r>
              <a:rPr lang="ru-RU" dirty="0"/>
              <a:t> - концепция системного управления и особый способ мышления менеджеров, в основе которого лежит стремление обеспечить долгосрочное эффективное функционирование предприятия.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/>
              <a:t>основным функциям </a:t>
            </a:r>
            <a:r>
              <a:rPr lang="ru-RU" dirty="0" err="1"/>
              <a:t>контроллинга</a:t>
            </a:r>
            <a:r>
              <a:rPr lang="ru-RU" dirty="0"/>
              <a:t> относятся:</a:t>
            </a:r>
          </a:p>
          <a:p>
            <a:r>
              <a:rPr lang="ru-RU" dirty="0"/>
              <a:t>1. Поддержка процесса планирования.</a:t>
            </a:r>
          </a:p>
          <a:p>
            <a:r>
              <a:rPr lang="ru-RU" dirty="0"/>
              <a:t>2. Учет для целей управления.</a:t>
            </a:r>
          </a:p>
          <a:p>
            <a:r>
              <a:rPr lang="ru-RU" dirty="0"/>
              <a:t>3. Контроль за реализацией планов, в том числе выявление и анализ отклонений.</a:t>
            </a:r>
          </a:p>
          <a:p>
            <a:r>
              <a:rPr lang="ru-RU" dirty="0"/>
              <a:t>4. Оценка протекающих процессов и представление отчетности руководству.</a:t>
            </a:r>
          </a:p>
          <a:p>
            <a:r>
              <a:rPr lang="ru-RU" dirty="0"/>
              <a:t>5. Выработка рекомендаций по возможным решениям и оценка последствий их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409270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Основные задачи </a:t>
            </a:r>
            <a:r>
              <a:rPr lang="ru-RU" dirty="0" err="1"/>
              <a:t>контроллинга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537855"/>
            <a:ext cx="8915400" cy="473825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</a:t>
            </a:r>
            <a:r>
              <a:rPr lang="ru-RU" dirty="0"/>
              <a:t>. В области учета. Создание системы сбора и обработки информации, разработка и поддержание системы ведения внутреннего учета, получение информации о протекании технологических процессов, подбор и разработка методов учета, а также критериев для оценки деятельности предприятия.</a:t>
            </a:r>
          </a:p>
          <a:p>
            <a:r>
              <a:rPr lang="ru-RU" dirty="0"/>
              <a:t>2. В области планирования. Формирование и развитие системы комплексного планирования, разработка методов планирования, определение необходимой информации, источников информации и путей ее получения. Служба </a:t>
            </a:r>
            <a:r>
              <a:rPr lang="ru-RU" dirty="0" err="1"/>
              <a:t>контроллинга</a:t>
            </a:r>
            <a:r>
              <a:rPr lang="ru-RU" dirty="0"/>
              <a:t> не определяет, что планировать, но разрабатывает технологию планирования. Ответственность за реализацию планов остается в компетенции линейных руководителей.</a:t>
            </a:r>
          </a:p>
          <a:p>
            <a:r>
              <a:rPr lang="ru-RU" dirty="0"/>
              <a:t>3. В области контроля и регулирования. Разработка методов ведения контроля, определение места его проведения и объем, разрабатываются контрольные документы, определение допустимых отклонений, анализ отклонений и выявление причин их появления, разработка предложений по уменьшению отклонений.</a:t>
            </a:r>
          </a:p>
          <a:p>
            <a:r>
              <a:rPr lang="ru-RU" dirty="0"/>
              <a:t>4. В области информационно-аналитического обеспечения. Разработка информационной системы, стандартизация информационных каналов и носителей, выбор методов обработки информации. Система </a:t>
            </a:r>
            <a:r>
              <a:rPr lang="ru-RU" dirty="0" err="1"/>
              <a:t>контроллинга</a:t>
            </a:r>
            <a:r>
              <a:rPr lang="ru-RU" dirty="0"/>
              <a:t> должна обеспечивать сбор, обработку и предоставление руководству существенной для принятия решений аналитической информации.</a:t>
            </a:r>
          </a:p>
          <a:p>
            <a:r>
              <a:rPr lang="ru-RU" dirty="0"/>
              <a:t>5. Специальные функции и задачи. Проведение специальных исследований, определяющих состояние и тенденции развития организации. </a:t>
            </a:r>
          </a:p>
        </p:txBody>
      </p:sp>
    </p:spTree>
    <p:extLst>
      <p:ext uri="{BB962C8B-B14F-4D97-AF65-F5344CB8AC3E}">
        <p14:creationId xmlns:p14="http://schemas.microsoft.com/office/powerpoint/2010/main" val="113945225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598</TotalTime>
  <Words>1604</Words>
  <Application>Microsoft Office PowerPoint</Application>
  <PresentationFormat>Широкоэкранный</PresentationFormat>
  <Paragraphs>138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Легкий дым</vt:lpstr>
      <vt:lpstr>          «Совершенствование системы контроля в государственных и муниципальных организациях»                </vt:lpstr>
      <vt:lpstr>Актуальность проблемы.  </vt:lpstr>
      <vt:lpstr>Целью аттестационной работы является </vt:lpstr>
      <vt:lpstr>Существенный вклад в разработку теоретических основ организации системы контроля на предприятии внесли  Многие зарубежные ученые и российские ученые </vt:lpstr>
      <vt:lpstr>Контроль  – это процесс отслеживания рабочей деятельности направленный на то, чтобы гарантировать, что она ведется в запланированном порядке, включая также корректировку любых выявленных при этом отклонений. </vt:lpstr>
      <vt:lpstr>Классификация системы контроля.  К основным формам контроля относят  финансовый и административный. </vt:lpstr>
      <vt:lpstr>виды контроля:</vt:lpstr>
      <vt:lpstr>Контроллинг, как современная система контроля </vt:lpstr>
      <vt:lpstr>Основные задачи контроллинга</vt:lpstr>
      <vt:lpstr>Методы контроллинга: </vt:lpstr>
      <vt:lpstr> Анализ организации управления и контроля в учреждении.</vt:lpstr>
      <vt:lpstr>Презентация PowerPoint</vt:lpstr>
      <vt:lpstr>II структура – административное управление, которое имеет несколько уровней линейного управления. </vt:lpstr>
      <vt:lpstr>Анализ организации управления и контроля в учреждении.</vt:lpstr>
      <vt:lpstr>Выбор модели управления МАДОУ</vt:lpstr>
      <vt:lpstr>Смешанная структура управления МАДОУ Црр д/с         Заместитель по НМР  ( заместитель научно –методической работы) Заместитель по УВР   ( заместитель учебно воспитательной работы ) Заместитель по ВР      ( заместитель воспитательной работы ) МО воспитателей        (методическое объединение воспитателей)</vt:lpstr>
      <vt:lpstr>Блок информационной службы</vt:lpstr>
      <vt:lpstr>после совершенствования, структура управления детским садом содержит следующие звенья</vt:lpstr>
      <vt:lpstr>  Спасибо за внимание 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бюджетное образовательное учреждение высшего профессионального образования «Самарский государственный университет»   Центр образовательных услуг и консалтинга           ВЫПУСКНАЯ АТТЕСТАЦИОННАЯ РАБОТА  на тему «Совершенствование системы контроля в государственных и муниципальных организациях»</dc:title>
  <dc:creator>Екатерина Ежова</dc:creator>
  <cp:lastModifiedBy>Екатерина Ежова</cp:lastModifiedBy>
  <cp:revision>23</cp:revision>
  <cp:lastPrinted>2015-06-15T14:15:06Z</cp:lastPrinted>
  <dcterms:created xsi:type="dcterms:W3CDTF">2015-06-10T06:08:53Z</dcterms:created>
  <dcterms:modified xsi:type="dcterms:W3CDTF">2015-09-03T06:27:04Z</dcterms:modified>
</cp:coreProperties>
</file>