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5" r:id="rId2"/>
    <p:sldId id="307" r:id="rId3"/>
    <p:sldId id="309" r:id="rId4"/>
    <p:sldId id="311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CCFF"/>
    <a:srgbClr val="5DD5FF"/>
    <a:srgbClr val="00FFFF"/>
    <a:srgbClr val="9BFFFF"/>
    <a:srgbClr val="B2FF8B"/>
    <a:srgbClr val="69FFB4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483" autoAdjust="0"/>
    <p:restoredTop sz="86679" autoAdjust="0"/>
  </p:normalViewPr>
  <p:slideViewPr>
    <p:cSldViewPr>
      <p:cViewPr varScale="1">
        <p:scale>
          <a:sx n="63" d="100"/>
          <a:sy n="63" d="100"/>
        </p:scale>
        <p:origin x="-136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BD65D4-CE4C-4408-A25F-CC4BDFC53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8BAC7F-8B8E-4222-8156-F73DBC553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>
              <a:gd name="T0" fmla="*/ 0 w 1740"/>
              <a:gd name="T1" fmla="*/ 0 h 510"/>
              <a:gd name="T2" fmla="*/ 0 w 1740"/>
              <a:gd name="T3" fmla="*/ 1285279688 h 510"/>
              <a:gd name="T4" fmla="*/ 2147483647 w 1740"/>
              <a:gd name="T5" fmla="*/ 1285279688 h 510"/>
              <a:gd name="T6" fmla="*/ 2147483647 w 1740"/>
              <a:gd name="T7" fmla="*/ 75604688 h 510"/>
              <a:gd name="T8" fmla="*/ 0 w 1740"/>
              <a:gd name="T9" fmla="*/ 0 h 5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>
              <a:gd name="T0" fmla="*/ 2147483647 w 4032"/>
              <a:gd name="T1" fmla="*/ 0 h 1356"/>
              <a:gd name="T2" fmla="*/ 2147483647 w 4032"/>
              <a:gd name="T3" fmla="*/ 1602819375 h 1356"/>
              <a:gd name="T4" fmla="*/ 2147483647 w 4032"/>
              <a:gd name="T5" fmla="*/ 2147483647 h 1356"/>
              <a:gd name="T6" fmla="*/ 725805000 w 4032"/>
              <a:gd name="T7" fmla="*/ 2147483647 h 1356"/>
              <a:gd name="T8" fmla="*/ 0 w 4032"/>
              <a:gd name="T9" fmla="*/ 2086689375 h 1356"/>
              <a:gd name="T10" fmla="*/ 2147483647 w 4032"/>
              <a:gd name="T11" fmla="*/ 0 h 13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>
              <a:gd name="T0" fmla="*/ 1285279688 w 2988"/>
              <a:gd name="T1" fmla="*/ 2147483647 h 3180"/>
              <a:gd name="T2" fmla="*/ 2147483647 w 2988"/>
              <a:gd name="T3" fmla="*/ 0 h 3180"/>
              <a:gd name="T4" fmla="*/ 2147483647 w 2988"/>
              <a:gd name="T5" fmla="*/ 861893438 h 3180"/>
              <a:gd name="T6" fmla="*/ 2147483647 w 2988"/>
              <a:gd name="T7" fmla="*/ 2147483647 h 3180"/>
              <a:gd name="T8" fmla="*/ 2147483647 w 2988"/>
              <a:gd name="T9" fmla="*/ 2147483647 h 3180"/>
              <a:gd name="T10" fmla="*/ 0 w 2988"/>
              <a:gd name="T11" fmla="*/ 2147483647 h 3180"/>
              <a:gd name="T12" fmla="*/ 1285279688 w 2988"/>
              <a:gd name="T13" fmla="*/ 2147483647 h 31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>
              <a:gd name="T0" fmla="*/ 0 w 2064"/>
              <a:gd name="T1" fmla="*/ 0 h 1518"/>
              <a:gd name="T2" fmla="*/ 695563125 w 2064"/>
              <a:gd name="T3" fmla="*/ 2147483647 h 1518"/>
              <a:gd name="T4" fmla="*/ 2147483647 w 2064"/>
              <a:gd name="T5" fmla="*/ 0 h 1518"/>
              <a:gd name="T6" fmla="*/ 0 w 2064"/>
              <a:gd name="T7" fmla="*/ 0 h 15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>
              <a:gd name="T0" fmla="*/ 0 w 4014"/>
              <a:gd name="T1" fmla="*/ 0 h 4455"/>
              <a:gd name="T2" fmla="*/ 2147483647 w 4014"/>
              <a:gd name="T3" fmla="*/ 0 h 4455"/>
              <a:gd name="T4" fmla="*/ 2147483647 w 4014"/>
              <a:gd name="T5" fmla="*/ 2147483647 h 4455"/>
              <a:gd name="T6" fmla="*/ 0 w 4014"/>
              <a:gd name="T7" fmla="*/ 2147483647 h 4455"/>
              <a:gd name="T8" fmla="*/ 0 w 4014"/>
              <a:gd name="T9" fmla="*/ 0 h 44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>
              <a:gd name="T0" fmla="*/ 0 w 636"/>
              <a:gd name="T1" fmla="*/ 0 h 651"/>
              <a:gd name="T2" fmla="*/ 0 w 636"/>
              <a:gd name="T3" fmla="*/ 1625499201 h 651"/>
              <a:gd name="T4" fmla="*/ 1602819375 w 636"/>
              <a:gd name="T5" fmla="*/ 1640620131 h 651"/>
              <a:gd name="T6" fmla="*/ 1592738750 w 636"/>
              <a:gd name="T7" fmla="*/ 0 h 651"/>
              <a:gd name="T8" fmla="*/ 0 w 636"/>
              <a:gd name="T9" fmla="*/ 0 h 6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200" smtClean="0">
                <a:latin typeface="Arial Black" pitchFamily="34" charset="0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>
                <a:gd name="T0" fmla="*/ 0 w 672"/>
                <a:gd name="T1" fmla="*/ 410 h 720"/>
                <a:gd name="T2" fmla="*/ 288 w 672"/>
                <a:gd name="T3" fmla="*/ 0 h 720"/>
                <a:gd name="T4" fmla="*/ 672 w 672"/>
                <a:gd name="T5" fmla="*/ 0 h 720"/>
                <a:gd name="T6" fmla="*/ 672 w 672"/>
                <a:gd name="T7" fmla="*/ 684 h 720"/>
                <a:gd name="T8" fmla="*/ 0 w 672"/>
                <a:gd name="T9" fmla="*/ 41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>
                <a:gd name="T0" fmla="*/ 123 w 212"/>
                <a:gd name="T1" fmla="*/ 0 h 824"/>
                <a:gd name="T2" fmla="*/ 0 w 212"/>
                <a:gd name="T3" fmla="*/ 82 h 824"/>
                <a:gd name="T4" fmla="*/ 101 w 212"/>
                <a:gd name="T5" fmla="*/ 824 h 824"/>
                <a:gd name="T6" fmla="*/ 127 w 212"/>
                <a:gd name="T7" fmla="*/ 822 h 824"/>
                <a:gd name="T8" fmla="*/ 123 w 212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59351-09AC-4372-9F80-072DC74DF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B5062-AA3D-4D59-9F1E-FC1CEF02C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079AC-2002-45DD-BBBA-35BAEC29A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D90FF-54A6-4476-868D-291AC3C82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65E98-6687-475C-8785-525E0050E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25438"/>
            <a:ext cx="8229600" cy="580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13FB6-6F9E-4F7A-8721-06D4895C4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7E481-439A-42A6-9038-F627CF403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EA92-4B6C-4338-A9AC-3B14D5E3E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2BA83-930F-46CD-832F-56C0A4FB6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BC830-B2E4-40BA-B396-BCF3F51F9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DBAEB-F4A6-468D-95D4-4BCC91092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DF0A4-1631-45DF-AD66-3A7EDC617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0E13D-D946-4E3E-ADD4-04CE3A27D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AA538-63F8-4BE4-8150-D1F5CDFC2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BCF66-4E21-4DBA-BFF2-E00DCF19D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>
              <a:gd name="T0" fmla="*/ 0 w 1089"/>
              <a:gd name="T1" fmla="*/ 0 h 1100"/>
              <a:gd name="T2" fmla="*/ 0 w 1089"/>
              <a:gd name="T3" fmla="*/ 1678735645 h 1100"/>
              <a:gd name="T4" fmla="*/ 1907971520 w 1089"/>
              <a:gd name="T5" fmla="*/ 1678735645 h 1100"/>
              <a:gd name="T6" fmla="*/ 0 w 1089"/>
              <a:gd name="T7" fmla="*/ 0 h 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1A2231-2BCE-4107-87C0-CB5CB6045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>
              <a:gd name="T0" fmla="*/ 2147483647 w 3130"/>
              <a:gd name="T1" fmla="*/ 1208095034 h 453"/>
              <a:gd name="T2" fmla="*/ 2147483647 w 3130"/>
              <a:gd name="T3" fmla="*/ 0 h 453"/>
              <a:gd name="T4" fmla="*/ 0 w 3130"/>
              <a:gd name="T5" fmla="*/ 0 h 453"/>
              <a:gd name="T6" fmla="*/ 2147483647 w 3130"/>
              <a:gd name="T7" fmla="*/ 1208095034 h 4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pic>
        <p:nvPicPr>
          <p:cNvPr id="1055" name="Picture 37" descr="water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Picture 38" descr="3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gif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audio" Target="../media/audio4.wav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audio" Target="../media/audio3.wav"/><Relationship Id="rId16" Type="http://schemas.openxmlformats.org/officeDocument/2006/relationships/image" Target="../media/image30.png"/><Relationship Id="rId20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slide" Target="slide3.xml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 descr="teddy3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3" y="2857500"/>
            <a:ext cx="3976687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561262" cy="18716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Мишкины рассказы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 слай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6"/>
          <p:cNvSpPr>
            <a:spLocks noChangeArrowheads="1"/>
          </p:cNvSpPr>
          <p:nvPr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323850" y="1125538"/>
            <a:ext cx="8569325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Игру можно использовать на фронтальных и индивидуальных занятиях под руководством взрослого.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Она предназначена для детей 5-7 лет.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Последовательность игр соответствуют плану лексических тем. Выбор тем осуществляется в меню.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Дети составляют описательный рассказ по моделям.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Игровая мотивация – медвежонок Мишка, который предлагает задание и оценивает выполнение.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ru-RU" b="1"/>
              <a:t>Часто используемые схемы – модели:</a:t>
            </a:r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r>
              <a:rPr lang="ru-RU" b="1"/>
              <a:t>             - возвращение в меню для выбора темы;</a:t>
            </a:r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r>
              <a:rPr lang="ru-RU" b="1"/>
              <a:t>           </a:t>
            </a:r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r>
              <a:rPr lang="ru-RU" b="1"/>
              <a:t>             - рассказ составлен полностью, появление Мишки;</a:t>
            </a:r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endParaRPr lang="ru-RU" b="1"/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endParaRPr lang="ru-RU" b="1"/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r>
              <a:rPr lang="ru-RU" b="1"/>
              <a:t>             - что (кто) это? Название предмета;</a:t>
            </a:r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endParaRPr lang="ru-RU" b="1"/>
          </a:p>
          <a:p>
            <a:pPr algn="l">
              <a:lnSpc>
                <a:spcPct val="55000"/>
              </a:lnSpc>
              <a:spcBef>
                <a:spcPct val="50000"/>
              </a:spcBef>
            </a:pPr>
            <a:endParaRPr lang="ru-RU" b="1"/>
          </a:p>
        </p:txBody>
      </p:sp>
      <p:sp>
        <p:nvSpPr>
          <p:cNvPr id="4100" name="WordArt 3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968875" cy="86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Описание игры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900113" y="1628775"/>
            <a:ext cx="792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/>
          </a:p>
        </p:txBody>
      </p:sp>
      <p:sp>
        <p:nvSpPr>
          <p:cNvPr id="5939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8313" y="4365625"/>
            <a:ext cx="504825" cy="431800"/>
          </a:xfrm>
          <a:prstGeom prst="actionButtonHome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4797425"/>
            <a:ext cx="720725" cy="763588"/>
            <a:chOff x="2608" y="3657"/>
            <a:chExt cx="544" cy="527"/>
          </a:xfrm>
        </p:grpSpPr>
        <p:sp>
          <p:nvSpPr>
            <p:cNvPr id="4213" name="AutoShape 7"/>
            <p:cNvSpPr>
              <a:spLocks noChangeArrowheads="1"/>
            </p:cNvSpPr>
            <p:nvPr/>
          </p:nvSpPr>
          <p:spPr bwMode="auto">
            <a:xfrm>
              <a:off x="2608" y="3657"/>
              <a:ext cx="544" cy="527"/>
            </a:xfrm>
            <a:prstGeom prst="star8">
              <a:avLst>
                <a:gd name="adj" fmla="val 3825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14" name="Text Box 8"/>
            <p:cNvSpPr txBox="1">
              <a:spLocks noChangeArrowheads="1"/>
            </p:cNvSpPr>
            <p:nvPr/>
          </p:nvSpPr>
          <p:spPr bwMode="auto">
            <a:xfrm>
              <a:off x="2654" y="3793"/>
              <a:ext cx="452" cy="253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всё</a:t>
              </a:r>
            </a:p>
          </p:txBody>
        </p:sp>
      </p:grp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5661025"/>
            <a:ext cx="360363" cy="792163"/>
          </a:xfrm>
          <a:prstGeom prst="actionButtonHelp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5113" y="260350"/>
            <a:ext cx="647700" cy="576263"/>
          </a:xfrm>
          <a:prstGeom prst="actionButtonForwardNex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11188" y="1196975"/>
            <a:ext cx="503237" cy="576263"/>
            <a:chOff x="3334" y="618"/>
            <a:chExt cx="544" cy="453"/>
          </a:xfrm>
        </p:grpSpPr>
        <p:sp>
          <p:nvSpPr>
            <p:cNvPr id="4210" name="Rectangle 12"/>
            <p:cNvSpPr>
              <a:spLocks noChangeArrowheads="1"/>
            </p:cNvSpPr>
            <p:nvPr/>
          </p:nvSpPr>
          <p:spPr bwMode="auto">
            <a:xfrm>
              <a:off x="3334" y="618"/>
              <a:ext cx="544" cy="453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11" name="Rectangle 13"/>
            <p:cNvSpPr>
              <a:spLocks noChangeArrowheads="1"/>
            </p:cNvSpPr>
            <p:nvPr/>
          </p:nvSpPr>
          <p:spPr bwMode="auto">
            <a:xfrm>
              <a:off x="3420" y="831"/>
              <a:ext cx="401" cy="187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12" name="Rectangle 14"/>
            <p:cNvSpPr>
              <a:spLocks noChangeArrowheads="1"/>
            </p:cNvSpPr>
            <p:nvPr/>
          </p:nvSpPr>
          <p:spPr bwMode="auto">
            <a:xfrm>
              <a:off x="3534" y="751"/>
              <a:ext cx="143" cy="8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1258888" y="1341438"/>
            <a:ext cx="7489825" cy="463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/>
              <a:t> - место работы;</a:t>
            </a:r>
          </a:p>
          <a:p>
            <a:pPr algn="l">
              <a:spcBef>
                <a:spcPct val="50000"/>
              </a:spcBef>
            </a:pPr>
            <a:r>
              <a:rPr lang="ru-RU" b="1"/>
              <a:t> - подобрать слова-признаки по заданным схемам;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подобрать дополнительные слова-признаки «Еще какой?»</a:t>
            </a:r>
          </a:p>
          <a:p>
            <a:pPr algn="l">
              <a:spcBef>
                <a:spcPct val="50000"/>
              </a:spcBef>
            </a:pPr>
            <a:r>
              <a:rPr lang="ru-RU" b="1"/>
              <a:t> - подобрать слова-действия- «Что можно сделать с этим предметом?»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подобрать слова- действия – «Что может делать этот предмет?»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одежда, форма;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  какую пользу приносит предмет животным и человеку?</a:t>
            </a:r>
          </a:p>
        </p:txBody>
      </p:sp>
      <p:sp>
        <p:nvSpPr>
          <p:cNvPr id="59408" name="Freeform 16"/>
          <p:cNvSpPr>
            <a:spLocks/>
          </p:cNvSpPr>
          <p:nvPr/>
        </p:nvSpPr>
        <p:spPr bwMode="auto">
          <a:xfrm>
            <a:off x="468313" y="1844675"/>
            <a:ext cx="896937" cy="107950"/>
          </a:xfrm>
          <a:custGeom>
            <a:avLst/>
            <a:gdLst>
              <a:gd name="T0" fmla="*/ 0 w 635"/>
              <a:gd name="T1" fmla="*/ 2147483647 h 91"/>
              <a:gd name="T2" fmla="*/ 2147483647 w 635"/>
              <a:gd name="T3" fmla="*/ 0 h 91"/>
              <a:gd name="T4" fmla="*/ 2147483647 w 635"/>
              <a:gd name="T5" fmla="*/ 2147483647 h 91"/>
              <a:gd name="T6" fmla="*/ 2147483647 w 635"/>
              <a:gd name="T7" fmla="*/ 0 h 91"/>
              <a:gd name="T8" fmla="*/ 2147483647 w 635"/>
              <a:gd name="T9" fmla="*/ 2147483647 h 91"/>
              <a:gd name="T10" fmla="*/ 2147483647 w 635"/>
              <a:gd name="T11" fmla="*/ 0 h 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5"/>
              <a:gd name="T19" fmla="*/ 0 h 91"/>
              <a:gd name="T20" fmla="*/ 635 w 635"/>
              <a:gd name="T21" fmla="*/ 91 h 9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5" h="91">
                <a:moveTo>
                  <a:pt x="0" y="91"/>
                </a:moveTo>
                <a:cubicBezTo>
                  <a:pt x="26" y="45"/>
                  <a:pt x="53" y="0"/>
                  <a:pt x="91" y="0"/>
                </a:cubicBezTo>
                <a:cubicBezTo>
                  <a:pt x="129" y="0"/>
                  <a:pt x="182" y="91"/>
                  <a:pt x="227" y="91"/>
                </a:cubicBezTo>
                <a:cubicBezTo>
                  <a:pt x="272" y="91"/>
                  <a:pt x="318" y="0"/>
                  <a:pt x="363" y="0"/>
                </a:cubicBezTo>
                <a:cubicBezTo>
                  <a:pt x="408" y="0"/>
                  <a:pt x="454" y="91"/>
                  <a:pt x="499" y="91"/>
                </a:cubicBezTo>
                <a:cubicBezTo>
                  <a:pt x="544" y="91"/>
                  <a:pt x="612" y="15"/>
                  <a:pt x="635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39750" y="2079625"/>
            <a:ext cx="360363" cy="628650"/>
            <a:chOff x="4740" y="663"/>
            <a:chExt cx="272" cy="672"/>
          </a:xfrm>
        </p:grpSpPr>
        <p:sp>
          <p:nvSpPr>
            <p:cNvPr id="4207" name="Rectangle 18"/>
            <p:cNvSpPr>
              <a:spLocks noChangeArrowheads="1"/>
            </p:cNvSpPr>
            <p:nvPr/>
          </p:nvSpPr>
          <p:spPr bwMode="auto">
            <a:xfrm>
              <a:off x="4740" y="663"/>
              <a:ext cx="272" cy="544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8" name="Freeform 19"/>
            <p:cNvSpPr>
              <a:spLocks/>
            </p:cNvSpPr>
            <p:nvPr/>
          </p:nvSpPr>
          <p:spPr bwMode="auto">
            <a:xfrm>
              <a:off x="4740" y="709"/>
              <a:ext cx="272" cy="45"/>
            </a:xfrm>
            <a:custGeom>
              <a:avLst/>
              <a:gdLst>
                <a:gd name="T0" fmla="*/ 0 w 635"/>
                <a:gd name="T1" fmla="*/ 0 h 91"/>
                <a:gd name="T2" fmla="*/ 0 w 635"/>
                <a:gd name="T3" fmla="*/ 0 h 91"/>
                <a:gd name="T4" fmla="*/ 0 w 635"/>
                <a:gd name="T5" fmla="*/ 0 h 91"/>
                <a:gd name="T6" fmla="*/ 0 w 635"/>
                <a:gd name="T7" fmla="*/ 0 h 91"/>
                <a:gd name="T8" fmla="*/ 0 w 635"/>
                <a:gd name="T9" fmla="*/ 0 h 91"/>
                <a:gd name="T10" fmla="*/ 1 w 635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5"/>
                <a:gd name="T19" fmla="*/ 0 h 91"/>
                <a:gd name="T20" fmla="*/ 635 w 635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5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182" y="91"/>
                    <a:pt x="227" y="91"/>
                  </a:cubicBezTo>
                  <a:cubicBezTo>
                    <a:pt x="272" y="91"/>
                    <a:pt x="318" y="0"/>
                    <a:pt x="363" y="0"/>
                  </a:cubicBezTo>
                  <a:cubicBezTo>
                    <a:pt x="408" y="0"/>
                    <a:pt x="454" y="91"/>
                    <a:pt x="499" y="91"/>
                  </a:cubicBezTo>
                  <a:cubicBezTo>
                    <a:pt x="544" y="91"/>
                    <a:pt x="612" y="15"/>
                    <a:pt x="635" y="0"/>
                  </a:cubicBezTo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9" name="Text Box 20"/>
            <p:cNvSpPr txBox="1">
              <a:spLocks noChangeArrowheads="1"/>
            </p:cNvSpPr>
            <p:nvPr/>
          </p:nvSpPr>
          <p:spPr bwMode="auto">
            <a:xfrm>
              <a:off x="4740" y="846"/>
              <a:ext cx="272" cy="489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/>
                <a:t>?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39750" y="2636838"/>
            <a:ext cx="504825" cy="647700"/>
            <a:chOff x="5057" y="572"/>
            <a:chExt cx="589" cy="681"/>
          </a:xfrm>
        </p:grpSpPr>
        <p:sp>
          <p:nvSpPr>
            <p:cNvPr id="4205" name="Rectangle 22"/>
            <p:cNvSpPr>
              <a:spLocks noChangeArrowheads="1"/>
            </p:cNvSpPr>
            <p:nvPr/>
          </p:nvSpPr>
          <p:spPr bwMode="auto">
            <a:xfrm>
              <a:off x="5057" y="572"/>
              <a:ext cx="589" cy="681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206" name="Picture 23" descr="ладонь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103" y="663"/>
              <a:ext cx="523" cy="509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539750" y="3429000"/>
            <a:ext cx="503238" cy="433388"/>
            <a:chOff x="4129" y="7627"/>
            <a:chExt cx="2072" cy="1246"/>
          </a:xfrm>
        </p:grpSpPr>
        <p:sp>
          <p:nvSpPr>
            <p:cNvPr id="4196" name="Rectangle 25"/>
            <p:cNvSpPr>
              <a:spLocks noChangeArrowheads="1"/>
            </p:cNvSpPr>
            <p:nvPr/>
          </p:nvSpPr>
          <p:spPr bwMode="auto">
            <a:xfrm>
              <a:off x="4129" y="7627"/>
              <a:ext cx="2072" cy="69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7" name="Rectangle 26"/>
            <p:cNvSpPr>
              <a:spLocks noChangeArrowheads="1"/>
            </p:cNvSpPr>
            <p:nvPr/>
          </p:nvSpPr>
          <p:spPr bwMode="auto">
            <a:xfrm>
              <a:off x="4446" y="7766"/>
              <a:ext cx="1527" cy="1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8" name="Rectangle 27"/>
            <p:cNvSpPr>
              <a:spLocks noChangeArrowheads="1"/>
            </p:cNvSpPr>
            <p:nvPr/>
          </p:nvSpPr>
          <p:spPr bwMode="auto">
            <a:xfrm>
              <a:off x="4498" y="8043"/>
              <a:ext cx="1527" cy="1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" name="Line 28"/>
            <p:cNvSpPr>
              <a:spLocks noChangeShapeType="1"/>
            </p:cNvSpPr>
            <p:nvPr/>
          </p:nvSpPr>
          <p:spPr bwMode="auto">
            <a:xfrm>
              <a:off x="4617" y="8319"/>
              <a:ext cx="365" cy="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" name="Line 29"/>
            <p:cNvSpPr>
              <a:spLocks noChangeShapeType="1"/>
            </p:cNvSpPr>
            <p:nvPr/>
          </p:nvSpPr>
          <p:spPr bwMode="auto">
            <a:xfrm>
              <a:off x="5348" y="8319"/>
              <a:ext cx="366" cy="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" name="Line 30"/>
            <p:cNvSpPr>
              <a:spLocks noChangeShapeType="1"/>
            </p:cNvSpPr>
            <p:nvPr/>
          </p:nvSpPr>
          <p:spPr bwMode="auto">
            <a:xfrm flipH="1">
              <a:off x="4495" y="8596"/>
              <a:ext cx="487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" name="Line 31"/>
            <p:cNvSpPr>
              <a:spLocks noChangeShapeType="1"/>
            </p:cNvSpPr>
            <p:nvPr/>
          </p:nvSpPr>
          <p:spPr bwMode="auto">
            <a:xfrm flipH="1">
              <a:off x="5226" y="8596"/>
              <a:ext cx="488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" name="Oval 32"/>
            <p:cNvSpPr>
              <a:spLocks noChangeArrowheads="1"/>
            </p:cNvSpPr>
            <p:nvPr/>
          </p:nvSpPr>
          <p:spPr bwMode="auto">
            <a:xfrm>
              <a:off x="4373" y="8735"/>
              <a:ext cx="122" cy="1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" name="Oval 33"/>
            <p:cNvSpPr>
              <a:spLocks noChangeArrowheads="1"/>
            </p:cNvSpPr>
            <p:nvPr/>
          </p:nvSpPr>
          <p:spPr bwMode="auto">
            <a:xfrm>
              <a:off x="5226" y="8735"/>
              <a:ext cx="122" cy="1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9426" name="Picture 34" descr="сезонная одежд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3860800"/>
            <a:ext cx="728662" cy="136683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</p:pic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250825" y="5373688"/>
            <a:ext cx="1366838" cy="935037"/>
            <a:chOff x="4695" y="392"/>
            <a:chExt cx="861" cy="589"/>
          </a:xfrm>
        </p:grpSpPr>
        <p:grpSp>
          <p:nvGrpSpPr>
            <p:cNvPr id="4178" name="Group 36"/>
            <p:cNvGrpSpPr>
              <a:grpSpLocks/>
            </p:cNvGrpSpPr>
            <p:nvPr/>
          </p:nvGrpSpPr>
          <p:grpSpPr bwMode="auto">
            <a:xfrm>
              <a:off x="5194" y="392"/>
              <a:ext cx="362" cy="589"/>
              <a:chOff x="1429" y="1570"/>
              <a:chExt cx="408" cy="680"/>
            </a:xfrm>
          </p:grpSpPr>
          <p:sp>
            <p:nvSpPr>
              <p:cNvPr id="4190" name="AutoShape 37"/>
              <p:cNvSpPr>
                <a:spLocks noChangeArrowheads="1"/>
              </p:cNvSpPr>
              <p:nvPr/>
            </p:nvSpPr>
            <p:spPr bwMode="auto">
              <a:xfrm rot="21561629" flipH="1">
                <a:off x="1653" y="1750"/>
                <a:ext cx="184" cy="229"/>
              </a:xfrm>
              <a:prstGeom prst="parallelogram">
                <a:avLst>
                  <a:gd name="adj" fmla="val 63005"/>
                </a:avLst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1" name="AutoShape 38"/>
              <p:cNvSpPr>
                <a:spLocks noChangeArrowheads="1"/>
              </p:cNvSpPr>
              <p:nvPr/>
            </p:nvSpPr>
            <p:spPr bwMode="auto">
              <a:xfrm rot="1101762">
                <a:off x="1429" y="1752"/>
                <a:ext cx="91" cy="272"/>
              </a:xfrm>
              <a:prstGeom prst="parallelogram">
                <a:avLst>
                  <a:gd name="adj" fmla="val 25000"/>
                </a:avLst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2" name="Oval 39"/>
              <p:cNvSpPr>
                <a:spLocks noChangeArrowheads="1"/>
              </p:cNvSpPr>
              <p:nvPr/>
            </p:nvSpPr>
            <p:spPr bwMode="auto">
              <a:xfrm>
                <a:off x="1519" y="1570"/>
                <a:ext cx="182" cy="18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3" name="AutoShape 40"/>
              <p:cNvSpPr>
                <a:spLocks noChangeArrowheads="1"/>
              </p:cNvSpPr>
              <p:nvPr/>
            </p:nvSpPr>
            <p:spPr bwMode="auto">
              <a:xfrm>
                <a:off x="1474" y="1752"/>
                <a:ext cx="2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26 w 21600"/>
                  <a:gd name="T13" fmla="*/ 4535 h 21600"/>
                  <a:gd name="T14" fmla="*/ 17074 w 21600"/>
                  <a:gd name="T15" fmla="*/ 1706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4" name="AutoShape 41"/>
              <p:cNvSpPr>
                <a:spLocks noChangeArrowheads="1"/>
              </p:cNvSpPr>
              <p:nvPr/>
            </p:nvSpPr>
            <p:spPr bwMode="auto">
              <a:xfrm>
                <a:off x="1519" y="1933"/>
                <a:ext cx="91" cy="317"/>
              </a:xfrm>
              <a:prstGeom prst="parallelogram">
                <a:avLst>
                  <a:gd name="adj" fmla="val 25000"/>
                </a:avLst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5" name="AutoShape 42"/>
              <p:cNvSpPr>
                <a:spLocks noChangeArrowheads="1"/>
              </p:cNvSpPr>
              <p:nvPr/>
            </p:nvSpPr>
            <p:spPr bwMode="auto">
              <a:xfrm flipH="1">
                <a:off x="1610" y="1933"/>
                <a:ext cx="91" cy="317"/>
              </a:xfrm>
              <a:prstGeom prst="parallelogram">
                <a:avLst>
                  <a:gd name="adj" fmla="val 25000"/>
                </a:avLst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79" name="Group 43"/>
            <p:cNvGrpSpPr>
              <a:grpSpLocks/>
            </p:cNvGrpSpPr>
            <p:nvPr/>
          </p:nvGrpSpPr>
          <p:grpSpPr bwMode="auto">
            <a:xfrm>
              <a:off x="4695" y="392"/>
              <a:ext cx="408" cy="545"/>
              <a:chOff x="3515" y="1525"/>
              <a:chExt cx="408" cy="545"/>
            </a:xfrm>
          </p:grpSpPr>
          <p:grpSp>
            <p:nvGrpSpPr>
              <p:cNvPr id="4180" name="Group 44"/>
              <p:cNvGrpSpPr>
                <a:grpSpLocks/>
              </p:cNvGrpSpPr>
              <p:nvPr/>
            </p:nvGrpSpPr>
            <p:grpSpPr bwMode="auto">
              <a:xfrm>
                <a:off x="3515" y="1525"/>
                <a:ext cx="408" cy="498"/>
                <a:chOff x="1292" y="1616"/>
                <a:chExt cx="408" cy="498"/>
              </a:xfrm>
            </p:grpSpPr>
            <p:sp>
              <p:nvSpPr>
                <p:cNvPr id="4183" name="Oval 45"/>
                <p:cNvSpPr>
                  <a:spLocks noChangeArrowheads="1"/>
                </p:cNvSpPr>
                <p:nvPr/>
              </p:nvSpPr>
              <p:spPr bwMode="auto">
                <a:xfrm>
                  <a:off x="1383" y="1706"/>
                  <a:ext cx="136" cy="13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4" name="Oval 46"/>
                <p:cNvSpPr>
                  <a:spLocks noChangeArrowheads="1"/>
                </p:cNvSpPr>
                <p:nvPr/>
              </p:nvSpPr>
              <p:spPr bwMode="auto">
                <a:xfrm>
                  <a:off x="1383" y="1842"/>
                  <a:ext cx="136" cy="27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5" name="Oval 47"/>
                <p:cNvSpPr>
                  <a:spLocks noChangeArrowheads="1"/>
                </p:cNvSpPr>
                <p:nvPr/>
              </p:nvSpPr>
              <p:spPr bwMode="auto">
                <a:xfrm rot="-2183061">
                  <a:off x="1474" y="2024"/>
                  <a:ext cx="226" cy="45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6" name="Oval 48"/>
                <p:cNvSpPr>
                  <a:spLocks noChangeArrowheads="1"/>
                </p:cNvSpPr>
                <p:nvPr/>
              </p:nvSpPr>
              <p:spPr bwMode="auto">
                <a:xfrm>
                  <a:off x="1292" y="1888"/>
                  <a:ext cx="91" cy="9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7" name="Oval 49"/>
                <p:cNvSpPr>
                  <a:spLocks noChangeArrowheads="1"/>
                </p:cNvSpPr>
                <p:nvPr/>
              </p:nvSpPr>
              <p:spPr bwMode="auto">
                <a:xfrm>
                  <a:off x="1519" y="1888"/>
                  <a:ext cx="91" cy="91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8" name="AutoShape 50"/>
                <p:cNvSpPr>
                  <a:spLocks noChangeArrowheads="1"/>
                </p:cNvSpPr>
                <p:nvPr/>
              </p:nvSpPr>
              <p:spPr bwMode="auto">
                <a:xfrm>
                  <a:off x="1474" y="1616"/>
                  <a:ext cx="46" cy="9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9" name="AutoShape 51"/>
                <p:cNvSpPr>
                  <a:spLocks noChangeArrowheads="1"/>
                </p:cNvSpPr>
                <p:nvPr/>
              </p:nvSpPr>
              <p:spPr bwMode="auto">
                <a:xfrm>
                  <a:off x="1383" y="1616"/>
                  <a:ext cx="46" cy="9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181" name="Oval 52"/>
              <p:cNvSpPr>
                <a:spLocks noChangeArrowheads="1"/>
              </p:cNvSpPr>
              <p:nvPr/>
            </p:nvSpPr>
            <p:spPr bwMode="auto">
              <a:xfrm>
                <a:off x="3560" y="1979"/>
                <a:ext cx="91" cy="9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2" name="Oval 53"/>
              <p:cNvSpPr>
                <a:spLocks noChangeArrowheads="1"/>
              </p:cNvSpPr>
              <p:nvPr/>
            </p:nvSpPr>
            <p:spPr bwMode="auto">
              <a:xfrm>
                <a:off x="3696" y="1979"/>
                <a:ext cx="91" cy="91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9446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5113" y="260350"/>
            <a:ext cx="647700" cy="576263"/>
          </a:xfrm>
          <a:prstGeom prst="actionButtonForwardNex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900113" y="947738"/>
            <a:ext cx="647700" cy="574675"/>
            <a:chOff x="703" y="572"/>
            <a:chExt cx="499" cy="591"/>
          </a:xfrm>
        </p:grpSpPr>
        <p:sp>
          <p:nvSpPr>
            <p:cNvPr id="4173" name="Rectangle 56"/>
            <p:cNvSpPr>
              <a:spLocks noChangeArrowheads="1"/>
            </p:cNvSpPr>
            <p:nvPr/>
          </p:nvSpPr>
          <p:spPr bwMode="auto">
            <a:xfrm>
              <a:off x="703" y="572"/>
              <a:ext cx="499" cy="590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4" name="Oval 57"/>
            <p:cNvSpPr>
              <a:spLocks noChangeArrowheads="1"/>
            </p:cNvSpPr>
            <p:nvPr/>
          </p:nvSpPr>
          <p:spPr bwMode="auto">
            <a:xfrm>
              <a:off x="748" y="618"/>
              <a:ext cx="182" cy="181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5" name="Rectangle 58"/>
            <p:cNvSpPr>
              <a:spLocks noChangeArrowheads="1"/>
            </p:cNvSpPr>
            <p:nvPr/>
          </p:nvSpPr>
          <p:spPr bwMode="auto">
            <a:xfrm>
              <a:off x="975" y="890"/>
              <a:ext cx="181" cy="18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6" name="AutoShape 59"/>
            <p:cNvSpPr>
              <a:spLocks noChangeArrowheads="1"/>
            </p:cNvSpPr>
            <p:nvPr/>
          </p:nvSpPr>
          <p:spPr bwMode="auto">
            <a:xfrm>
              <a:off x="975" y="618"/>
              <a:ext cx="182" cy="181"/>
            </a:xfrm>
            <a:prstGeom prst="triangle">
              <a:avLst>
                <a:gd name="adj" fmla="val 5000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7" name="Oval 60"/>
            <p:cNvSpPr>
              <a:spLocks noChangeArrowheads="1"/>
            </p:cNvSpPr>
            <p:nvPr/>
          </p:nvSpPr>
          <p:spPr bwMode="auto">
            <a:xfrm>
              <a:off x="748" y="845"/>
              <a:ext cx="136" cy="31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9453" name="Text Box 61"/>
          <p:cNvSpPr txBox="1">
            <a:spLocks noChangeArrowheads="1"/>
          </p:cNvSpPr>
          <p:nvPr/>
        </p:nvSpPr>
        <p:spPr bwMode="auto">
          <a:xfrm>
            <a:off x="1979613" y="1208088"/>
            <a:ext cx="6840537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 - Какой формы предмет?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Какого размера предмет?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Какого цвета предмет?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Из какого материала сделан предмет?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Твердый или мягкий этот предмет?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Профессия.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- Используемые инструменты.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ru-RU" b="1"/>
              <a:t>            - Части предмета.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</p:txBody>
      </p:sp>
      <p:grpSp>
        <p:nvGrpSpPr>
          <p:cNvPr id="12" name="Group 62"/>
          <p:cNvGrpSpPr>
            <a:grpSpLocks/>
          </p:cNvGrpSpPr>
          <p:nvPr/>
        </p:nvGrpSpPr>
        <p:grpSpPr bwMode="auto">
          <a:xfrm>
            <a:off x="971550" y="1593850"/>
            <a:ext cx="576263" cy="649288"/>
            <a:chOff x="1292" y="572"/>
            <a:chExt cx="453" cy="590"/>
          </a:xfrm>
        </p:grpSpPr>
        <p:sp>
          <p:nvSpPr>
            <p:cNvPr id="4169" name="Rectangle 63"/>
            <p:cNvSpPr>
              <a:spLocks noChangeArrowheads="1"/>
            </p:cNvSpPr>
            <p:nvPr/>
          </p:nvSpPr>
          <p:spPr bwMode="auto">
            <a:xfrm>
              <a:off x="1292" y="572"/>
              <a:ext cx="453" cy="590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0" name="Oval 64"/>
            <p:cNvSpPr>
              <a:spLocks noChangeArrowheads="1"/>
            </p:cNvSpPr>
            <p:nvPr/>
          </p:nvSpPr>
          <p:spPr bwMode="auto">
            <a:xfrm>
              <a:off x="1337" y="618"/>
              <a:ext cx="227" cy="22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1" name="Oval 65"/>
            <p:cNvSpPr>
              <a:spLocks noChangeArrowheads="1"/>
            </p:cNvSpPr>
            <p:nvPr/>
          </p:nvSpPr>
          <p:spPr bwMode="auto">
            <a:xfrm>
              <a:off x="1519" y="845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2" name="Oval 66"/>
            <p:cNvSpPr>
              <a:spLocks noChangeArrowheads="1"/>
            </p:cNvSpPr>
            <p:nvPr/>
          </p:nvSpPr>
          <p:spPr bwMode="auto">
            <a:xfrm>
              <a:off x="1610" y="1026"/>
              <a:ext cx="91" cy="91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67"/>
          <p:cNvGrpSpPr>
            <a:grpSpLocks/>
          </p:cNvGrpSpPr>
          <p:nvPr/>
        </p:nvGrpSpPr>
        <p:grpSpPr bwMode="auto">
          <a:xfrm>
            <a:off x="971550" y="2386013"/>
            <a:ext cx="576263" cy="647700"/>
            <a:chOff x="1292" y="1525"/>
            <a:chExt cx="635" cy="771"/>
          </a:xfrm>
        </p:grpSpPr>
        <p:sp>
          <p:nvSpPr>
            <p:cNvPr id="4162" name="Oval 68"/>
            <p:cNvSpPr>
              <a:spLocks noChangeArrowheads="1"/>
            </p:cNvSpPr>
            <p:nvPr/>
          </p:nvSpPr>
          <p:spPr bwMode="auto">
            <a:xfrm>
              <a:off x="1292" y="1525"/>
              <a:ext cx="635" cy="771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3" name="Oval 69"/>
            <p:cNvSpPr>
              <a:spLocks noChangeArrowheads="1"/>
            </p:cNvSpPr>
            <p:nvPr/>
          </p:nvSpPr>
          <p:spPr bwMode="auto">
            <a:xfrm>
              <a:off x="1429" y="1661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4" name="Oval 70"/>
            <p:cNvSpPr>
              <a:spLocks noChangeArrowheads="1"/>
            </p:cNvSpPr>
            <p:nvPr/>
          </p:nvSpPr>
          <p:spPr bwMode="auto">
            <a:xfrm>
              <a:off x="1655" y="1661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Oval 71"/>
            <p:cNvSpPr>
              <a:spLocks noChangeArrowheads="1"/>
            </p:cNvSpPr>
            <p:nvPr/>
          </p:nvSpPr>
          <p:spPr bwMode="auto">
            <a:xfrm>
              <a:off x="1429" y="1842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Oval 72"/>
            <p:cNvSpPr>
              <a:spLocks noChangeArrowheads="1"/>
            </p:cNvSpPr>
            <p:nvPr/>
          </p:nvSpPr>
          <p:spPr bwMode="auto">
            <a:xfrm>
              <a:off x="1429" y="2024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7" name="Oval 73"/>
            <p:cNvSpPr>
              <a:spLocks noChangeArrowheads="1"/>
            </p:cNvSpPr>
            <p:nvPr/>
          </p:nvSpPr>
          <p:spPr bwMode="auto">
            <a:xfrm>
              <a:off x="1655" y="1842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Oval 74"/>
            <p:cNvSpPr>
              <a:spLocks noChangeArrowheads="1"/>
            </p:cNvSpPr>
            <p:nvPr/>
          </p:nvSpPr>
          <p:spPr bwMode="auto">
            <a:xfrm>
              <a:off x="1655" y="2024"/>
              <a:ext cx="136" cy="13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75"/>
          <p:cNvGrpSpPr>
            <a:grpSpLocks/>
          </p:cNvGrpSpPr>
          <p:nvPr/>
        </p:nvGrpSpPr>
        <p:grpSpPr bwMode="auto">
          <a:xfrm>
            <a:off x="971550" y="3106738"/>
            <a:ext cx="647700" cy="646112"/>
            <a:chOff x="4195" y="618"/>
            <a:chExt cx="601" cy="589"/>
          </a:xfrm>
        </p:grpSpPr>
        <p:sp>
          <p:nvSpPr>
            <p:cNvPr id="4160" name="Rectangle 76"/>
            <p:cNvSpPr>
              <a:spLocks noChangeArrowheads="1"/>
            </p:cNvSpPr>
            <p:nvPr/>
          </p:nvSpPr>
          <p:spPr bwMode="auto">
            <a:xfrm>
              <a:off x="4195" y="618"/>
              <a:ext cx="590" cy="58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61" name="Picture 77" descr="ткань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195" y="709"/>
              <a:ext cx="601" cy="429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78"/>
          <p:cNvGrpSpPr>
            <a:grpSpLocks/>
          </p:cNvGrpSpPr>
          <p:nvPr/>
        </p:nvGrpSpPr>
        <p:grpSpPr bwMode="auto">
          <a:xfrm>
            <a:off x="971550" y="3825875"/>
            <a:ext cx="647700" cy="647700"/>
            <a:chOff x="2336" y="663"/>
            <a:chExt cx="680" cy="861"/>
          </a:xfrm>
        </p:grpSpPr>
        <p:sp>
          <p:nvSpPr>
            <p:cNvPr id="4157" name="Rectangle 79"/>
            <p:cNvSpPr>
              <a:spLocks noChangeArrowheads="1"/>
            </p:cNvSpPr>
            <p:nvPr/>
          </p:nvSpPr>
          <p:spPr bwMode="auto">
            <a:xfrm>
              <a:off x="2336" y="663"/>
              <a:ext cx="680" cy="816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58" name="Picture 80" descr="мягкий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336" y="663"/>
              <a:ext cx="381" cy="681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4159" name="Picture 81" descr="твердый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653" y="1071"/>
              <a:ext cx="356" cy="453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9474" name="Picture 82" descr="професси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1550" y="4546600"/>
            <a:ext cx="642938" cy="7207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475" name="Picture 83" descr="профессии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71550" y="5338763"/>
            <a:ext cx="647700" cy="6286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476" name="Picture 84" descr="части игрушки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71550" y="6059488"/>
            <a:ext cx="647700" cy="7191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9477" name="AutoShape 8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5113" y="260350"/>
            <a:ext cx="647700" cy="576263"/>
          </a:xfrm>
          <a:prstGeom prst="actionButtonForwardNex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9478" name="Picture 86" descr="как голос подает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4213" y="3429000"/>
            <a:ext cx="792162" cy="700088"/>
          </a:xfrm>
          <a:prstGeom prst="rect">
            <a:avLst/>
          </a:prstGeom>
          <a:solidFill>
            <a:srgbClr val="CCE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479" name="Picture 87" descr="чем питаются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4213" y="1989138"/>
            <a:ext cx="574675" cy="493712"/>
          </a:xfrm>
          <a:prstGeom prst="rect">
            <a:avLst/>
          </a:prstGeom>
          <a:solidFill>
            <a:srgbClr val="CCE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480" name="Picture 88" descr="скворечник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1188" y="1052513"/>
            <a:ext cx="574675" cy="863600"/>
          </a:xfrm>
          <a:prstGeom prst="rect">
            <a:avLst/>
          </a:prstGeom>
          <a:solidFill>
            <a:srgbClr val="CCE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16" name="Group 89"/>
          <p:cNvGrpSpPr>
            <a:grpSpLocks/>
          </p:cNvGrpSpPr>
          <p:nvPr/>
        </p:nvGrpSpPr>
        <p:grpSpPr bwMode="auto">
          <a:xfrm>
            <a:off x="611188" y="2565400"/>
            <a:ext cx="1008062" cy="792163"/>
            <a:chOff x="385" y="1616"/>
            <a:chExt cx="635" cy="499"/>
          </a:xfrm>
        </p:grpSpPr>
        <p:sp>
          <p:nvSpPr>
            <p:cNvPr id="4141" name="Rectangle 90"/>
            <p:cNvSpPr>
              <a:spLocks noChangeArrowheads="1"/>
            </p:cNvSpPr>
            <p:nvPr/>
          </p:nvSpPr>
          <p:spPr bwMode="auto">
            <a:xfrm>
              <a:off x="385" y="1616"/>
              <a:ext cx="635" cy="49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42" name="Group 91"/>
            <p:cNvGrpSpPr>
              <a:grpSpLocks/>
            </p:cNvGrpSpPr>
            <p:nvPr/>
          </p:nvGrpSpPr>
          <p:grpSpPr bwMode="auto">
            <a:xfrm>
              <a:off x="431" y="1616"/>
              <a:ext cx="558" cy="454"/>
              <a:chOff x="3864" y="799"/>
              <a:chExt cx="921" cy="684"/>
            </a:xfrm>
          </p:grpSpPr>
          <p:grpSp>
            <p:nvGrpSpPr>
              <p:cNvPr id="4143" name="Group 92"/>
              <p:cNvGrpSpPr>
                <a:grpSpLocks/>
              </p:cNvGrpSpPr>
              <p:nvPr/>
            </p:nvGrpSpPr>
            <p:grpSpPr bwMode="auto">
              <a:xfrm>
                <a:off x="3864" y="799"/>
                <a:ext cx="232" cy="684"/>
                <a:chOff x="1837" y="572"/>
                <a:chExt cx="544" cy="1089"/>
              </a:xfrm>
            </p:grpSpPr>
            <p:sp>
              <p:nvSpPr>
                <p:cNvPr id="4154" name="Oval 93"/>
                <p:cNvSpPr>
                  <a:spLocks noChangeArrowheads="1"/>
                </p:cNvSpPr>
                <p:nvPr/>
              </p:nvSpPr>
              <p:spPr bwMode="auto">
                <a:xfrm>
                  <a:off x="1927" y="572"/>
                  <a:ext cx="363" cy="363"/>
                </a:xfrm>
                <a:prstGeom prst="ellipse">
                  <a:avLst/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5" name="AutoShape 94"/>
                <p:cNvSpPr>
                  <a:spLocks noChangeArrowheads="1"/>
                </p:cNvSpPr>
                <p:nvPr/>
              </p:nvSpPr>
              <p:spPr bwMode="auto">
                <a:xfrm rot="10800000">
                  <a:off x="1837" y="935"/>
                  <a:ext cx="544" cy="72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6" name="AutoShape 95"/>
                <p:cNvSpPr>
                  <a:spLocks noChangeArrowheads="1"/>
                </p:cNvSpPr>
                <p:nvPr/>
              </p:nvSpPr>
              <p:spPr bwMode="auto">
                <a:xfrm rot="-5198013">
                  <a:off x="1973" y="845"/>
                  <a:ext cx="227" cy="227"/>
                </a:xfrm>
                <a:prstGeom prst="flowChartCollat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44" name="Group 96"/>
              <p:cNvGrpSpPr>
                <a:grpSpLocks/>
              </p:cNvGrpSpPr>
              <p:nvPr/>
            </p:nvGrpSpPr>
            <p:grpSpPr bwMode="auto">
              <a:xfrm>
                <a:off x="4090" y="890"/>
                <a:ext cx="227" cy="527"/>
                <a:chOff x="2472" y="663"/>
                <a:chExt cx="453" cy="1089"/>
              </a:xfrm>
            </p:grpSpPr>
            <p:sp>
              <p:nvSpPr>
                <p:cNvPr id="4152" name="Oval 97"/>
                <p:cNvSpPr>
                  <a:spLocks noChangeArrowheads="1"/>
                </p:cNvSpPr>
                <p:nvPr/>
              </p:nvSpPr>
              <p:spPr bwMode="auto">
                <a:xfrm>
                  <a:off x="2517" y="663"/>
                  <a:ext cx="318" cy="363"/>
                </a:xfrm>
                <a:prstGeom prst="ellipse">
                  <a:avLst/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3" name="AutoShape 98"/>
                <p:cNvSpPr>
                  <a:spLocks noChangeArrowheads="1"/>
                </p:cNvSpPr>
                <p:nvPr/>
              </p:nvSpPr>
              <p:spPr bwMode="auto">
                <a:xfrm>
                  <a:off x="2472" y="1026"/>
                  <a:ext cx="453" cy="72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45" name="Group 99"/>
              <p:cNvGrpSpPr>
                <a:grpSpLocks/>
              </p:cNvGrpSpPr>
              <p:nvPr/>
            </p:nvGrpSpPr>
            <p:grpSpPr bwMode="auto">
              <a:xfrm>
                <a:off x="4317" y="1117"/>
                <a:ext cx="193" cy="297"/>
                <a:chOff x="2925" y="845"/>
                <a:chExt cx="1134" cy="817"/>
              </a:xfrm>
            </p:grpSpPr>
            <p:sp>
              <p:nvSpPr>
                <p:cNvPr id="4150" name="Oval 100"/>
                <p:cNvSpPr>
                  <a:spLocks noChangeArrowheads="1"/>
                </p:cNvSpPr>
                <p:nvPr/>
              </p:nvSpPr>
              <p:spPr bwMode="auto">
                <a:xfrm>
                  <a:off x="3113" y="845"/>
                  <a:ext cx="756" cy="272"/>
                </a:xfrm>
                <a:prstGeom prst="ellipse">
                  <a:avLst/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1" name="AutoShape 101"/>
                <p:cNvSpPr>
                  <a:spLocks noChangeArrowheads="1"/>
                </p:cNvSpPr>
                <p:nvPr/>
              </p:nvSpPr>
              <p:spPr bwMode="auto">
                <a:xfrm rot="10800000">
                  <a:off x="2925" y="1117"/>
                  <a:ext cx="1134" cy="54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46" name="Group 102"/>
              <p:cNvGrpSpPr>
                <a:grpSpLocks/>
              </p:cNvGrpSpPr>
              <p:nvPr/>
            </p:nvGrpSpPr>
            <p:grpSpPr bwMode="auto">
              <a:xfrm>
                <a:off x="4544" y="1026"/>
                <a:ext cx="241" cy="361"/>
                <a:chOff x="3198" y="436"/>
                <a:chExt cx="907" cy="998"/>
              </a:xfrm>
            </p:grpSpPr>
            <p:sp>
              <p:nvSpPr>
                <p:cNvPr id="4147" name="Oval 103"/>
                <p:cNvSpPr>
                  <a:spLocks noChangeArrowheads="1"/>
                </p:cNvSpPr>
                <p:nvPr/>
              </p:nvSpPr>
              <p:spPr bwMode="auto">
                <a:xfrm>
                  <a:off x="3288" y="709"/>
                  <a:ext cx="637" cy="242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8" name="AutoShape 104"/>
                <p:cNvSpPr>
                  <a:spLocks noChangeArrowheads="1"/>
                </p:cNvSpPr>
                <p:nvPr/>
              </p:nvSpPr>
              <p:spPr bwMode="auto">
                <a:xfrm>
                  <a:off x="3198" y="951"/>
                  <a:ext cx="907" cy="48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ECFF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9" name="AutoShape 105"/>
                <p:cNvSpPr>
                  <a:spLocks noChangeArrowheads="1"/>
                </p:cNvSpPr>
                <p:nvPr/>
              </p:nvSpPr>
              <p:spPr bwMode="auto">
                <a:xfrm rot="-5400000">
                  <a:off x="3470" y="481"/>
                  <a:ext cx="272" cy="181"/>
                </a:xfrm>
                <a:prstGeom prst="flowChartCollate">
                  <a:avLst/>
                </a:prstGeom>
                <a:solidFill>
                  <a:srgbClr val="CCE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9498" name="Text Box 106"/>
          <p:cNvSpPr txBox="1">
            <a:spLocks noChangeArrowheads="1"/>
          </p:cNvSpPr>
          <p:nvPr/>
        </p:nvSpPr>
        <p:spPr bwMode="auto">
          <a:xfrm>
            <a:off x="827088" y="4221163"/>
            <a:ext cx="647700" cy="836612"/>
          </a:xfrm>
          <a:prstGeom prst="rect">
            <a:avLst/>
          </a:prstGeom>
          <a:solidFill>
            <a:srgbClr val="CCE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Я</a:t>
            </a:r>
          </a:p>
        </p:txBody>
      </p:sp>
      <p:sp>
        <p:nvSpPr>
          <p:cNvPr id="59499" name="Text Box 107"/>
          <p:cNvSpPr txBox="1">
            <a:spLocks noChangeArrowheads="1"/>
          </p:cNvSpPr>
          <p:nvPr/>
        </p:nvSpPr>
        <p:spPr bwMode="auto">
          <a:xfrm>
            <a:off x="2268538" y="1268413"/>
            <a:ext cx="6335712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Где живет?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</a:pPr>
            <a:r>
              <a:rPr lang="ru-RU" b="1"/>
              <a:t>- Чем питается?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</a:pPr>
            <a:r>
              <a:rPr lang="ru-RU" b="1"/>
              <a:t>- Семейство.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</a:pPr>
            <a:r>
              <a:rPr lang="ru-RU" b="1"/>
              <a:t>- Как голос подает?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ru-RU" b="1"/>
              <a:t>Высказать свое отношение к предмету.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ru-RU" b="1"/>
          </a:p>
          <a:p>
            <a:pPr algn="l">
              <a:spcBef>
                <a:spcPct val="50000"/>
              </a:spcBef>
            </a:pPr>
            <a:r>
              <a:rPr lang="ru-RU" b="1"/>
              <a:t>- Какие комнаты, кабинеты есть  в помещении.</a:t>
            </a:r>
          </a:p>
        </p:txBody>
      </p:sp>
      <p:pic>
        <p:nvPicPr>
          <p:cNvPr id="59500" name="Picture 108" descr="детский сад кабинеты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50875" y="5229225"/>
            <a:ext cx="896938" cy="974725"/>
          </a:xfrm>
          <a:prstGeom prst="rect">
            <a:avLst/>
          </a:prstGeom>
          <a:solidFill>
            <a:srgbClr val="CCECFF"/>
          </a:solidFill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502" name="Picture 110" descr="teddy60"/>
          <p:cNvPicPr>
            <a:picLocks noChangeAspect="1" noChangeArrowheads="1" noCrop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132138" y="1989138"/>
            <a:ext cx="3579812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119"/>
          <p:cNvGrpSpPr>
            <a:grpSpLocks noChangeAspect="1"/>
          </p:cNvGrpSpPr>
          <p:nvPr/>
        </p:nvGrpSpPr>
        <p:grpSpPr bwMode="auto">
          <a:xfrm>
            <a:off x="1763713" y="5876925"/>
            <a:ext cx="847725" cy="908050"/>
            <a:chOff x="3819" y="2025"/>
            <a:chExt cx="762" cy="816"/>
          </a:xfrm>
        </p:grpSpPr>
        <p:sp>
          <p:nvSpPr>
            <p:cNvPr id="4135" name="AutoShape 118"/>
            <p:cNvSpPr>
              <a:spLocks noChangeAspect="1" noChangeArrowheads="1" noTextEdit="1"/>
            </p:cNvSpPr>
            <p:nvPr/>
          </p:nvSpPr>
          <p:spPr bwMode="auto">
            <a:xfrm>
              <a:off x="3819" y="2025"/>
              <a:ext cx="762" cy="816"/>
            </a:xfrm>
            <a:prstGeom prst="rect">
              <a:avLst/>
            </a:prstGeom>
            <a:solidFill>
              <a:srgbClr val="CCE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6" name="Rectangle 120"/>
            <p:cNvSpPr>
              <a:spLocks noChangeArrowheads="1"/>
            </p:cNvSpPr>
            <p:nvPr/>
          </p:nvSpPr>
          <p:spPr bwMode="auto">
            <a:xfrm>
              <a:off x="3849" y="2055"/>
              <a:ext cx="702" cy="76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7" name="Freeform 121"/>
            <p:cNvSpPr>
              <a:spLocks/>
            </p:cNvSpPr>
            <p:nvPr/>
          </p:nvSpPr>
          <p:spPr bwMode="auto">
            <a:xfrm>
              <a:off x="4209" y="2175"/>
              <a:ext cx="150" cy="216"/>
            </a:xfrm>
            <a:custGeom>
              <a:avLst/>
              <a:gdLst>
                <a:gd name="T0" fmla="*/ 41990399 w 25"/>
                <a:gd name="T1" fmla="*/ 18475762 h 36"/>
                <a:gd name="T2" fmla="*/ 0 w 25"/>
                <a:gd name="T3" fmla="*/ 0 h 36"/>
                <a:gd name="T4" fmla="*/ 0 w 25"/>
                <a:gd name="T5" fmla="*/ 60466126 h 36"/>
                <a:gd name="T6" fmla="*/ 41990399 w 25"/>
                <a:gd name="T7" fmla="*/ 1847576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36"/>
                <a:gd name="T14" fmla="*/ 25 w 25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36">
                  <a:moveTo>
                    <a:pt x="25" y="11"/>
                  </a:moveTo>
                  <a:cubicBezTo>
                    <a:pt x="19" y="3"/>
                    <a:pt x="9" y="0"/>
                    <a:pt x="0" y="0"/>
                  </a:cubicBezTo>
                  <a:lnTo>
                    <a:pt x="0" y="36"/>
                  </a:lnTo>
                  <a:lnTo>
                    <a:pt x="25" y="11"/>
                  </a:lnTo>
                  <a:close/>
                </a:path>
              </a:pathLst>
            </a:custGeom>
            <a:solidFill>
              <a:srgbClr val="FF616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8" name="Freeform 122"/>
            <p:cNvSpPr>
              <a:spLocks/>
            </p:cNvSpPr>
            <p:nvPr/>
          </p:nvSpPr>
          <p:spPr bwMode="auto">
            <a:xfrm>
              <a:off x="4233" y="2271"/>
              <a:ext cx="216" cy="216"/>
            </a:xfrm>
            <a:custGeom>
              <a:avLst/>
              <a:gdLst>
                <a:gd name="T0" fmla="*/ 55427281 w 36"/>
                <a:gd name="T1" fmla="*/ 60466126 h 36"/>
                <a:gd name="T2" fmla="*/ 60466126 w 36"/>
                <a:gd name="T3" fmla="*/ 41990394 h 36"/>
                <a:gd name="T4" fmla="*/ 41990394 w 36"/>
                <a:gd name="T5" fmla="*/ 0 h 36"/>
                <a:gd name="T6" fmla="*/ 0 w 36"/>
                <a:gd name="T7" fmla="*/ 41990394 h 36"/>
                <a:gd name="T8" fmla="*/ 55427281 w 36"/>
                <a:gd name="T9" fmla="*/ 6046612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3" y="36"/>
                  </a:moveTo>
                  <a:cubicBezTo>
                    <a:pt x="35" y="33"/>
                    <a:pt x="36" y="29"/>
                    <a:pt x="36" y="25"/>
                  </a:cubicBezTo>
                  <a:cubicBezTo>
                    <a:pt x="36" y="15"/>
                    <a:pt x="32" y="6"/>
                    <a:pt x="25" y="0"/>
                  </a:cubicBezTo>
                  <a:lnTo>
                    <a:pt x="0" y="25"/>
                  </a:lnTo>
                  <a:lnTo>
                    <a:pt x="33" y="36"/>
                  </a:lnTo>
                  <a:close/>
                </a:path>
              </a:pathLst>
            </a:custGeom>
            <a:solidFill>
              <a:srgbClr val="FFC31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9" name="Freeform 123"/>
            <p:cNvSpPr>
              <a:spLocks/>
            </p:cNvSpPr>
            <p:nvPr/>
          </p:nvSpPr>
          <p:spPr bwMode="auto">
            <a:xfrm>
              <a:off x="3963" y="2307"/>
              <a:ext cx="414" cy="366"/>
            </a:xfrm>
            <a:custGeom>
              <a:avLst/>
              <a:gdLst>
                <a:gd name="T0" fmla="*/ 16796159 w 69"/>
                <a:gd name="T1" fmla="*/ 0 h 61"/>
                <a:gd name="T2" fmla="*/ 0 w 69"/>
                <a:gd name="T3" fmla="*/ 40310786 h 61"/>
                <a:gd name="T4" fmla="*/ 60466125 w 69"/>
                <a:gd name="T5" fmla="*/ 102456598 h 61"/>
                <a:gd name="T6" fmla="*/ 115893405 w 69"/>
                <a:gd name="T7" fmla="*/ 60466185 h 61"/>
                <a:gd name="T8" fmla="*/ 60466125 w 69"/>
                <a:gd name="T9" fmla="*/ 41990401 h 61"/>
                <a:gd name="T10" fmla="*/ 16796159 w 69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61"/>
                <a:gd name="T20" fmla="*/ 69 w 69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61">
                  <a:moveTo>
                    <a:pt x="10" y="0"/>
                  </a:moveTo>
                  <a:cubicBezTo>
                    <a:pt x="3" y="6"/>
                    <a:pt x="0" y="15"/>
                    <a:pt x="0" y="24"/>
                  </a:cubicBezTo>
                  <a:cubicBezTo>
                    <a:pt x="0" y="44"/>
                    <a:pt x="16" y="61"/>
                    <a:pt x="36" y="61"/>
                  </a:cubicBezTo>
                  <a:cubicBezTo>
                    <a:pt x="51" y="60"/>
                    <a:pt x="64" y="51"/>
                    <a:pt x="69" y="36"/>
                  </a:cubicBezTo>
                  <a:lnTo>
                    <a:pt x="36" y="2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D02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0" name="Freeform 124"/>
            <p:cNvSpPr>
              <a:spLocks/>
            </p:cNvSpPr>
            <p:nvPr/>
          </p:nvSpPr>
          <p:spPr bwMode="auto">
            <a:xfrm>
              <a:off x="4029" y="2175"/>
              <a:ext cx="156" cy="216"/>
            </a:xfrm>
            <a:custGeom>
              <a:avLst/>
              <a:gdLst>
                <a:gd name="T0" fmla="*/ 41990400 w 26"/>
                <a:gd name="T1" fmla="*/ 0 h 36"/>
                <a:gd name="T2" fmla="*/ 0 w 26"/>
                <a:gd name="T3" fmla="*/ 18475762 h 36"/>
                <a:gd name="T4" fmla="*/ 43670015 w 26"/>
                <a:gd name="T5" fmla="*/ 60466126 h 36"/>
                <a:gd name="T6" fmla="*/ 41990400 w 26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36"/>
                <a:gd name="T14" fmla="*/ 26 w 2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36">
                  <a:moveTo>
                    <a:pt x="25" y="0"/>
                  </a:moveTo>
                  <a:cubicBezTo>
                    <a:pt x="16" y="0"/>
                    <a:pt x="6" y="3"/>
                    <a:pt x="0" y="11"/>
                  </a:cubicBezTo>
                  <a:lnTo>
                    <a:pt x="26" y="3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CB1FE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9519" name="AutoShape 1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85113" y="260350"/>
            <a:ext cx="647700" cy="576263"/>
          </a:xfrm>
          <a:prstGeom prst="actionButtonForwardNex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9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0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9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46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594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5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77"/>
                  </p:tgtEl>
                </p:cond>
              </p:nextCondLst>
            </p:seq>
          </p:childTnLst>
        </p:cTn>
      </p:par>
    </p:tnLst>
    <p:bldLst>
      <p:bldP spid="59394" grpId="0"/>
      <p:bldP spid="59397" grpId="0" animBg="1"/>
      <p:bldP spid="59401" grpId="0" animBg="1"/>
      <p:bldP spid="59402" grpId="0" animBg="1"/>
      <p:bldP spid="59407" grpId="0"/>
      <p:bldP spid="59407" grpId="1"/>
      <p:bldP spid="59408" grpId="0" animBg="1"/>
      <p:bldP spid="59408" grpId="1" animBg="1"/>
      <p:bldP spid="59446" grpId="0" animBg="1"/>
      <p:bldP spid="59446" grpId="1" animBg="1"/>
      <p:bldP spid="59453" grpId="0"/>
      <p:bldP spid="59453" grpId="1"/>
      <p:bldP spid="59477" grpId="0" animBg="1"/>
      <p:bldP spid="59498" grpId="0" animBg="1"/>
      <p:bldP spid="59499" grpId="0"/>
      <p:bldP spid="595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51275" y="476250"/>
            <a:ext cx="4897438" cy="4824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3034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меню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924300" y="620713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7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924300" y="620713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Части тела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5076825" y="1412875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443663" y="1412875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076825" y="620713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596188" y="1412875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7596188" y="620713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43663" y="620713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3924300" y="1412875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78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148263" y="765175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Семья</a:t>
            </a:r>
          </a:p>
        </p:txBody>
      </p:sp>
      <p:sp>
        <p:nvSpPr>
          <p:cNvPr id="62479" name="Text Box 1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443663" y="692150"/>
            <a:ext cx="10080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Времена года</a:t>
            </a:r>
          </a:p>
        </p:txBody>
      </p:sp>
      <p:sp>
        <p:nvSpPr>
          <p:cNvPr id="62480" name="Text Box 1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524750" y="69215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Деревья</a:t>
            </a: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5076825" y="1557338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Фрукты</a:t>
            </a:r>
          </a:p>
        </p:txBody>
      </p:sp>
      <p:sp>
        <p:nvSpPr>
          <p:cNvPr id="62482" name="Text Box 1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924300" y="1557338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Овощи</a:t>
            </a: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6372225" y="1557338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Одежда   </a:t>
            </a:r>
          </a:p>
        </p:txBody>
      </p:sp>
      <p:sp>
        <p:nvSpPr>
          <p:cNvPr id="62484" name="Text Box 2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524750" y="1484313"/>
            <a:ext cx="1008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Игрушки</a:t>
            </a:r>
            <a:r>
              <a:rPr lang="ru-RU" sz="1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3924300" y="2205038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86" name="Text Box 2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851275" y="2276475"/>
            <a:ext cx="108108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Детский сад. Школа.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5076825" y="2205038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88" name="Text Box 24"/>
          <p:cNvSpPr txBox="1">
            <a:spLocks noChangeArrowheads="1"/>
          </p:cNvSpPr>
          <p:nvPr/>
        </p:nvSpPr>
        <p:spPr bwMode="auto">
          <a:xfrm>
            <a:off x="5076825" y="2276475"/>
            <a:ext cx="936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Инструменты</a:t>
            </a:r>
          </a:p>
        </p:txBody>
      </p:sp>
      <p:sp>
        <p:nvSpPr>
          <p:cNvPr id="5145" name="Rectangle 2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516688" y="2205038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Rectangle 2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596188" y="2205038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7596188" y="2332038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Птицы</a:t>
            </a:r>
          </a:p>
        </p:txBody>
      </p:sp>
      <p:sp>
        <p:nvSpPr>
          <p:cNvPr id="5148" name="Rectangle 2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24300" y="2997200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3924300" y="3068638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Живот- ные</a:t>
            </a: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5076825" y="3789363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3924300" y="3789363"/>
            <a:ext cx="935038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96" name="Rectangle 32"/>
          <p:cNvSpPr>
            <a:spLocks noChangeArrowheads="1"/>
          </p:cNvSpPr>
          <p:nvPr/>
        </p:nvSpPr>
        <p:spPr bwMode="auto">
          <a:xfrm>
            <a:off x="7596188" y="2997200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65000"/>
              </a:lnSpc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Мамин </a:t>
            </a:r>
          </a:p>
          <a:p>
            <a:pPr>
              <a:lnSpc>
                <a:spcPct val="65000"/>
              </a:lnSpc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праздник</a:t>
            </a:r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5076825" y="2997200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6443663" y="2997200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5000"/>
              </a:lnSpc>
            </a:pPr>
            <a:r>
              <a:rPr lang="ru-RU" sz="1200" b="1"/>
              <a:t>День </a:t>
            </a:r>
          </a:p>
          <a:p>
            <a:pPr>
              <a:lnSpc>
                <a:spcPct val="85000"/>
              </a:lnSpc>
            </a:pPr>
            <a:r>
              <a:rPr lang="ru-RU" sz="1200" b="1"/>
              <a:t>защитников </a:t>
            </a:r>
          </a:p>
          <a:p>
            <a:pPr>
              <a:lnSpc>
                <a:spcPct val="85000"/>
              </a:lnSpc>
            </a:pPr>
            <a:r>
              <a:rPr lang="ru-RU" sz="1200" b="1"/>
              <a:t>Отечества</a:t>
            </a: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7596188" y="3789363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6443663" y="3789363"/>
            <a:ext cx="935037" cy="576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01" name="Text Box 37"/>
          <p:cNvSpPr txBox="1">
            <a:spLocks noChangeArrowheads="1"/>
          </p:cNvSpPr>
          <p:nvPr/>
        </p:nvSpPr>
        <p:spPr bwMode="auto">
          <a:xfrm>
            <a:off x="5076825" y="3068638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Транс-порт</a:t>
            </a:r>
          </a:p>
        </p:txBody>
      </p:sp>
      <p:sp>
        <p:nvSpPr>
          <p:cNvPr id="62502" name="Text Box 38"/>
          <p:cNvSpPr txBox="1">
            <a:spLocks noChangeArrowheads="1"/>
          </p:cNvSpPr>
          <p:nvPr/>
        </p:nvSpPr>
        <p:spPr bwMode="auto">
          <a:xfrm>
            <a:off x="3924300" y="3789363"/>
            <a:ext cx="9350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25000"/>
              </a:lnSpc>
              <a:spcBef>
                <a:spcPct val="40000"/>
              </a:spcBef>
              <a:defRPr/>
            </a:pPr>
            <a:endParaRPr lang="ru-RU" sz="12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65000"/>
              </a:lnSpc>
              <a:spcBef>
                <a:spcPct val="40000"/>
              </a:spcBef>
              <a:defRPr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Комнат-ные растения</a:t>
            </a:r>
          </a:p>
        </p:txBody>
      </p:sp>
      <p:sp>
        <p:nvSpPr>
          <p:cNvPr id="62503" name="Text Box 39"/>
          <p:cNvSpPr txBox="1">
            <a:spLocks noChangeArrowheads="1"/>
          </p:cNvSpPr>
          <p:nvPr/>
        </p:nvSpPr>
        <p:spPr bwMode="auto">
          <a:xfrm>
            <a:off x="5076825" y="3789363"/>
            <a:ext cx="935038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endParaRPr lang="ru-RU" sz="14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Город</a:t>
            </a:r>
          </a:p>
        </p:txBody>
      </p:sp>
      <p:sp>
        <p:nvSpPr>
          <p:cNvPr id="62504" name="Text Box 40"/>
          <p:cNvSpPr txBox="1">
            <a:spLocks noChangeArrowheads="1"/>
          </p:cNvSpPr>
          <p:nvPr/>
        </p:nvSpPr>
        <p:spPr bwMode="auto">
          <a:xfrm>
            <a:off x="6443663" y="3860800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Дом и его части</a:t>
            </a:r>
          </a:p>
        </p:txBody>
      </p:sp>
      <p:sp>
        <p:nvSpPr>
          <p:cNvPr id="62505" name="Text Box 4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596188" y="3789363"/>
            <a:ext cx="93503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  <a:defRPr/>
            </a:pPr>
            <a:endParaRPr lang="ru-RU" sz="14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55000"/>
              </a:lnSpc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Мебель</a:t>
            </a:r>
          </a:p>
        </p:txBody>
      </p:sp>
      <p:sp>
        <p:nvSpPr>
          <p:cNvPr id="62506" name="Text Box 4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924300" y="4581525"/>
            <a:ext cx="935038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45000"/>
              </a:lnSpc>
              <a:spcBef>
                <a:spcPct val="50000"/>
              </a:spcBef>
              <a:defRPr/>
            </a:pPr>
            <a:endParaRPr lang="ru-RU" sz="14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45000"/>
              </a:lnSpc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Посуда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3924300" y="4508500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7596188" y="4508500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443663" y="4508500"/>
            <a:ext cx="935037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5076825" y="4508500"/>
            <a:ext cx="935038" cy="576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11" name="Text Box 47"/>
          <p:cNvSpPr txBox="1">
            <a:spLocks noChangeArrowheads="1"/>
          </p:cNvSpPr>
          <p:nvPr/>
        </p:nvSpPr>
        <p:spPr bwMode="auto">
          <a:xfrm>
            <a:off x="5076825" y="4508500"/>
            <a:ext cx="9350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Продук-ты</a:t>
            </a:r>
          </a:p>
        </p:txBody>
      </p:sp>
      <p:sp>
        <p:nvSpPr>
          <p:cNvPr id="62512" name="Text Box 48"/>
          <p:cNvSpPr txBox="1">
            <a:spLocks noChangeArrowheads="1"/>
          </p:cNvSpPr>
          <p:nvPr/>
        </p:nvSpPr>
        <p:spPr bwMode="auto">
          <a:xfrm>
            <a:off x="6443663" y="4508500"/>
            <a:ext cx="935037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endParaRPr lang="ru-RU" sz="1400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Спорт</a:t>
            </a:r>
          </a:p>
        </p:txBody>
      </p:sp>
      <p:sp>
        <p:nvSpPr>
          <p:cNvPr id="62513" name="Text Box 49"/>
          <p:cNvSpPr txBox="1">
            <a:spLocks noChangeArrowheads="1"/>
          </p:cNvSpPr>
          <p:nvPr/>
        </p:nvSpPr>
        <p:spPr bwMode="auto">
          <a:xfrm>
            <a:off x="7596188" y="4508500"/>
            <a:ext cx="9350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Насекомые</a:t>
            </a:r>
          </a:p>
        </p:txBody>
      </p:sp>
      <p:pic>
        <p:nvPicPr>
          <p:cNvPr id="62514" name="Picture 50" descr="teddy57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5600" y="5300663"/>
            <a:ext cx="2087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515" name="Text Box 51"/>
          <p:cNvSpPr txBox="1">
            <a:spLocks noChangeArrowheads="1"/>
          </p:cNvSpPr>
          <p:nvPr/>
        </p:nvSpPr>
        <p:spPr bwMode="auto">
          <a:xfrm>
            <a:off x="6516688" y="2205038"/>
            <a:ext cx="936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Профессии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5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2 слай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83" name="Rectangle 71"/>
          <p:cNvSpPr>
            <a:spLocks noChangeArrowheads="1"/>
          </p:cNvSpPr>
          <p:nvPr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chemeClr val="bg1"/>
              </a:gs>
              <a:gs pos="100000">
                <a:srgbClr val="99FFCC"/>
              </a:gs>
            </a:gsLst>
            <a:lin ang="2700000" scaled="1"/>
          </a:gradFill>
          <a:ln w="19050" algn="ctr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7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5288" y="2276475"/>
            <a:ext cx="576262" cy="863600"/>
          </a:xfrm>
          <a:prstGeom prst="actionButtonHelp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8388350" y="908050"/>
            <a:ext cx="647700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804025" y="908050"/>
            <a:ext cx="647700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5148263" y="908050"/>
            <a:ext cx="1079500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4572000" y="908050"/>
            <a:ext cx="504825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3708400" y="908050"/>
            <a:ext cx="792163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AutoShape 8"/>
          <p:cNvSpPr>
            <a:spLocks noChangeArrowheads="1"/>
          </p:cNvSpPr>
          <p:nvPr/>
        </p:nvSpPr>
        <p:spPr bwMode="auto">
          <a:xfrm>
            <a:off x="250825" y="5949950"/>
            <a:ext cx="1944688" cy="792163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WordArt 9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1352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Овощи</a:t>
            </a:r>
          </a:p>
        </p:txBody>
      </p:sp>
      <p:sp>
        <p:nvSpPr>
          <p:cNvPr id="6155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44450"/>
            <a:ext cx="287337" cy="288925"/>
          </a:xfrm>
          <a:prstGeom prst="actionButtonHome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8101013" y="5734050"/>
            <a:ext cx="863600" cy="836613"/>
            <a:chOff x="2608" y="3657"/>
            <a:chExt cx="544" cy="527"/>
          </a:xfrm>
        </p:grpSpPr>
        <p:sp>
          <p:nvSpPr>
            <p:cNvPr id="6214" name="AutoShape 12"/>
            <p:cNvSpPr>
              <a:spLocks noChangeArrowheads="1"/>
            </p:cNvSpPr>
            <p:nvPr/>
          </p:nvSpPr>
          <p:spPr bwMode="auto">
            <a:xfrm>
              <a:off x="2608" y="3657"/>
              <a:ext cx="544" cy="527"/>
            </a:xfrm>
            <a:prstGeom prst="star8">
              <a:avLst>
                <a:gd name="adj" fmla="val 3825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5" name="Text Box 13"/>
            <p:cNvSpPr txBox="1">
              <a:spLocks noChangeArrowheads="1"/>
            </p:cNvSpPr>
            <p:nvPr/>
          </p:nvSpPr>
          <p:spPr bwMode="auto">
            <a:xfrm>
              <a:off x="2653" y="3793"/>
              <a:ext cx="453" cy="231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всё</a:t>
              </a:r>
            </a:p>
          </p:txBody>
        </p:sp>
      </p:grp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250825" y="6092825"/>
            <a:ext cx="19446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ru-RU" b="1"/>
              <a:t>Опиши любой 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ru-RU" b="1"/>
              <a:t>овощ</a:t>
            </a:r>
          </a:p>
        </p:txBody>
      </p:sp>
      <p:pic>
        <p:nvPicPr>
          <p:cNvPr id="64527" name="Picture 15" descr="1картош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357563"/>
            <a:ext cx="2303463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8" name="Picture 16" descr="1томат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35825" y="3573463"/>
            <a:ext cx="9794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9" name="Picture 17" descr="Кабачок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00338" y="4868863"/>
            <a:ext cx="2016125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капуста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24525" y="5013325"/>
            <a:ext cx="22431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1" name="Picture 19" descr="огурец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03575" y="3716338"/>
            <a:ext cx="136842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2" name="Picture 20" descr="репа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63713" y="3716338"/>
            <a:ext cx="9477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3" name="Picture 21" descr="морковь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2001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4" name="Picture 22" descr="лук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787900" y="4941888"/>
            <a:ext cx="10668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6" name="Rectangle 23"/>
          <p:cNvSpPr>
            <a:spLocks noChangeArrowheads="1"/>
          </p:cNvSpPr>
          <p:nvPr/>
        </p:nvSpPr>
        <p:spPr bwMode="auto">
          <a:xfrm>
            <a:off x="250825" y="2133600"/>
            <a:ext cx="8642350" cy="1223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Rectangle 24"/>
          <p:cNvSpPr>
            <a:spLocks noChangeArrowheads="1"/>
          </p:cNvSpPr>
          <p:nvPr/>
        </p:nvSpPr>
        <p:spPr bwMode="auto">
          <a:xfrm>
            <a:off x="1116013" y="908050"/>
            <a:ext cx="792162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37" name="Oval 25"/>
          <p:cNvSpPr>
            <a:spLocks noChangeArrowheads="1"/>
          </p:cNvSpPr>
          <p:nvPr/>
        </p:nvSpPr>
        <p:spPr bwMode="auto">
          <a:xfrm>
            <a:off x="1187450" y="981075"/>
            <a:ext cx="288925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38" name="Rectangle 26"/>
          <p:cNvSpPr>
            <a:spLocks noChangeArrowheads="1"/>
          </p:cNvSpPr>
          <p:nvPr/>
        </p:nvSpPr>
        <p:spPr bwMode="auto">
          <a:xfrm>
            <a:off x="1547813" y="1412875"/>
            <a:ext cx="287337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39" name="AutoShape 27"/>
          <p:cNvSpPr>
            <a:spLocks noChangeArrowheads="1"/>
          </p:cNvSpPr>
          <p:nvPr/>
        </p:nvSpPr>
        <p:spPr bwMode="auto">
          <a:xfrm>
            <a:off x="1547813" y="981075"/>
            <a:ext cx="288925" cy="2873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0" name="Oval 28"/>
          <p:cNvSpPr>
            <a:spLocks noChangeArrowheads="1"/>
          </p:cNvSpPr>
          <p:nvPr/>
        </p:nvSpPr>
        <p:spPr bwMode="auto">
          <a:xfrm>
            <a:off x="1260475" y="1412875"/>
            <a:ext cx="144463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Oval 29"/>
          <p:cNvSpPr>
            <a:spLocks noChangeArrowheads="1"/>
          </p:cNvSpPr>
          <p:nvPr/>
        </p:nvSpPr>
        <p:spPr bwMode="auto">
          <a:xfrm rot="5400000">
            <a:off x="2753519" y="997744"/>
            <a:ext cx="971550" cy="792162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2" name="Oval 30"/>
          <p:cNvSpPr>
            <a:spLocks noChangeArrowheads="1"/>
          </p:cNvSpPr>
          <p:nvPr/>
        </p:nvSpPr>
        <p:spPr bwMode="auto">
          <a:xfrm rot="5400000">
            <a:off x="3303587" y="1025526"/>
            <a:ext cx="161925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3" name="Oval 31"/>
          <p:cNvSpPr>
            <a:spLocks noChangeArrowheads="1"/>
          </p:cNvSpPr>
          <p:nvPr/>
        </p:nvSpPr>
        <p:spPr bwMode="auto">
          <a:xfrm rot="5400000">
            <a:off x="3303587" y="1223963"/>
            <a:ext cx="161925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4" name="Oval 32"/>
          <p:cNvSpPr>
            <a:spLocks noChangeArrowheads="1"/>
          </p:cNvSpPr>
          <p:nvPr/>
        </p:nvSpPr>
        <p:spPr bwMode="auto">
          <a:xfrm rot="5400000">
            <a:off x="3303587" y="1530351"/>
            <a:ext cx="161925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5" name="Oval 33"/>
          <p:cNvSpPr>
            <a:spLocks noChangeArrowheads="1"/>
          </p:cNvSpPr>
          <p:nvPr/>
        </p:nvSpPr>
        <p:spPr bwMode="auto">
          <a:xfrm rot="5400000">
            <a:off x="3014662" y="1025526"/>
            <a:ext cx="161925" cy="2159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6" name="Oval 34"/>
          <p:cNvSpPr>
            <a:spLocks noChangeArrowheads="1"/>
          </p:cNvSpPr>
          <p:nvPr/>
        </p:nvSpPr>
        <p:spPr bwMode="auto">
          <a:xfrm rot="5400000">
            <a:off x="3016250" y="1277938"/>
            <a:ext cx="161925" cy="215900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7" name="Oval 35"/>
          <p:cNvSpPr>
            <a:spLocks noChangeArrowheads="1"/>
          </p:cNvSpPr>
          <p:nvPr/>
        </p:nvSpPr>
        <p:spPr bwMode="auto">
          <a:xfrm rot="5400000">
            <a:off x="3016250" y="1547813"/>
            <a:ext cx="161925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9" name="Rectangle 36"/>
          <p:cNvSpPr>
            <a:spLocks noChangeArrowheads="1"/>
          </p:cNvSpPr>
          <p:nvPr/>
        </p:nvSpPr>
        <p:spPr bwMode="auto">
          <a:xfrm>
            <a:off x="2051050" y="908050"/>
            <a:ext cx="719138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49" name="Oval 37"/>
          <p:cNvSpPr>
            <a:spLocks noChangeArrowheads="1"/>
          </p:cNvSpPr>
          <p:nvPr/>
        </p:nvSpPr>
        <p:spPr bwMode="auto">
          <a:xfrm>
            <a:off x="2122488" y="981075"/>
            <a:ext cx="360362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50" name="Oval 38"/>
          <p:cNvSpPr>
            <a:spLocks noChangeArrowheads="1"/>
          </p:cNvSpPr>
          <p:nvPr/>
        </p:nvSpPr>
        <p:spPr bwMode="auto">
          <a:xfrm>
            <a:off x="2411413" y="13414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51" name="Oval 39"/>
          <p:cNvSpPr>
            <a:spLocks noChangeArrowheads="1"/>
          </p:cNvSpPr>
          <p:nvPr/>
        </p:nvSpPr>
        <p:spPr bwMode="auto">
          <a:xfrm>
            <a:off x="2554288" y="1628775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3" name="Rectangle 40"/>
          <p:cNvSpPr>
            <a:spLocks noChangeArrowheads="1"/>
          </p:cNvSpPr>
          <p:nvPr/>
        </p:nvSpPr>
        <p:spPr bwMode="auto">
          <a:xfrm>
            <a:off x="106363" y="908050"/>
            <a:ext cx="936625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4553" name="Picture 41" descr="дерево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06363" y="908050"/>
            <a:ext cx="4826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54" name="Picture 42" descr="гряда1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68313" y="1412875"/>
            <a:ext cx="574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55" name="Picture 43" descr="части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779838" y="908050"/>
            <a:ext cx="684212" cy="8763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</p:pic>
      <p:pic>
        <p:nvPicPr>
          <p:cNvPr id="64556" name="Picture 44" descr="вкус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572000" y="908050"/>
            <a:ext cx="5381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57" name="Picture 45" descr="мягкий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5148263" y="908050"/>
            <a:ext cx="523875" cy="93662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</p:pic>
      <p:pic>
        <p:nvPicPr>
          <p:cNvPr id="64558" name="Picture 46" descr="твердый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5646738" y="1196975"/>
            <a:ext cx="509587" cy="6477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</p:pic>
      <p:sp>
        <p:nvSpPr>
          <p:cNvPr id="6190" name="Rectangle 47"/>
          <p:cNvSpPr>
            <a:spLocks noChangeArrowheads="1"/>
          </p:cNvSpPr>
          <p:nvPr/>
        </p:nvSpPr>
        <p:spPr bwMode="auto">
          <a:xfrm>
            <a:off x="6300788" y="908050"/>
            <a:ext cx="431800" cy="931863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6300788" y="987425"/>
            <a:ext cx="431800" cy="811213"/>
            <a:chOff x="3969" y="622"/>
            <a:chExt cx="272" cy="511"/>
          </a:xfrm>
        </p:grpSpPr>
        <p:sp>
          <p:nvSpPr>
            <p:cNvPr id="6212" name="Freeform 49"/>
            <p:cNvSpPr>
              <a:spLocks/>
            </p:cNvSpPr>
            <p:nvPr/>
          </p:nvSpPr>
          <p:spPr bwMode="auto">
            <a:xfrm>
              <a:off x="3969" y="622"/>
              <a:ext cx="272" cy="48"/>
            </a:xfrm>
            <a:custGeom>
              <a:avLst/>
              <a:gdLst>
                <a:gd name="T0" fmla="*/ 0 w 635"/>
                <a:gd name="T1" fmla="*/ 1 h 91"/>
                <a:gd name="T2" fmla="*/ 0 w 635"/>
                <a:gd name="T3" fmla="*/ 0 h 91"/>
                <a:gd name="T4" fmla="*/ 0 w 635"/>
                <a:gd name="T5" fmla="*/ 1 h 91"/>
                <a:gd name="T6" fmla="*/ 0 w 635"/>
                <a:gd name="T7" fmla="*/ 0 h 91"/>
                <a:gd name="T8" fmla="*/ 0 w 635"/>
                <a:gd name="T9" fmla="*/ 1 h 91"/>
                <a:gd name="T10" fmla="*/ 1 w 635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5"/>
                <a:gd name="T19" fmla="*/ 0 h 91"/>
                <a:gd name="T20" fmla="*/ 635 w 635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5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182" y="91"/>
                    <a:pt x="227" y="91"/>
                  </a:cubicBezTo>
                  <a:cubicBezTo>
                    <a:pt x="272" y="91"/>
                    <a:pt x="318" y="0"/>
                    <a:pt x="363" y="0"/>
                  </a:cubicBezTo>
                  <a:cubicBezTo>
                    <a:pt x="408" y="0"/>
                    <a:pt x="454" y="91"/>
                    <a:pt x="499" y="91"/>
                  </a:cubicBezTo>
                  <a:cubicBezTo>
                    <a:pt x="544" y="91"/>
                    <a:pt x="612" y="15"/>
                    <a:pt x="635" y="0"/>
                  </a:cubicBezTo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3" name="Text Box 50"/>
            <p:cNvSpPr txBox="1">
              <a:spLocks noChangeArrowheads="1"/>
            </p:cNvSpPr>
            <p:nvPr/>
          </p:nvSpPr>
          <p:spPr bwMode="auto">
            <a:xfrm>
              <a:off x="3969" y="768"/>
              <a:ext cx="272" cy="365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/>
                <a:t>?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877050" y="1196975"/>
            <a:ext cx="503238" cy="433388"/>
            <a:chOff x="4129" y="7627"/>
            <a:chExt cx="2072" cy="1246"/>
          </a:xfrm>
        </p:grpSpPr>
        <p:sp>
          <p:nvSpPr>
            <p:cNvPr id="6203" name="Rectangle 52"/>
            <p:cNvSpPr>
              <a:spLocks noChangeArrowheads="1"/>
            </p:cNvSpPr>
            <p:nvPr/>
          </p:nvSpPr>
          <p:spPr bwMode="auto">
            <a:xfrm>
              <a:off x="4129" y="7627"/>
              <a:ext cx="2072" cy="69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4" name="Rectangle 53"/>
            <p:cNvSpPr>
              <a:spLocks noChangeArrowheads="1"/>
            </p:cNvSpPr>
            <p:nvPr/>
          </p:nvSpPr>
          <p:spPr bwMode="auto">
            <a:xfrm>
              <a:off x="4446" y="7766"/>
              <a:ext cx="1527" cy="1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5" name="Rectangle 54"/>
            <p:cNvSpPr>
              <a:spLocks noChangeArrowheads="1"/>
            </p:cNvSpPr>
            <p:nvPr/>
          </p:nvSpPr>
          <p:spPr bwMode="auto">
            <a:xfrm>
              <a:off x="4498" y="8043"/>
              <a:ext cx="1527" cy="1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6" name="Line 55"/>
            <p:cNvSpPr>
              <a:spLocks noChangeShapeType="1"/>
            </p:cNvSpPr>
            <p:nvPr/>
          </p:nvSpPr>
          <p:spPr bwMode="auto">
            <a:xfrm>
              <a:off x="4617" y="8319"/>
              <a:ext cx="365" cy="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7" name="Line 56"/>
            <p:cNvSpPr>
              <a:spLocks noChangeShapeType="1"/>
            </p:cNvSpPr>
            <p:nvPr/>
          </p:nvSpPr>
          <p:spPr bwMode="auto">
            <a:xfrm>
              <a:off x="5348" y="8319"/>
              <a:ext cx="366" cy="2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8" name="Line 57"/>
            <p:cNvSpPr>
              <a:spLocks noChangeShapeType="1"/>
            </p:cNvSpPr>
            <p:nvPr/>
          </p:nvSpPr>
          <p:spPr bwMode="auto">
            <a:xfrm flipH="1">
              <a:off x="4495" y="8596"/>
              <a:ext cx="487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9" name="Line 58"/>
            <p:cNvSpPr>
              <a:spLocks noChangeShapeType="1"/>
            </p:cNvSpPr>
            <p:nvPr/>
          </p:nvSpPr>
          <p:spPr bwMode="auto">
            <a:xfrm flipH="1">
              <a:off x="5226" y="8596"/>
              <a:ext cx="488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0" name="Oval 59"/>
            <p:cNvSpPr>
              <a:spLocks noChangeArrowheads="1"/>
            </p:cNvSpPr>
            <p:nvPr/>
          </p:nvSpPr>
          <p:spPr bwMode="auto">
            <a:xfrm>
              <a:off x="4373" y="8735"/>
              <a:ext cx="122" cy="1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1" name="Oval 60"/>
            <p:cNvSpPr>
              <a:spLocks noChangeArrowheads="1"/>
            </p:cNvSpPr>
            <p:nvPr/>
          </p:nvSpPr>
          <p:spPr bwMode="auto">
            <a:xfrm>
              <a:off x="5226" y="8735"/>
              <a:ext cx="122" cy="1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8461375" y="908050"/>
            <a:ext cx="574675" cy="935038"/>
            <a:chOff x="1429" y="1570"/>
            <a:chExt cx="408" cy="680"/>
          </a:xfrm>
        </p:grpSpPr>
        <p:sp>
          <p:nvSpPr>
            <p:cNvPr id="6197" name="AutoShape 62"/>
            <p:cNvSpPr>
              <a:spLocks noChangeArrowheads="1"/>
            </p:cNvSpPr>
            <p:nvPr/>
          </p:nvSpPr>
          <p:spPr bwMode="auto">
            <a:xfrm rot="21561629" flipH="1">
              <a:off x="1653" y="1750"/>
              <a:ext cx="184" cy="229"/>
            </a:xfrm>
            <a:prstGeom prst="parallelogram">
              <a:avLst>
                <a:gd name="adj" fmla="val 63005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8" name="AutoShape 63"/>
            <p:cNvSpPr>
              <a:spLocks noChangeArrowheads="1"/>
            </p:cNvSpPr>
            <p:nvPr/>
          </p:nvSpPr>
          <p:spPr bwMode="auto">
            <a:xfrm rot="1101762">
              <a:off x="1429" y="1752"/>
              <a:ext cx="91" cy="272"/>
            </a:xfrm>
            <a:prstGeom prst="parallelogram">
              <a:avLst>
                <a:gd name="adj" fmla="val 2500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9" name="Oval 64"/>
            <p:cNvSpPr>
              <a:spLocks noChangeArrowheads="1"/>
            </p:cNvSpPr>
            <p:nvPr/>
          </p:nvSpPr>
          <p:spPr bwMode="auto">
            <a:xfrm>
              <a:off x="1519" y="1570"/>
              <a:ext cx="182" cy="182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0" name="AutoShape 65"/>
            <p:cNvSpPr>
              <a:spLocks noChangeArrowheads="1"/>
            </p:cNvSpPr>
            <p:nvPr/>
          </p:nvSpPr>
          <p:spPr bwMode="auto">
            <a:xfrm>
              <a:off x="1474" y="1752"/>
              <a:ext cx="272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26 w 21600"/>
                <a:gd name="T13" fmla="*/ 4535 h 21600"/>
                <a:gd name="T14" fmla="*/ 17074 w 21600"/>
                <a:gd name="T15" fmla="*/ 170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1" name="AutoShape 66"/>
            <p:cNvSpPr>
              <a:spLocks noChangeArrowheads="1"/>
            </p:cNvSpPr>
            <p:nvPr/>
          </p:nvSpPr>
          <p:spPr bwMode="auto">
            <a:xfrm>
              <a:off x="1519" y="1933"/>
              <a:ext cx="91" cy="317"/>
            </a:xfrm>
            <a:prstGeom prst="parallelogram">
              <a:avLst>
                <a:gd name="adj" fmla="val 2500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2" name="AutoShape 67"/>
            <p:cNvSpPr>
              <a:spLocks noChangeArrowheads="1"/>
            </p:cNvSpPr>
            <p:nvPr/>
          </p:nvSpPr>
          <p:spPr bwMode="auto">
            <a:xfrm flipH="1">
              <a:off x="1610" y="1933"/>
              <a:ext cx="91" cy="317"/>
            </a:xfrm>
            <a:prstGeom prst="parallelogram">
              <a:avLst>
                <a:gd name="adj" fmla="val 2500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94" name="Rectangle 68"/>
          <p:cNvSpPr>
            <a:spLocks noChangeArrowheads="1"/>
          </p:cNvSpPr>
          <p:nvPr/>
        </p:nvSpPr>
        <p:spPr bwMode="auto">
          <a:xfrm>
            <a:off x="7596188" y="908050"/>
            <a:ext cx="719137" cy="936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4581" name="Picture 69" descr="ладонь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651750" y="1033463"/>
            <a:ext cx="63976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82" name="Picture 70" descr="teddy5"/>
          <p:cNvPicPr>
            <a:picLocks noChangeAspect="1" noChangeArrowheads="1" noCrop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6300788" y="3651250"/>
            <a:ext cx="2487612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вощи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4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4971E-6 L 0.00122 -0.2201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-0.22011 L 0.00122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4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09827E-6 L -0.17778 -0.2305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78 -0.24092 L -0.00452 0.0002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4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33526E-6 L -0.35833 -0.2071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833 -0.2282 L -0.00399 0.002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45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50289E-6 L -0.53542 -0.2039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-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903 -0.21433 L 0.00017 -0.0046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45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1214E-7 L -0.76996 -0.2150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795 -0.22543 L 0.00174 -0.0050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45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20231E-7 L -0.32292 -0.4062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72 -0.43352 L 4.44444E-6 -0.0034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4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58382E-6 L -0.4993 -0.4279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51 -0.44901 L -0.00312 0.0020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64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21965E-6 L -0.68177 -0.44254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177 -0.45294 L 0.00347 -0.0018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45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645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645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4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69942E-6 L 0.07083 0.1942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4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9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64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64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 nodeType="clickPar">
                      <p:stCondLst>
                        <p:cond delay="0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5.78035E-7 L 0.05503 0.25179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45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73988E-6 L 0.01562 0.2411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645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041 L 0.05503 0.18359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0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4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 nodeType="clickPar">
                      <p:stCondLst>
                        <p:cond delay="0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8.09249E-7 L 0.01579 0.18867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64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3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64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 nodeType="clickPar">
                      <p:stCondLst>
                        <p:cond delay="0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65896E-6 L -0.00365 0.22543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64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9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64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 nodeType="clickPar">
                      <p:stCondLst>
                        <p:cond delay="0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7341E-6 L -0.03542 0.18335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64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645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 nodeType="clickPar">
                      <p:stCondLst>
                        <p:cond delay="0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5.78035E-8 L -0.03906 0.14682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4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79769E-6 L -0.02778 0.23977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64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5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64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6.35838E-7 L -0.06719 0.23977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64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64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46821E-7 L -0.03559 0.1926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6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64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27746E-6 L -0.0592 0.17826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64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45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8.09249E-7 L -0.03559 0.1639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4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 nodeType="clickPar">
                      <p:stCondLst>
                        <p:cond delay="0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56647E-6 L -0.06719 0.15329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64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4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4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069 L -0.07465 0.19769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64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4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 nodeType="clickPar">
                      <p:stCondLst>
                        <p:cond delay="0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5607E-7 L -0.08455 0.20971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64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6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4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2775E-6 L -0.06806 0.20463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64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7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4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 nodeType="clickPar">
                      <p:stCondLst>
                        <p:cond delay="0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1063 L -0.1217 0.18358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64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58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46821E-7 L -0.12204 0.19931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 nodeType="clickPar">
                      <p:stCondLst>
                        <p:cond delay="0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1387E-6 L -0.08663 0.18382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 nodeType="clickPar">
                      <p:stCondLst>
                        <p:cond delay="0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6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се хорошо я доволн тоб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4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000"/>
                                        <p:tgtEl>
                                          <p:spTgt spid="6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0.19422 L 1.11111E-6 0.00555 " pathEditMode="relative" rAng="0" ptsTypes="AA">
                                      <p:cBhvr>
                                        <p:cTn id="201" dur="2000" fill="hold"/>
                                        <p:tgtEl>
                                          <p:spTgt spid="64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94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3" dur="2000" fill="hold"/>
                                        <p:tgtEl>
                                          <p:spTgt spid="6455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0.25179 L 2.77778E-7 0.00023 " pathEditMode="relative" rAng="0" ptsTypes="AA">
                                      <p:cBhvr>
                                        <p:cTn id="205" dur="2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126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25179 L 5.55556E-7 0.00023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26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0.18358 L 2.77778E-7 0.00532 " pathEditMode="relative" rAng="0" ptsTypes="AA">
                                      <p:cBhvr>
                                        <p:cTn id="209" dur="20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89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9 0.18867 L 0.00017 -8.09249E-7 " pathEditMode="relative" rAng="0" ptsTypes="AA">
                                      <p:cBhvr>
                                        <p:cTn id="211" dur="2000" fill="hold"/>
                                        <p:tgtEl>
                                          <p:spTgt spid="64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94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0.22543 L -0.00365 -0.00509 " pathEditMode="relative" rAng="0" ptsTypes="AA">
                                      <p:cBhvr>
                                        <p:cTn id="213" dur="2000" fill="hold"/>
                                        <p:tgtEl>
                                          <p:spTgt spid="64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18335 L -0.00382 -0.00532 " pathEditMode="relative" rAng="0" ptsTypes="AA">
                                      <p:cBhvr>
                                        <p:cTn id="215" dur="2000" fill="hold"/>
                                        <p:tgtEl>
                                          <p:spTgt spid="64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94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06 0.14682 L 0.00018 -5.78035E-8 " pathEditMode="relative" rAng="0" ptsTypes="AA">
                                      <p:cBhvr>
                                        <p:cTn id="217" dur="20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74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78 0.23977 L 0.00399 0.00925 " pathEditMode="relative" rAng="0" ptsTypes="AA">
                                      <p:cBhvr>
                                        <p:cTn id="219" dur="2000" fill="hold"/>
                                        <p:tgtEl>
                                          <p:spTgt spid="64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15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55 0.23977 L -0.00434 -0.00139 " pathEditMode="relative" rAng="0" ptsTypes="AA">
                                      <p:cBhvr>
                                        <p:cTn id="221" dur="2000" fill="hold"/>
                                        <p:tgtEl>
                                          <p:spTgt spid="64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121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19261 L -0.00382 0.00393 " pathEditMode="relative" rAng="0" ptsTypes="AA">
                                      <p:cBhvr>
                                        <p:cTn id="223" dur="20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94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37 0.1926 L 0.00365 0.00393 " pathEditMode="relative" rAng="0" ptsTypes="AA">
                                      <p:cBhvr>
                                        <p:cTn id="225" dur="2000" fill="hold"/>
                                        <p:tgtEl>
                                          <p:spTgt spid="64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94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15329 L 0.00381 -0.00393 " pathEditMode="relative" rAng="0" ptsTypes="AA">
                                      <p:cBhvr>
                                        <p:cTn id="227" dur="20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79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02 0.15584 L -0.004 -0.00139 " pathEditMode="relative" rAng="0" ptsTypes="AA">
                                      <p:cBhvr>
                                        <p:cTn id="229" dur="2000" fill="hold"/>
                                        <p:tgtEl>
                                          <p:spTgt spid="64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79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73 0.19838 L 0.00209 -0.00069 " pathEditMode="relative" rAng="0" ptsTypes="AA">
                                      <p:cBhvr>
                                        <p:cTn id="231" dur="2000" fill="hold"/>
                                        <p:tgtEl>
                                          <p:spTgt spid="64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00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55 0.20971 L -0.00573 1.15607E-7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64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05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06 0.20463 L -0.00504 -0.00508 " pathEditMode="relative" rAng="0" ptsTypes="AA">
                                      <p:cBhvr>
                                        <p:cTn id="235" dur="2000" fill="hold"/>
                                        <p:tgtEl>
                                          <p:spTgt spid="64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05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7 0.18359 L 0.00434 -0.00532 " pathEditMode="relative" rAng="0" ptsTypes="AA">
                                      <p:cBhvr>
                                        <p:cTn id="237" dur="2000" fill="hold"/>
                                        <p:tgtEl>
                                          <p:spTgt spid="64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95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4 0.19931 L -0.00382 -3.46821E-7 " pathEditMode="relative" rAng="0" ptsTypes="AA">
                                      <p:cBhvr>
                                        <p:cTn id="2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100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0.18382 L -8.33333E-7 0.00555 " pathEditMode="relative" rAng="0" ptsTypes="AA">
                                      <p:cBhvr>
                                        <p:cTn id="2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89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19653 L -1.38889E-6 -3.46821E-7 " pathEditMode="relative" rAng="0" ptsTypes="AA">
                                      <p:cBhvr>
                                        <p:cTn id="243" dur="2000" fill="hold"/>
                                        <p:tgtEl>
                                          <p:spTgt spid="6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98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20693 L -3.61111E-6 4.27746E-6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82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64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 nodeType="clickPar">
                      <p:stCondLst>
                        <p:cond delay="0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71676E-6 L -0.1118 0.19306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6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81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 nodeType="clickPar">
                      <p:stCondLst>
                        <p:cond delay="0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6647E-6 L -0.11024 0.20232 " pathEditMode="relative" rAng="0" ptsTypes="AA">
                                      <p:cBhvr>
                                        <p:cTn id="2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4526" grpId="0"/>
      <p:bldP spid="64537" grpId="0" animBg="1"/>
      <p:bldP spid="64537" grpId="1" animBg="1"/>
      <p:bldP spid="64538" grpId="0" animBg="1"/>
      <p:bldP spid="64538" grpId="1" animBg="1"/>
      <p:bldP spid="64539" grpId="0" animBg="1"/>
      <p:bldP spid="64539" grpId="1" animBg="1"/>
      <p:bldP spid="64540" grpId="0" animBg="1"/>
      <p:bldP spid="64540" grpId="1" animBg="1"/>
      <p:bldP spid="64542" grpId="0" animBg="1"/>
      <p:bldP spid="64542" grpId="1" animBg="1"/>
      <p:bldP spid="64543" grpId="0" animBg="1"/>
      <p:bldP spid="64543" grpId="1" animBg="1"/>
      <p:bldP spid="64544" grpId="0" animBg="1"/>
      <p:bldP spid="64544" grpId="1" animBg="1"/>
      <p:bldP spid="64545" grpId="0" animBg="1"/>
      <p:bldP spid="64545" grpId="1" animBg="1"/>
      <p:bldP spid="64546" grpId="0" animBg="1"/>
      <p:bldP spid="64546" grpId="1" animBg="1"/>
      <p:bldP spid="64547" grpId="0" animBg="1"/>
      <p:bldP spid="64547" grpId="1" animBg="1"/>
      <p:bldP spid="64549" grpId="0" animBg="1"/>
      <p:bldP spid="64549" grpId="1" animBg="1"/>
      <p:bldP spid="64550" grpId="0" animBg="1"/>
      <p:bldP spid="64550" grpId="1" animBg="1"/>
      <p:bldP spid="64551" grpId="0" animBg="1"/>
      <p:bldP spid="64551" grpId="1" animBg="1"/>
    </p:bldLst>
  </p:timing>
</p:sld>
</file>

<file path=ppt/theme/theme1.xml><?xml version="1.0" encoding="utf-8"?>
<a:theme xmlns:a="http://schemas.openxmlformats.org/drawingml/2006/main" name="580TGp_general_light_ani">
  <a:themeElements>
    <a:clrScheme name="580TGp_general_light_ani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FF33"/>
            </a:gs>
            <a:gs pos="100000">
              <a:srgbClr val="CCFF33">
                <a:gamma/>
                <a:shade val="46275"/>
                <a:invGamma/>
              </a:srgbClr>
            </a:gs>
          </a:gsLst>
          <a:lin ang="5400000" scaled="1"/>
        </a:gradFill>
        <a:ln w="19050" cap="flat" cmpd="sng" algn="ctr">
          <a:solidFill>
            <a:srgbClr val="3399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FF33"/>
            </a:gs>
            <a:gs pos="100000">
              <a:srgbClr val="CCFF33">
                <a:gamma/>
                <a:shade val="46275"/>
                <a:invGamma/>
              </a:srgbClr>
            </a:gs>
          </a:gsLst>
          <a:lin ang="5400000" scaled="1"/>
        </a:gradFill>
        <a:ln w="19050" cap="flat" cmpd="sng" algn="ctr">
          <a:solidFill>
            <a:srgbClr val="3399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580TGp_general_light_ani</Template>
  <TotalTime>2469</TotalTime>
  <Words>270</Words>
  <Application>Microsoft Office PowerPoint</Application>
  <PresentationFormat>Экран (4:3)</PresentationFormat>
  <Paragraphs>92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580TGp_general_light_ani</vt:lpstr>
      <vt:lpstr>Слайд 1</vt:lpstr>
      <vt:lpstr>Слайд 2</vt:lpstr>
      <vt:lpstr>Слайд 3</vt:lpstr>
      <vt:lpstr>Слайд 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«Наглядное моделирование  как одно из эффективных средств  формирования описательной речи  у детей  дошкольного возраста  с речевыми нарушениями»</dc:title>
  <dc:creator>Admin</dc:creator>
  <cp:lastModifiedBy>Виктор</cp:lastModifiedBy>
  <cp:revision>135</cp:revision>
  <dcterms:created xsi:type="dcterms:W3CDTF">2010-06-06T08:22:25Z</dcterms:created>
  <dcterms:modified xsi:type="dcterms:W3CDTF">2015-09-03T15:31:03Z</dcterms:modified>
</cp:coreProperties>
</file>