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9"/>
  </p:notes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4" r:id="rId12"/>
    <p:sldId id="269" r:id="rId13"/>
    <p:sldId id="270" r:id="rId14"/>
    <p:sldId id="271" r:id="rId15"/>
    <p:sldId id="273" r:id="rId16"/>
    <p:sldId id="275" r:id="rId17"/>
    <p:sldId id="276" r:id="rId18"/>
    <p:sldId id="277" r:id="rId19"/>
    <p:sldId id="278" r:id="rId20"/>
    <p:sldId id="279" r:id="rId21"/>
    <p:sldId id="259" r:id="rId22"/>
    <p:sldId id="257" r:id="rId23"/>
    <p:sldId id="281" r:id="rId24"/>
    <p:sldId id="282" r:id="rId25"/>
    <p:sldId id="283" r:id="rId26"/>
    <p:sldId id="284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BE6EE-0C61-41EC-834B-104E84EF44D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D8CF8-E2B0-4321-A9A2-D4ADC0C85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330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D8CF8-E2B0-4321-A9A2-D4ADC0C85AE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D8CF8-E2B0-4321-A9A2-D4ADC0C85AE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D8CF8-E2B0-4321-A9A2-D4ADC0C85AE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D8CF8-E2B0-4321-A9A2-D4ADC0C85AE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D8CF8-E2B0-4321-A9A2-D4ADC0C85AE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D8CF8-E2B0-4321-A9A2-D4ADC0C85AE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D8CF8-E2B0-4321-A9A2-D4ADC0C85AE6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D8BD707-D9CF-40AE-B4C6-C98DA3205C09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000100" y="1571612"/>
            <a:ext cx="7143800" cy="4071966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Употребление           и                   написание           имён прилагательных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20578262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и</a:t>
            </a:r>
            <a:r>
              <a:rPr lang="ru-RU" sz="3600" b="1" dirty="0" smtClean="0"/>
              <a:t>мо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нн</a:t>
            </a:r>
            <a:r>
              <a:rPr lang="ru-RU" sz="3600" b="1" dirty="0" smtClean="0"/>
              <a:t>ый, с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ломой,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ощн</a:t>
            </a:r>
            <a:r>
              <a:rPr lang="ru-RU" sz="3600" b="1" dirty="0" smtClean="0"/>
              <a:t>ой, </a:t>
            </a:r>
            <a:r>
              <a:rPr lang="ru-RU" sz="3600" b="1" dirty="0" err="1" smtClean="0"/>
              <a:t>кла</a:t>
            </a:r>
            <a:r>
              <a:rPr lang="ru-RU" sz="3600" b="1" dirty="0" smtClean="0"/>
              <a:t>..</a:t>
            </a:r>
            <a:r>
              <a:rPr lang="ru-RU" sz="3600" b="1" dirty="0" err="1" smtClean="0"/>
              <a:t>ный</a:t>
            </a:r>
            <a:r>
              <a:rPr lang="ru-RU" sz="3600" b="1" dirty="0" smtClean="0"/>
              <a:t>, м.розное, .</a:t>
            </a:r>
            <a:r>
              <a:rPr lang="ru-RU" sz="3600" b="1" dirty="0" err="1" smtClean="0"/>
              <a:t>реховый</a:t>
            </a:r>
            <a:r>
              <a:rPr lang="ru-RU" sz="3600" b="1" dirty="0" smtClean="0"/>
              <a:t>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и</a:t>
            </a:r>
            <a:r>
              <a:rPr lang="ru-RU" sz="3600" b="1" dirty="0" smtClean="0"/>
              <a:t>мо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нн</a:t>
            </a:r>
            <a:r>
              <a:rPr lang="ru-RU" sz="3600" b="1" dirty="0" smtClean="0"/>
              <a:t>ый, с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ломой,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ощн</a:t>
            </a:r>
            <a:r>
              <a:rPr lang="ru-RU" sz="3600" b="1" dirty="0" smtClean="0"/>
              <a:t>ой, кла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сс</a:t>
            </a:r>
            <a:r>
              <a:rPr lang="ru-RU" sz="3600" b="1" dirty="0" smtClean="0"/>
              <a:t>ный, м.розное, .</a:t>
            </a:r>
            <a:r>
              <a:rPr lang="ru-RU" sz="3600" b="1" dirty="0" err="1" smtClean="0"/>
              <a:t>реховый</a:t>
            </a:r>
            <a:r>
              <a:rPr lang="ru-RU" sz="3600" b="1" dirty="0" smtClean="0"/>
              <a:t>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и</a:t>
            </a:r>
            <a:r>
              <a:rPr lang="ru-RU" sz="3600" b="1" dirty="0" smtClean="0"/>
              <a:t>мо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нн</a:t>
            </a:r>
            <a:r>
              <a:rPr lang="ru-RU" sz="3600" b="1" dirty="0" smtClean="0"/>
              <a:t>ый, с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ломой,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ощн</a:t>
            </a:r>
            <a:r>
              <a:rPr lang="ru-RU" sz="3600" b="1" dirty="0" smtClean="0"/>
              <a:t>ой, кла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сс</a:t>
            </a:r>
            <a:r>
              <a:rPr lang="ru-RU" sz="3600" b="1" dirty="0" smtClean="0"/>
              <a:t>ный, м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розное, .</a:t>
            </a:r>
            <a:r>
              <a:rPr lang="ru-RU" sz="3600" b="1" dirty="0" err="1" smtClean="0"/>
              <a:t>реховый</a:t>
            </a:r>
            <a:r>
              <a:rPr lang="ru-RU" sz="3600" b="1" dirty="0" smtClean="0"/>
              <a:t>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и</a:t>
            </a:r>
            <a:r>
              <a:rPr lang="ru-RU" sz="3600" b="1" dirty="0" smtClean="0"/>
              <a:t>мо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нн</a:t>
            </a:r>
            <a:r>
              <a:rPr lang="ru-RU" sz="3600" b="1" dirty="0" smtClean="0"/>
              <a:t>ый, с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ломой,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ощн</a:t>
            </a:r>
            <a:r>
              <a:rPr lang="ru-RU" sz="3600" b="1" dirty="0" smtClean="0"/>
              <a:t>ой, кла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сс</a:t>
            </a:r>
            <a:r>
              <a:rPr lang="ru-RU" sz="3600" b="1" dirty="0" smtClean="0"/>
              <a:t>ный, м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розное,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рех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и</a:t>
            </a:r>
            <a:r>
              <a:rPr lang="ru-RU" sz="3600" b="1" dirty="0" smtClean="0"/>
              <a:t>мо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нн</a:t>
            </a:r>
            <a:r>
              <a:rPr lang="ru-RU" sz="3600" b="1" dirty="0" smtClean="0"/>
              <a:t>ый, с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ломой,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ощн</a:t>
            </a:r>
            <a:r>
              <a:rPr lang="ru-RU" sz="3600" b="1" dirty="0" smtClean="0"/>
              <a:t>ой, кла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сс</a:t>
            </a:r>
            <a:r>
              <a:rPr lang="ru-RU" sz="3600" b="1" dirty="0" smtClean="0"/>
              <a:t>ный, м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розное,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рех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п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со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чн</a:t>
            </a:r>
            <a:r>
              <a:rPr lang="ru-RU" sz="3600" b="1" dirty="0" smtClean="0"/>
              <a:t>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и</a:t>
            </a:r>
            <a:r>
              <a:rPr lang="ru-RU" sz="3600" b="1" dirty="0" smtClean="0"/>
              <a:t>мо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нн</a:t>
            </a:r>
            <a:r>
              <a:rPr lang="ru-RU" sz="3600" b="1" dirty="0" smtClean="0"/>
              <a:t>ый, с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ломой,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ощн</a:t>
            </a:r>
            <a:r>
              <a:rPr lang="ru-RU" sz="3600" b="1" dirty="0" smtClean="0"/>
              <a:t>ой, кла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сс</a:t>
            </a:r>
            <a:r>
              <a:rPr lang="ru-RU" sz="3600" b="1" dirty="0" smtClean="0"/>
              <a:t>ный, м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розное,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рех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п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со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чн</a:t>
            </a:r>
            <a:r>
              <a:rPr lang="ru-RU" sz="3600" b="1" dirty="0" smtClean="0"/>
              <a:t>ые, меб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ь</a:t>
            </a:r>
            <a:r>
              <a:rPr lang="ru-RU" sz="3600" b="1" dirty="0" smtClean="0"/>
              <a:t>ная,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</a:t>
            </a:r>
            <a:r>
              <a:rPr lang="ru-RU" sz="3600" b="1" dirty="0" smtClean="0">
                <a:solidFill>
                  <a:schemeClr val="bg1">
                    <a:lumMod val="95000"/>
                  </a:schemeClr>
                </a:solidFill>
              </a:rPr>
              <a:t>картиной,</a:t>
            </a:r>
            <a:r>
              <a:rPr lang="ru-RU" sz="3600" b="1" dirty="0" smtClean="0"/>
              <a:t>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и</a:t>
            </a:r>
            <a:r>
              <a:rPr lang="ru-RU" sz="3600" b="1" dirty="0" smtClean="0"/>
              <a:t>мо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нн</a:t>
            </a:r>
            <a:r>
              <a:rPr lang="ru-RU" sz="3600" b="1" dirty="0" smtClean="0"/>
              <a:t>ый, </a:t>
            </a:r>
            <a:r>
              <a:rPr lang="ru-RU" sz="3600" b="1" dirty="0" smtClean="0">
                <a:solidFill>
                  <a:schemeClr val="bg1">
                    <a:lumMod val="95000"/>
                  </a:schemeClr>
                </a:solidFill>
              </a:rPr>
              <a:t>соломой,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ощн</a:t>
            </a:r>
            <a:r>
              <a:rPr lang="ru-RU" sz="3600" b="1" dirty="0" smtClean="0"/>
              <a:t>ой, кла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сс</a:t>
            </a:r>
            <a:r>
              <a:rPr lang="ru-RU" sz="3600" b="1" dirty="0" smtClean="0"/>
              <a:t>ный, м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розное,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рех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п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со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чн</a:t>
            </a:r>
            <a:r>
              <a:rPr lang="ru-RU" sz="3600" b="1" dirty="0" smtClean="0"/>
              <a:t>ые, меб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ь</a:t>
            </a:r>
            <a:r>
              <a:rPr lang="ru-RU" sz="3600" b="1" dirty="0" smtClean="0"/>
              <a:t>ная,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  </a:t>
            </a:r>
            <a:r>
              <a:rPr lang="ru-RU" sz="3600" b="1" u="sng" dirty="0" smtClean="0">
                <a:solidFill>
                  <a:schemeClr val="bg1">
                    <a:lumMod val="95000"/>
                  </a:schemeClr>
                </a:solidFill>
              </a:rPr>
              <a:t>городская, </a:t>
            </a:r>
            <a:r>
              <a:rPr lang="ru-RU" sz="3600" b="1" u="sng" dirty="0" smtClean="0"/>
              <a:t>я</a:t>
            </a:r>
            <a:r>
              <a:rPr lang="ru-RU" sz="3600" b="1" u="sng" dirty="0" smtClean="0">
                <a:solidFill>
                  <a:schemeClr val="bg1">
                    <a:lumMod val="95000"/>
                  </a:schemeClr>
                </a:solidFill>
              </a:rPr>
              <a:t>годный, картиной,</a:t>
            </a:r>
            <a:r>
              <a:rPr lang="ru-RU" sz="3600" b="1" u="sng" dirty="0" smtClean="0"/>
              <a:t> б</a:t>
            </a:r>
            <a:r>
              <a:rPr lang="ru-RU" sz="3600" b="1" u="sng" dirty="0" smtClean="0">
                <a:solidFill>
                  <a:schemeClr val="bg1">
                    <a:lumMod val="95000"/>
                  </a:schemeClr>
                </a:solidFill>
              </a:rPr>
              <a:t>ерёзовый,</a:t>
            </a:r>
            <a:r>
              <a:rPr lang="ru-RU" sz="3600" b="1" u="sng" dirty="0" smtClean="0"/>
              <a:t>  л</a:t>
            </a:r>
            <a:r>
              <a:rPr lang="ru-RU" sz="3600" b="1" u="sng" dirty="0" smtClean="0">
                <a:solidFill>
                  <a:schemeClr val="bg1">
                    <a:lumMod val="95000"/>
                  </a:schemeClr>
                </a:solidFill>
              </a:rPr>
              <a:t>имонный, соломой,</a:t>
            </a:r>
            <a:r>
              <a:rPr lang="ru-RU" sz="3600" b="1" u="sng" dirty="0" smtClean="0"/>
              <a:t> о</a:t>
            </a:r>
            <a:r>
              <a:rPr lang="ru-RU" sz="3600" b="1" u="sng" dirty="0" smtClean="0">
                <a:solidFill>
                  <a:schemeClr val="bg1">
                    <a:lumMod val="95000"/>
                  </a:schemeClr>
                </a:solidFill>
              </a:rPr>
              <a:t>вощной, </a:t>
            </a:r>
            <a:r>
              <a:rPr lang="ru-RU" sz="3600" b="1" u="sng" dirty="0" smtClean="0"/>
              <a:t>к</a:t>
            </a:r>
            <a:r>
              <a:rPr lang="ru-RU" sz="3600" b="1" u="sng" dirty="0" smtClean="0">
                <a:solidFill>
                  <a:schemeClr val="bg1">
                    <a:lumMod val="95000"/>
                  </a:schemeClr>
                </a:solidFill>
              </a:rPr>
              <a:t>лассный, морозное, </a:t>
            </a:r>
            <a:r>
              <a:rPr lang="ru-RU" sz="3600" b="1" u="sng" dirty="0" smtClean="0"/>
              <a:t>о</a:t>
            </a:r>
            <a:r>
              <a:rPr lang="ru-RU" sz="3600" b="1" u="sng" dirty="0" smtClean="0">
                <a:solidFill>
                  <a:schemeClr val="bg1">
                    <a:lumMod val="95000"/>
                  </a:schemeClr>
                </a:solidFill>
              </a:rPr>
              <a:t>реховый</a:t>
            </a:r>
            <a:r>
              <a:rPr lang="ru-RU" sz="3600" b="1" dirty="0" smtClean="0">
                <a:solidFill>
                  <a:schemeClr val="bg1">
                    <a:lumMod val="95000"/>
                  </a:schemeClr>
                </a:solidFill>
              </a:rPr>
              <a:t>, песочные, мебельная, </a:t>
            </a:r>
            <a:endParaRPr lang="ru-RU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3143248"/>
            <a:ext cx="271458" cy="2143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3714752"/>
            <a:ext cx="271458" cy="2143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и</a:t>
            </a:r>
            <a:r>
              <a:rPr lang="ru-RU" sz="3600" b="1" dirty="0" smtClean="0"/>
              <a:t>мо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нн</a:t>
            </a:r>
            <a:r>
              <a:rPr lang="ru-RU" sz="3600" b="1" dirty="0" smtClean="0"/>
              <a:t>ый, с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ломой,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ощн</a:t>
            </a:r>
            <a:r>
              <a:rPr lang="ru-RU" sz="3600" b="1" dirty="0" smtClean="0"/>
              <a:t>ой, кла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сс</a:t>
            </a:r>
            <a:r>
              <a:rPr lang="ru-RU" sz="3600" b="1" dirty="0" smtClean="0"/>
              <a:t>ный, м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розное,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рех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п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со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чн</a:t>
            </a:r>
            <a:r>
              <a:rPr lang="ru-RU" sz="3600" b="1" dirty="0" smtClean="0"/>
              <a:t>ые, меб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ь</a:t>
            </a:r>
            <a:r>
              <a:rPr lang="ru-RU" sz="3600" b="1" dirty="0" smtClean="0"/>
              <a:t>ная, ябл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ко.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Аукцион 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Цели урока: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Вспомнить…</a:t>
            </a:r>
          </a:p>
          <a:p>
            <a:r>
              <a:rPr lang="ru-RU" sz="5400" b="1" dirty="0" smtClean="0"/>
              <a:t>Учиться…</a:t>
            </a:r>
          </a:p>
          <a:p>
            <a:r>
              <a:rPr lang="ru-RU" sz="5400" b="1" dirty="0" smtClean="0"/>
              <a:t>Развивать…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9879783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Яблоко 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 smtClean="0"/>
              <a:t>По цвету.</a:t>
            </a:r>
          </a:p>
          <a:p>
            <a:r>
              <a:rPr lang="ru-RU" sz="4000" b="1" dirty="0" smtClean="0"/>
              <a:t>По вкусу.</a:t>
            </a:r>
          </a:p>
          <a:p>
            <a:r>
              <a:rPr lang="ru-RU" sz="4000" b="1" dirty="0" smtClean="0"/>
              <a:t>По зрелости.</a:t>
            </a:r>
          </a:p>
          <a:p>
            <a:r>
              <a:rPr lang="ru-RU" sz="4000" b="1" dirty="0" smtClean="0"/>
              <a:t>По запаху.</a:t>
            </a:r>
          </a:p>
          <a:p>
            <a:r>
              <a:rPr lang="ru-RU" sz="4000" b="1" dirty="0" smtClean="0"/>
              <a:t>По размеру.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17582"/>
            <a:ext cx="7429552" cy="325436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Яблоко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спелое</a:t>
            </a:r>
            <a:r>
              <a:rPr lang="ru-RU" sz="2800" b="1" dirty="0" smtClean="0"/>
              <a:t>,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красное</a:t>
            </a:r>
            <a:r>
              <a:rPr lang="ru-RU" sz="2800" b="1" dirty="0" smtClean="0"/>
              <a:t>,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сладкое</a:t>
            </a:r>
            <a:r>
              <a:rPr lang="ru-RU" sz="2800" b="1" dirty="0" smtClean="0"/>
              <a:t>,</a:t>
            </a:r>
            <a:br>
              <a:rPr lang="ru-RU" sz="2800" b="1" dirty="0" smtClean="0"/>
            </a:br>
            <a:r>
              <a:rPr lang="ru-RU" sz="2800" b="1" dirty="0" smtClean="0"/>
              <a:t>Яблоко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хрусткое</a:t>
            </a:r>
            <a:r>
              <a:rPr lang="ru-RU" sz="2800" b="1" dirty="0" smtClean="0"/>
              <a:t>, с кожицей  гладкою.</a:t>
            </a:r>
            <a:br>
              <a:rPr lang="ru-RU" sz="2800" b="1" dirty="0" smtClean="0"/>
            </a:br>
            <a:r>
              <a:rPr lang="ru-RU" sz="2800" b="1" dirty="0" smtClean="0"/>
              <a:t>Яблоко я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пополам</a:t>
            </a:r>
            <a:r>
              <a:rPr lang="ru-RU" sz="2800" b="1" dirty="0" smtClean="0"/>
              <a:t> разломлю,</a:t>
            </a:r>
            <a:br>
              <a:rPr lang="ru-RU" sz="2800" b="1" dirty="0" smtClean="0"/>
            </a:br>
            <a:r>
              <a:rPr lang="ru-RU" sz="2800" b="1" dirty="0" smtClean="0"/>
              <a:t>Яблоко с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другом</a:t>
            </a:r>
            <a:r>
              <a:rPr lang="ru-RU" sz="2800" b="1" dirty="0" smtClean="0"/>
              <a:t> своим разделю.</a:t>
            </a:r>
            <a:br>
              <a:rPr lang="ru-RU" sz="2800" b="1" dirty="0" smtClean="0"/>
            </a:br>
            <a:r>
              <a:rPr lang="ru-RU" sz="2800" b="1" dirty="0" smtClean="0"/>
              <a:t>                                                               </a:t>
            </a:r>
            <a:r>
              <a:rPr lang="ru-RU" sz="2800" b="1" i="1" dirty="0" smtClean="0"/>
              <a:t>Я. Аким</a:t>
            </a:r>
            <a:endParaRPr lang="ru-RU" sz="2800" b="1" i="1" dirty="0"/>
          </a:p>
        </p:txBody>
      </p:sp>
      <p:pic>
        <p:nvPicPr>
          <p:cNvPr id="4" name="Содержимое 3" descr="CIMG688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2643174" y="3214686"/>
            <a:ext cx="3714776" cy="2935787"/>
          </a:xfr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357554" y="2714620"/>
            <a:ext cx="1214446" cy="35719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b="1" smtClean="0"/>
              <a:t>Кем?</a:t>
            </a:r>
            <a:endParaRPr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2285992"/>
            <a:ext cx="1428760" cy="35719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b="1" smtClean="0"/>
              <a:t>Как?</a:t>
            </a:r>
            <a:endParaRPr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1857364"/>
            <a:ext cx="1428760" cy="35719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b="1" smtClean="0"/>
              <a:t>Какое?</a:t>
            </a:r>
            <a:endParaRPr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1357298"/>
            <a:ext cx="1214446" cy="35719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b="1" smtClean="0"/>
              <a:t>Какое?</a:t>
            </a:r>
            <a:endParaRPr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357298"/>
            <a:ext cx="1285884" cy="35719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b="1" smtClean="0"/>
              <a:t>Какое?</a:t>
            </a:r>
            <a:endParaRPr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1357298"/>
            <a:ext cx="1143008" cy="35719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</a:t>
            </a:r>
            <a:r>
              <a:rPr b="1" smtClean="0"/>
              <a:t>акое?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760140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17582"/>
            <a:ext cx="7429552" cy="325436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Яблоко спелое, красное, сладкое,</a:t>
            </a:r>
            <a:br>
              <a:rPr lang="ru-RU" sz="2800" b="1" dirty="0" smtClean="0"/>
            </a:br>
            <a:r>
              <a:rPr lang="ru-RU" sz="2800" b="1" dirty="0" smtClean="0"/>
              <a:t>Яблоко хрусткое, с кожицей  гладкою.</a:t>
            </a:r>
            <a:br>
              <a:rPr lang="ru-RU" sz="2800" b="1" dirty="0" smtClean="0"/>
            </a:br>
            <a:r>
              <a:rPr lang="ru-RU" sz="2800" b="1" dirty="0" smtClean="0"/>
              <a:t>Яблоко я пополам разломлю,</a:t>
            </a:r>
            <a:br>
              <a:rPr lang="ru-RU" sz="2800" b="1" dirty="0" smtClean="0"/>
            </a:br>
            <a:r>
              <a:rPr lang="ru-RU" sz="2800" b="1" dirty="0" smtClean="0"/>
              <a:t>Яблоко с другом своим разделю.</a:t>
            </a:r>
            <a:br>
              <a:rPr lang="ru-RU" sz="2800" b="1" dirty="0" smtClean="0"/>
            </a:br>
            <a:r>
              <a:rPr lang="ru-RU" sz="2800" b="1" dirty="0" smtClean="0"/>
              <a:t>                                                               </a:t>
            </a:r>
            <a:r>
              <a:rPr lang="ru-RU" sz="2800" b="1" i="1" dirty="0" smtClean="0"/>
              <a:t>Я. Аким</a:t>
            </a:r>
            <a:endParaRPr lang="ru-RU" sz="2800" b="1" i="1" dirty="0"/>
          </a:p>
        </p:txBody>
      </p:sp>
      <p:pic>
        <p:nvPicPr>
          <p:cNvPr id="4" name="Содержимое 3" descr="CIMG688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2643174" y="3214686"/>
            <a:ext cx="3714776" cy="2935787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276014085"/>
      </p:ext>
    </p:extLst>
  </p:cSld>
  <p:clrMapOvr>
    <a:masterClrMapping/>
  </p:clrMapOvr>
  <p:transition xmlns:p14="http://schemas.microsoft.com/office/powerpoint/2010/main" spd="slow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4682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715304" cy="42228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/>
              <a:t>       Имя прилагательное –</a:t>
            </a:r>
          </a:p>
          <a:p>
            <a:pPr algn="ctr">
              <a:buNone/>
            </a:pPr>
            <a:r>
              <a:rPr lang="ru-RU" sz="3600" b="1" dirty="0" smtClean="0"/>
              <a:t>   это самостоятельная часть речи, которая обозначает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признак предмета</a:t>
            </a:r>
          </a:p>
          <a:p>
            <a:pPr algn="ctr">
              <a:buNone/>
            </a:pPr>
            <a:r>
              <a:rPr lang="ru-RU" sz="3600" b="1" dirty="0" smtClean="0"/>
              <a:t>   и отвечает на вопросы </a:t>
            </a:r>
          </a:p>
          <a:p>
            <a:pPr algn="ctr">
              <a:buNone/>
            </a:pPr>
            <a:r>
              <a:rPr lang="ru-RU" sz="3600" b="1" dirty="0" smtClean="0"/>
              <a:t>  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какой? какая? какое? какие?</a:t>
            </a:r>
            <a:endParaRPr lang="ru-RU" sz="3600" b="1" dirty="0">
              <a:solidFill>
                <a:srgbClr xmlns:mc="http://schemas.openxmlformats.org/markup-compatibility/2006" xmlns:a14="http://schemas.microsoft.com/office/drawing/2010/main" val="00B050" mc:Ignorable="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4682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715304" cy="42228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/>
              <a:t>       Имя прилагательное </a:t>
            </a:r>
          </a:p>
          <a:p>
            <a:pPr algn="ctr">
              <a:buNone/>
            </a:pPr>
            <a:r>
              <a:rPr lang="ru-RU" sz="3600" b="1" dirty="0" smtClean="0"/>
              <a:t>   изменяется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по падежам</a:t>
            </a:r>
            <a:r>
              <a:rPr lang="ru-RU" sz="3600" b="1" dirty="0" smtClean="0"/>
              <a:t>,</a:t>
            </a:r>
          </a:p>
          <a:p>
            <a:pPr algn="ctr">
              <a:buNone/>
            </a:pPr>
            <a:r>
              <a:rPr lang="ru-RU" sz="3600" b="1" dirty="0" smtClean="0"/>
              <a:t> 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по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числам</a:t>
            </a:r>
            <a:r>
              <a:rPr lang="ru-RU" sz="3600" b="1" dirty="0" smtClean="0"/>
              <a:t>, а в единственном числе -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по родам</a:t>
            </a:r>
            <a:r>
              <a:rPr lang="ru-RU" sz="3600" b="1" dirty="0" smtClean="0"/>
              <a:t>. </a:t>
            </a:r>
          </a:p>
          <a:p>
            <a:pPr algn="ctr">
              <a:buNone/>
            </a:pPr>
            <a:r>
              <a:rPr lang="ru-RU" sz="3600" b="1" dirty="0" smtClean="0"/>
              <a:t> 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Во множественном числе </a:t>
            </a:r>
            <a:r>
              <a:rPr lang="ru-RU" sz="3600" b="1" dirty="0" smtClean="0"/>
              <a:t>имя прилагательное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по родам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не изменяется.</a:t>
            </a:r>
            <a:endParaRPr lang="ru-RU" sz="3600" b="1" dirty="0">
              <a:solidFill>
                <a:srgbClr xmlns:mc="http://schemas.openxmlformats.org/markup-compatibility/2006" xmlns:a14="http://schemas.microsoft.com/office/drawing/2010/main" val="00B050" mc:Ignorable="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4682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715304" cy="42228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/>
              <a:t>       Имя прилагательное </a:t>
            </a:r>
          </a:p>
          <a:p>
            <a:pPr algn="ctr">
              <a:buNone/>
            </a:pPr>
            <a:r>
              <a:rPr lang="ru-RU" sz="3600" b="1" dirty="0" smtClean="0"/>
              <a:t>в предложении связано </a:t>
            </a:r>
          </a:p>
          <a:p>
            <a:pPr algn="ctr">
              <a:buNone/>
            </a:pPr>
            <a:r>
              <a:rPr lang="ru-RU" sz="3600" b="1" dirty="0" smtClean="0"/>
              <a:t> 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с именем существительным</a:t>
            </a:r>
          </a:p>
          <a:p>
            <a:pPr algn="ctr">
              <a:buNone/>
            </a:pPr>
            <a:r>
              <a:rPr lang="ru-RU" sz="3600" b="1" dirty="0" smtClean="0"/>
              <a:t>  и стоит в том же</a:t>
            </a:r>
          </a:p>
          <a:p>
            <a:pPr algn="ctr">
              <a:buNone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роде</a:t>
            </a:r>
            <a:r>
              <a:rPr lang="ru-RU" sz="3600" b="1" dirty="0" smtClean="0"/>
              <a:t>,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числе</a:t>
            </a:r>
          </a:p>
          <a:p>
            <a:pPr algn="ctr">
              <a:buNone/>
            </a:pPr>
            <a:r>
              <a:rPr lang="ru-RU" sz="3600" b="1" dirty="0" smtClean="0"/>
              <a:t>  и 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падеже</a:t>
            </a:r>
            <a:r>
              <a:rPr lang="ru-RU" sz="3600" b="1" dirty="0" smtClean="0"/>
              <a:t>.</a:t>
            </a:r>
            <a:endParaRPr lang="ru-RU" sz="3600" b="1" dirty="0">
              <a:solidFill>
                <a:srgbClr xmlns:mc="http://schemas.openxmlformats.org/markup-compatibility/2006" xmlns:a14="http://schemas.microsoft.com/office/drawing/2010/main" val="00B050" mc:Ignorable="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4682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715304" cy="42228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/>
              <a:t>       Имя прилагательное</a:t>
            </a:r>
          </a:p>
          <a:p>
            <a:pPr algn="ctr">
              <a:buNone/>
            </a:pPr>
            <a:r>
              <a:rPr lang="ru-RU" sz="3600" b="1" dirty="0" smtClean="0"/>
              <a:t>   в предложении выполняет роль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определения</a:t>
            </a:r>
            <a:r>
              <a:rPr lang="ru-RU" sz="3600" b="1" dirty="0" smtClean="0"/>
              <a:t> </a:t>
            </a:r>
          </a:p>
          <a:p>
            <a:pPr algn="ctr">
              <a:buNone/>
            </a:pPr>
            <a:r>
              <a:rPr lang="ru-RU" sz="3600" b="1" dirty="0" smtClean="0"/>
              <a:t>или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сказуемого</a:t>
            </a:r>
            <a:r>
              <a:rPr lang="ru-RU" sz="3600" b="1" dirty="0" smtClean="0"/>
              <a:t>.</a:t>
            </a:r>
            <a:endParaRPr lang="ru-RU" sz="3600" b="1" dirty="0" smtClean="0">
              <a:solidFill>
                <a:srgbClr xmlns:mc="http://schemas.openxmlformats.org/markup-compatibility/2006" xmlns:a14="http://schemas.microsoft.com/office/drawing/2010/main" val="00B050" mc:Ignorable="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4682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715304" cy="42228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/>
              <a:t>       Имя прилагательное </a:t>
            </a:r>
          </a:p>
          <a:p>
            <a:pPr algn="ctr">
              <a:buNone/>
            </a:pPr>
            <a:r>
              <a:rPr lang="ru-RU" sz="3600" b="1" dirty="0" smtClean="0"/>
              <a:t>   делает нашу речь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яркой</a:t>
            </a:r>
            <a:r>
              <a:rPr lang="ru-RU" sz="3600" b="1" dirty="0" smtClean="0"/>
              <a:t>,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выразительной</a:t>
            </a:r>
            <a:r>
              <a:rPr lang="ru-RU" sz="3600" b="1" dirty="0" smtClean="0"/>
              <a:t>,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точной</a:t>
            </a:r>
            <a:r>
              <a:rPr lang="ru-RU" sz="3600" b="1" dirty="0" smtClean="0"/>
              <a:t>.</a:t>
            </a:r>
            <a:endParaRPr lang="ru-RU" sz="3600" b="1" dirty="0">
              <a:solidFill>
                <a:srgbClr xmlns:mc="http://schemas.openxmlformats.org/markup-compatibility/2006" xmlns:a14="http://schemas.microsoft.com/office/drawing/2010/main" val="00B050" mc:Ignorable="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3600" b="1" dirty="0" err="1" smtClean="0"/>
              <a:t>гор.дская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яг.дный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к.ртиной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б.рёзовый</a:t>
            </a:r>
            <a:r>
              <a:rPr lang="ru-RU" sz="3600" b="1" dirty="0" smtClean="0"/>
              <a:t>,  </a:t>
            </a:r>
            <a:r>
              <a:rPr lang="ru-RU" sz="3600" b="1" dirty="0" err="1" smtClean="0"/>
              <a:t>л.монный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с.ломой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ов.щной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кла</a:t>
            </a:r>
            <a:r>
              <a:rPr lang="ru-RU" sz="3600" b="1" dirty="0" smtClean="0"/>
              <a:t>..</a:t>
            </a:r>
            <a:r>
              <a:rPr lang="ru-RU" sz="3600" b="1" dirty="0" err="1" smtClean="0"/>
              <a:t>ный</a:t>
            </a:r>
            <a:r>
              <a:rPr lang="ru-RU" sz="3600" b="1" dirty="0" smtClean="0"/>
              <a:t>, м.розное, .</a:t>
            </a:r>
            <a:r>
              <a:rPr lang="ru-RU" sz="3600" b="1" dirty="0" err="1" smtClean="0"/>
              <a:t>реховый</a:t>
            </a:r>
            <a:r>
              <a:rPr lang="ru-RU" sz="3600" b="1" dirty="0" smtClean="0"/>
              <a:t>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</a:t>
            </a:r>
            <a:r>
              <a:rPr lang="ru-RU" sz="3600" b="1" dirty="0" err="1" smtClean="0"/>
              <a:t>яг.дный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к.ртиной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б.рёзовый</a:t>
            </a:r>
            <a:r>
              <a:rPr lang="ru-RU" sz="3600" b="1" dirty="0" smtClean="0"/>
              <a:t>,  </a:t>
            </a:r>
            <a:r>
              <a:rPr lang="ru-RU" sz="3600" b="1" dirty="0" err="1" smtClean="0"/>
              <a:t>л.монный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с.ломой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ов.щной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кла</a:t>
            </a:r>
            <a:r>
              <a:rPr lang="ru-RU" sz="3600" b="1" dirty="0" smtClean="0"/>
              <a:t>..</a:t>
            </a:r>
            <a:r>
              <a:rPr lang="ru-RU" sz="3600" b="1" dirty="0" err="1" smtClean="0"/>
              <a:t>ный</a:t>
            </a:r>
            <a:r>
              <a:rPr lang="ru-RU" sz="3600" b="1" dirty="0" smtClean="0"/>
              <a:t>, м.розное, .</a:t>
            </a:r>
            <a:r>
              <a:rPr lang="ru-RU" sz="3600" b="1" dirty="0" err="1" smtClean="0"/>
              <a:t>реховый</a:t>
            </a:r>
            <a:r>
              <a:rPr lang="ru-RU" sz="3600" b="1" dirty="0" smtClean="0"/>
              <a:t>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</a:t>
            </a:r>
            <a:r>
              <a:rPr lang="ru-RU" sz="3600" b="1" dirty="0" err="1" smtClean="0"/>
              <a:t>к.ртиной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б.рёзовый</a:t>
            </a:r>
            <a:r>
              <a:rPr lang="ru-RU" sz="3600" b="1" dirty="0" smtClean="0"/>
              <a:t>,  </a:t>
            </a:r>
            <a:r>
              <a:rPr lang="ru-RU" sz="3600" b="1" dirty="0" err="1" smtClean="0"/>
              <a:t>л.монный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с.ломой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ов.щной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кла</a:t>
            </a:r>
            <a:r>
              <a:rPr lang="ru-RU" sz="3600" b="1" dirty="0" smtClean="0"/>
              <a:t>..</a:t>
            </a:r>
            <a:r>
              <a:rPr lang="ru-RU" sz="3600" b="1" dirty="0" err="1" smtClean="0"/>
              <a:t>ный</a:t>
            </a:r>
            <a:r>
              <a:rPr lang="ru-RU" sz="3600" b="1" dirty="0" smtClean="0"/>
              <a:t>, м.розное, .</a:t>
            </a:r>
            <a:r>
              <a:rPr lang="ru-RU" sz="3600" b="1" dirty="0" err="1" smtClean="0"/>
              <a:t>реховый</a:t>
            </a:r>
            <a:r>
              <a:rPr lang="ru-RU" sz="3600" b="1" dirty="0" smtClean="0"/>
              <a:t>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</a:t>
            </a:r>
            <a:r>
              <a:rPr lang="ru-RU" sz="3600" b="1" dirty="0" err="1" smtClean="0"/>
              <a:t>б.рёзовый</a:t>
            </a:r>
            <a:r>
              <a:rPr lang="ru-RU" sz="3600" b="1" dirty="0" smtClean="0"/>
              <a:t>,  </a:t>
            </a:r>
            <a:r>
              <a:rPr lang="ru-RU" sz="3600" b="1" dirty="0" err="1" smtClean="0"/>
              <a:t>л.монный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с.ломой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ов.щной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кла</a:t>
            </a:r>
            <a:r>
              <a:rPr lang="ru-RU" sz="3600" b="1" dirty="0" smtClean="0"/>
              <a:t>..</a:t>
            </a:r>
            <a:r>
              <a:rPr lang="ru-RU" sz="3600" b="1" dirty="0" err="1" smtClean="0"/>
              <a:t>ный</a:t>
            </a:r>
            <a:r>
              <a:rPr lang="ru-RU" sz="3600" b="1" dirty="0" smtClean="0"/>
              <a:t>, м.розное, .</a:t>
            </a:r>
            <a:r>
              <a:rPr lang="ru-RU" sz="3600" b="1" dirty="0" err="1" smtClean="0"/>
              <a:t>реховый</a:t>
            </a:r>
            <a:r>
              <a:rPr lang="ru-RU" sz="3600" b="1" dirty="0" smtClean="0"/>
              <a:t>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</a:t>
            </a:r>
            <a:r>
              <a:rPr lang="ru-RU" sz="3600" b="1" dirty="0" err="1" smtClean="0"/>
              <a:t>л.монный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с.ломой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ов.щной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кла</a:t>
            </a:r>
            <a:r>
              <a:rPr lang="ru-RU" sz="3600" b="1" dirty="0" smtClean="0"/>
              <a:t>..</a:t>
            </a:r>
            <a:r>
              <a:rPr lang="ru-RU" sz="3600" b="1" dirty="0" err="1" smtClean="0"/>
              <a:t>ный</a:t>
            </a:r>
            <a:r>
              <a:rPr lang="ru-RU" sz="3600" b="1" dirty="0" smtClean="0"/>
              <a:t>, м.розное, .</a:t>
            </a:r>
            <a:r>
              <a:rPr lang="ru-RU" sz="3600" b="1" dirty="0" err="1" smtClean="0"/>
              <a:t>реховый</a:t>
            </a:r>
            <a:r>
              <a:rPr lang="ru-RU" sz="3600" b="1" dirty="0" smtClean="0"/>
              <a:t>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и</a:t>
            </a:r>
            <a:r>
              <a:rPr lang="ru-RU" sz="3600" b="1" dirty="0" smtClean="0"/>
              <a:t>мо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нн</a:t>
            </a:r>
            <a:r>
              <a:rPr lang="ru-RU" sz="3600" b="1" dirty="0" smtClean="0"/>
              <a:t>ый, </a:t>
            </a:r>
            <a:r>
              <a:rPr lang="ru-RU" sz="3600" b="1" dirty="0" err="1" smtClean="0"/>
              <a:t>с.ломой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ов.щной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кла</a:t>
            </a:r>
            <a:r>
              <a:rPr lang="ru-RU" sz="3600" b="1" dirty="0" smtClean="0"/>
              <a:t>..</a:t>
            </a:r>
            <a:r>
              <a:rPr lang="ru-RU" sz="3600" b="1" dirty="0" err="1" smtClean="0"/>
              <a:t>ный</a:t>
            </a:r>
            <a:r>
              <a:rPr lang="ru-RU" sz="3600" b="1" dirty="0" smtClean="0"/>
              <a:t>, м.розное, .</a:t>
            </a:r>
            <a:r>
              <a:rPr lang="ru-RU" sz="3600" b="1" dirty="0" err="1" smtClean="0"/>
              <a:t>реховый</a:t>
            </a:r>
            <a:r>
              <a:rPr lang="ru-RU" sz="3600" b="1" dirty="0" smtClean="0"/>
              <a:t>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Словарь: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19257"/>
            <a:ext cx="7715304" cy="36038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од</a:t>
            </a:r>
            <a:r>
              <a:rPr lang="ru-RU" sz="3600" b="1" dirty="0" smtClean="0"/>
              <a:t>ская, яг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дный, к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а</a:t>
            </a:r>
            <a:r>
              <a:rPr lang="ru-RU" sz="3600" b="1" dirty="0" smtClean="0"/>
              <a:t>ртиной, б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е</a:t>
            </a:r>
            <a:r>
              <a:rPr lang="ru-RU" sz="3600" b="1" dirty="0" smtClean="0"/>
              <a:t>рёз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вый,  л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и</a:t>
            </a:r>
            <a:r>
              <a:rPr lang="ru-RU" sz="3600" b="1" dirty="0" smtClean="0"/>
              <a:t>мо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нн</a:t>
            </a:r>
            <a:r>
              <a:rPr lang="ru-RU" sz="3600" b="1" dirty="0" smtClean="0"/>
              <a:t>ый, с</a:t>
            </a:r>
            <a:r>
              <a:rPr lang="ru-RU" sz="36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о</a:t>
            </a:r>
            <a:r>
              <a:rPr lang="ru-RU" sz="3600" b="1" dirty="0" smtClean="0"/>
              <a:t>ломой, </a:t>
            </a:r>
            <a:r>
              <a:rPr lang="ru-RU" sz="3600" b="1" dirty="0" err="1" smtClean="0"/>
              <a:t>ов.щной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кла</a:t>
            </a:r>
            <a:r>
              <a:rPr lang="ru-RU" sz="3600" b="1" dirty="0" smtClean="0"/>
              <a:t>..</a:t>
            </a:r>
            <a:r>
              <a:rPr lang="ru-RU" sz="3600" b="1" dirty="0" err="1" smtClean="0"/>
              <a:t>ный</a:t>
            </a:r>
            <a:r>
              <a:rPr lang="ru-RU" sz="3600" b="1" dirty="0" smtClean="0"/>
              <a:t>, м.розное, .</a:t>
            </a:r>
            <a:r>
              <a:rPr lang="ru-RU" sz="3600" b="1" dirty="0" err="1" smtClean="0"/>
              <a:t>реховый</a:t>
            </a:r>
            <a:r>
              <a:rPr lang="ru-RU" sz="3600" b="1" dirty="0" smtClean="0"/>
              <a:t>, п.сочные, </a:t>
            </a:r>
            <a:r>
              <a:rPr lang="ru-RU" sz="3600" b="1" dirty="0" err="1" smtClean="0"/>
              <a:t>меб.льная</a:t>
            </a:r>
            <a:r>
              <a:rPr lang="ru-RU" sz="3600" b="1" dirty="0" smtClean="0"/>
              <a:t>, </a:t>
            </a:r>
            <a:endParaRPr lang="ru-RU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65E9C" mc:Ignorable=""/>
      </a:dk2>
      <a:lt2>
        <a:srgbClr xmlns:mc="http://schemas.openxmlformats.org/markup-compatibility/2006" xmlns:a14="http://schemas.microsoft.com/office/drawing/2010/main" val="CCDDEA" mc:Ignorable=""/>
      </a:lt2>
      <a:accent1>
        <a:srgbClr xmlns:mc="http://schemas.openxmlformats.org/markup-compatibility/2006" xmlns:a14="http://schemas.microsoft.com/office/drawing/2010/main" val="FDA023" mc:Ignorable=""/>
      </a:accent1>
      <a:accent2>
        <a:srgbClr xmlns:mc="http://schemas.openxmlformats.org/markup-compatibility/2006" xmlns:a14="http://schemas.microsoft.com/office/drawing/2010/main" val="AA2B1E" mc:Ignorable=""/>
      </a:accent2>
      <a:accent3>
        <a:srgbClr xmlns:mc="http://schemas.openxmlformats.org/markup-compatibility/2006" xmlns:a14="http://schemas.microsoft.com/office/drawing/2010/main" val="71685C" mc:Ignorable=""/>
      </a:accent3>
      <a:accent4>
        <a:srgbClr xmlns:mc="http://schemas.openxmlformats.org/markup-compatibility/2006" xmlns:a14="http://schemas.microsoft.com/office/drawing/2010/main" val="64A73B" mc:Ignorable=""/>
      </a:accent4>
      <a:accent5>
        <a:srgbClr xmlns:mc="http://schemas.openxmlformats.org/markup-compatibility/2006" xmlns:a14="http://schemas.microsoft.com/office/drawing/2010/main" val="EB5605" mc:Ignorable=""/>
      </a:accent5>
      <a:accent6>
        <a:srgbClr xmlns:mc="http://schemas.openxmlformats.org/markup-compatibility/2006" xmlns:a14="http://schemas.microsoft.com/office/drawing/2010/main" val="B9CA1A" mc:Ignorable=""/>
      </a:accent6>
      <a:hlink>
        <a:srgbClr xmlns:mc="http://schemas.openxmlformats.org/markup-compatibility/2006" xmlns:a14="http://schemas.microsoft.com/office/drawing/2010/main" val="D83E2C" mc:Ignorable=""/>
      </a:hlink>
      <a:folHlink>
        <a:srgbClr xmlns:mc="http://schemas.openxmlformats.org/markup-compatibility/2006" xmlns:a14="http://schemas.microsoft.com/office/drawing/2010/main" val="ED7D27" mc:Ignorable="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259</TotalTime>
  <Words>633</Words>
  <Application>Microsoft Office PowerPoint</Application>
  <PresentationFormat>Экран (4:3)</PresentationFormat>
  <Paragraphs>84</Paragraphs>
  <Slides>27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Кнопка</vt:lpstr>
      <vt:lpstr>Употребление           и                   написание           имён прилагательных</vt:lpstr>
      <vt:lpstr>Цели урока: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Аукцион </vt:lpstr>
      <vt:lpstr>Яблоко </vt:lpstr>
      <vt:lpstr>Яблоко спелое, красное, сладкое, Яблоко хрусткое, с кожицей  гладкою. Яблоко я пополам разломлю, Яблоко с другом своим разделю.                                                                Я. Аким</vt:lpstr>
      <vt:lpstr>Яблоко спелое, красное, сладкое, Яблоко хрусткое, с кожицей  гладкою. Яблоко я пополам разломлю, Яблоко с другом своим разделю.                                                                Я. Аким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Гена</dc:creator>
  <cp:lastModifiedBy>Гена</cp:lastModifiedBy>
  <cp:revision>15</cp:revision>
  <dcterms:created xsi:type="dcterms:W3CDTF">2006-08-16T00:00:00Z</dcterms:created>
  <dcterms:modified xsi:type="dcterms:W3CDTF">2012-04-21T14:40:01Z</dcterms:modified>
</cp:coreProperties>
</file>