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4" r:id="rId1"/>
  </p:sldMasterIdLst>
  <p:notesMasterIdLst>
    <p:notesMasterId r:id="rId28"/>
  </p:notesMasterIdLst>
  <p:sldIdLst>
    <p:sldId id="256" r:id="rId2"/>
    <p:sldId id="258" r:id="rId3"/>
    <p:sldId id="257" r:id="rId4"/>
    <p:sldId id="263" r:id="rId5"/>
    <p:sldId id="264" r:id="rId6"/>
    <p:sldId id="265" r:id="rId7"/>
    <p:sldId id="266" r:id="rId8"/>
    <p:sldId id="267" r:id="rId9"/>
    <p:sldId id="268" r:id="rId10"/>
    <p:sldId id="259" r:id="rId11"/>
    <p:sldId id="269" r:id="rId12"/>
    <p:sldId id="270" r:id="rId13"/>
    <p:sldId id="271" r:id="rId14"/>
    <p:sldId id="278" r:id="rId15"/>
    <p:sldId id="279" r:id="rId16"/>
    <p:sldId id="280" r:id="rId17"/>
    <p:sldId id="261" r:id="rId18"/>
    <p:sldId id="281" r:id="rId19"/>
    <p:sldId id="282" r:id="rId20"/>
    <p:sldId id="283" r:id="rId21"/>
    <p:sldId id="284" r:id="rId22"/>
    <p:sldId id="287" r:id="rId23"/>
    <p:sldId id="285" r:id="rId24"/>
    <p:sldId id="286" r:id="rId25"/>
    <p:sldId id="288" r:id="rId26"/>
    <p:sldId id="28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F6FE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6720DC-1A56-4C03-BE79-CDE7861B7A73}" type="datetimeFigureOut">
              <a:rPr lang="ru-RU" smtClean="0"/>
              <a:t>03.09.2015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2E342-8CA9-45CB-B41D-752AE3AACF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100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2E342-8CA9-45CB-B41D-752AE3AACF25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4677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D8BD707-D9CF-40AE-B4C6-C98DA3205C09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D8BD707-D9CF-40AE-B4C6-C98DA3205C09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85" r:id="rId1"/>
    <p:sldLayoutId id="2147484286" r:id="rId2"/>
    <p:sldLayoutId id="2147484287" r:id="rId3"/>
    <p:sldLayoutId id="2147484288" r:id="rId4"/>
    <p:sldLayoutId id="2147484289" r:id="rId5"/>
    <p:sldLayoutId id="2147484290" r:id="rId6"/>
    <p:sldLayoutId id="2147484291" r:id="rId7"/>
    <p:sldLayoutId id="2147484292" r:id="rId8"/>
    <p:sldLayoutId id="2147484293" r:id="rId9"/>
    <p:sldLayoutId id="2147484294" r:id="rId10"/>
    <p:sldLayoutId id="2147484295" r:id="rId11"/>
  </p:sldLayoutIdLst>
  <p:transition spd="slow">
    <p:push dir="u"/>
  </p:transition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Болезни нашего времени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ACF6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просто вредные привычки?</a:t>
            </a:r>
            <a:endParaRPr lang="ru-RU" sz="2400" b="1" dirty="0">
              <a:solidFill>
                <a:srgbClr val="ACF6F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45067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127165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Наушники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1000" y="304800"/>
            <a:ext cx="8103557" cy="41243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ACF6FE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09663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ACF6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Вред шума </a:t>
            </a:r>
            <a:endParaRPr lang="ru-RU" b="1" dirty="0">
              <a:solidFill>
                <a:srgbClr val="ACF6F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мы знаем о вреде шума. Он отрицательно влияет не только на орган слуха, но и на нервную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систему    и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работу сердца. Как показывают исследования, шум увеличивает вероятность инфаркта миокарда примерно так же сильно, как пассивное курение.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По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данным ВОЗ, свыше 120 млн. человек в мире страдают нарушениями слуха из-за так называемого «шумового загрязнения».</a:t>
            </a:r>
          </a:p>
        </p:txBody>
      </p:sp>
    </p:spTree>
    <p:extLst>
      <p:ext uri="{BB962C8B-B14F-4D97-AF65-F5344CB8AC3E}">
        <p14:creationId xmlns:p14="http://schemas.microsoft.com/office/powerpoint/2010/main" val="416964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5638800" cy="51816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любителей наушников на шум (который почти не приглушается) накладывается еще и музыка. В итоге у 30-летних поклонников аудиоплееров функциональное состояние органа слуха такое же,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как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60-70-летних. Фанаты рока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и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электронной музыки эксплуатируют свои уши в экстремальном режиме: обычная дискотека проходит при уровне звука 110-120 дБ (в 2 раза выше оптимального для слуха уровня), аудиоплеер тоже воспроизводит звук с громкостью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110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дБ и более.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1600200"/>
            <a:ext cx="2945968" cy="451835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ACF6FE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44525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ACF6FE"/>
                </a:solidFill>
              </a:rPr>
              <a:t>Примеры для сравнения</a:t>
            </a:r>
            <a:endParaRPr lang="ru-RU" b="1" dirty="0">
              <a:solidFill>
                <a:srgbClr val="ACF6FE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Дыхание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человека – 10 дБ.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Спокойный разговор – 40-60 дБ.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Шум на улице – 80 дБ.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Блендер – 90 дБ.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Проходящий поезд – 100 дБ.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Рок-концерт – 110-140 дБ.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Реактивный самолет при приземлении – 120 дБ.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вагоне метро при торможении – 120 дБ.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Отбойный молоток – 120 дБ.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Болевой порог – 140 дБ.</a:t>
            </a: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Уровень звука, превышающий 180 децибел, может быть смертельным.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1447800"/>
            <a:ext cx="3166533" cy="1702012"/>
          </a:xfrm>
          <a:prstGeom prst="rect">
            <a:avLst/>
          </a:prstGeom>
          <a:ln w="57150">
            <a:solidFill>
              <a:srgbClr val="ACF6FE"/>
            </a:solidFill>
          </a:ln>
        </p:spPr>
      </p:pic>
    </p:spTree>
    <p:extLst>
      <p:ext uri="{BB962C8B-B14F-4D97-AF65-F5344CB8AC3E}">
        <p14:creationId xmlns:p14="http://schemas.microsoft.com/office/powerpoint/2010/main" val="31135618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273420" y="1143000"/>
            <a:ext cx="4641980" cy="5181600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едущий в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метро         или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автобусе и слушающий орущий плеер - это не просто человек,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твердо решивший лишиться слуха. Он еще                 и не уважает окружающих, вынужденных выслушивать раздражающее шипение               и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тыцканье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 его наушников. Проще говоря, он  обыкновенный хам, хотя, возможно, даже                               и не понимает этого в силу изъянов в воспитании. </a:t>
            </a:r>
          </a:p>
          <a:p>
            <a:endParaRPr lang="ru-RU" dirty="0"/>
          </a:p>
        </p:txBody>
      </p:sp>
      <p:pic>
        <p:nvPicPr>
          <p:cNvPr id="1027" name="Рисунок 3" descr="F:\Skull_and_Headphones_by_hiddenmoves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20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7036" y="898909"/>
            <a:ext cx="4280696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596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657600" y="1143000"/>
            <a:ext cx="5486400" cy="5013959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 существует одновременно   в двух измерениях: тело его находится  в реальном мире, а один из важнейших органов чувств, слух, - в виртуальном зале, созданном усилиями звукорежиссеров. Разумеется, эти миры никак                          не пересекаются, поэтому его мозг неспособен адекватно оценить окружающую обстановку. На него несется трамвай, а в наушниках слышно,  что он стоит на сцене рядом с гитаристом.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Рисунок 3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400" y="914400"/>
            <a:ext cx="4178538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50398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581400" y="1143000"/>
            <a:ext cx="5334000" cy="51816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Привычка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постоянному прослушиванию музыки рано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или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поздно приводит к убеждению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том, что музыка - всего лишь ненавязчивый фон, а это прямой путь к принижению ее роли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в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жизни человека. Такие "меломаны" перестают видеть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в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музыке не просто набор звуков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и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ритмов, но идею, картину, образ, призыв.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душевных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порывов, всецело подчиняясь только ему одному - ритму. </a:t>
            </a:r>
          </a:p>
        </p:txBody>
      </p:sp>
      <p:pic>
        <p:nvPicPr>
          <p:cNvPr id="2051" name="Рисунок 3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8600" y="893618"/>
            <a:ext cx="4178538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89280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Компьютер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88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1014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ACF6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Компьютерная зависимость</a:t>
            </a:r>
            <a:endParaRPr lang="ru-RU" b="1" dirty="0">
              <a:solidFill>
                <a:srgbClr val="ACF6F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 новая болезнь поражает молодую часть населения, преимущественно подросткового возраста и молодых взрослых. Хоть это заболевание не имеет ничего общего с инфекцией,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но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распространяется по миру со скоростью эпидемии.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400" y="3352800"/>
            <a:ext cx="3300523" cy="2838450"/>
          </a:xfrm>
          <a:prstGeom prst="rect">
            <a:avLst/>
          </a:prstGeom>
          <a:ln w="57150">
            <a:solidFill>
              <a:srgbClr val="ACF6FE"/>
            </a:solidFill>
          </a:ln>
        </p:spPr>
      </p:pic>
    </p:spTree>
    <p:extLst>
      <p:ext uri="{BB962C8B-B14F-4D97-AF65-F5344CB8AC3E}">
        <p14:creationId xmlns:p14="http://schemas.microsoft.com/office/powerpoint/2010/main" val="7335565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ACF6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формируется зависимость?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Мозг каждого человека снабжен центром удовольствия. Постоянная стимуляция этого центра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у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лабораторных животных приводит к тому, что они забывают обо всем на свете. Отказываясь от потребления пищи в угоду удовольствиям, лабораторные животные погибают от истощения. Компьютерная болезнь – это недуг, который формируется постепенно. Если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виртуальщика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оттащить от компьютера на 2 часа и более он, подобно алкоголику, страдающему от похмелья, испытывает абстинентный синдром.</a:t>
            </a:r>
          </a:p>
        </p:txBody>
      </p:sp>
    </p:spTree>
    <p:extLst>
      <p:ext uri="{BB962C8B-B14F-4D97-AF65-F5344CB8AC3E}">
        <p14:creationId xmlns:p14="http://schemas.microsoft.com/office/powerpoint/2010/main" val="3925734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/>
              <a:t>Жевательная резинка </a:t>
            </a:r>
            <a:endParaRPr lang="ru-RU" sz="54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ACF6FE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11960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ACF6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Признаки компьютерной </a:t>
            </a:r>
            <a:r>
              <a:rPr lang="ru-RU" b="1" dirty="0" smtClean="0">
                <a:solidFill>
                  <a:srgbClr val="ACF6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зависимости</a:t>
            </a:r>
            <a:endParaRPr lang="ru-RU" b="1" dirty="0">
              <a:solidFill>
                <a:srgbClr val="ACF6F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458200" cy="493776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Значительное улучшение настроения от работы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за компьютером.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Нежелание оторваться от работы или игры на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компьютере.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Вы отрываете больного от компьютера,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он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испытывает раздражение, даже проявляет некоторую агрессию по отношению к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Вам.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Неспособность спланировать окончание работы или игры на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компьютере.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Пренебрежение домашними делами в пользу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компьютера.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Пренебрежение личной гигиеной и сном в пользу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компьютера.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общении с окружающими сведение любого разговора к компьютерной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тематике.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Отказ от общения с друзьями.</a:t>
            </a:r>
          </a:p>
        </p:txBody>
      </p:sp>
    </p:spTree>
    <p:extLst>
      <p:ext uri="{BB962C8B-B14F-4D97-AF65-F5344CB8AC3E}">
        <p14:creationId xmlns:p14="http://schemas.microsoft.com/office/powerpoint/2010/main" val="36599383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ACF6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Физические отклонения у больного, страдающего компьютерной зависимостью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нарушение зрения,</a:t>
            </a:r>
          </a:p>
          <a:p>
            <a:pPr lvl="0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снижение иммунитета, </a:t>
            </a:r>
          </a:p>
          <a:p>
            <a:pPr lvl="0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головные боли, </a:t>
            </a:r>
          </a:p>
          <a:p>
            <a:pPr lvl="0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повышенная утомляемость,</a:t>
            </a:r>
          </a:p>
          <a:p>
            <a:pPr lvl="0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бессонница,</a:t>
            </a:r>
          </a:p>
          <a:p>
            <a:pPr lvl="0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боли в спине,</a:t>
            </a:r>
          </a:p>
          <a:p>
            <a:pPr lvl="0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туннельный синдром (боли в запястье).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752600"/>
            <a:ext cx="2591578" cy="2514600"/>
          </a:xfrm>
          <a:prstGeom prst="rect">
            <a:avLst/>
          </a:prstGeom>
          <a:ln w="57150">
            <a:solidFill>
              <a:srgbClr val="ACF6FE"/>
            </a:solidFill>
          </a:ln>
        </p:spPr>
      </p:pic>
    </p:spTree>
    <p:extLst>
      <p:ext uri="{BB962C8B-B14F-4D97-AF65-F5344CB8AC3E}">
        <p14:creationId xmlns:p14="http://schemas.microsoft.com/office/powerpoint/2010/main" val="3480137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err="1"/>
              <a:t>Игромания</a:t>
            </a:r>
            <a:endParaRPr lang="ru-RU" sz="48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88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58853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4572000" cy="990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400" b="1" dirty="0" err="1"/>
              <a:t>Игромания</a:t>
            </a:r>
            <a:r>
              <a:rPr lang="ru-RU" sz="2400" b="1" dirty="0"/>
              <a:t> - одержимость азартными играми признана эмоциональным заболеванием.</a:t>
            </a:r>
          </a:p>
          <a:p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042" b="99375" l="0" r="97400">
                        <a14:foregroundMark x1="47400" y1="36458" x2="45600" y2="48958"/>
                        <a14:foregroundMark x1="12800" y1="36875" x2="13800" y2="53958"/>
                        <a14:foregroundMark x1="9600" y1="58333" x2="15200" y2="58958"/>
                        <a14:foregroundMark x1="9000" y1="80000" x2="9000" y2="80000"/>
                        <a14:foregroundMark x1="16600" y1="75417" x2="16600" y2="79167"/>
                        <a14:foregroundMark x1="18200" y1="81875" x2="18200" y2="81875"/>
                        <a14:foregroundMark x1="7400" y1="79167" x2="7400" y2="79167"/>
                        <a14:foregroundMark x1="46200" y1="58542" x2="46200" y2="58542"/>
                        <a14:foregroundMark x1="43200" y1="36875" x2="43600" y2="61042"/>
                        <a14:foregroundMark x1="8600" y1="46250" x2="11400" y2="37500"/>
                        <a14:foregroundMark x1="75200" y1="49792" x2="76000" y2="46458"/>
                        <a14:foregroundMark x1="52400" y1="88125" x2="52400" y2="88125"/>
                        <a14:foregroundMark x1="42800" y1="88958" x2="42800" y2="88958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28716">
            <a:off x="1969615" y="1668667"/>
            <a:ext cx="5234846" cy="502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279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990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67" b="100000" l="0" r="100000">
                        <a14:foregroundMark x1="20375" y1="27833" x2="15625" y2="87500"/>
                        <a14:foregroundMark x1="46625" y1="28000" x2="46375" y2="34833"/>
                        <a14:foregroundMark x1="56375" y1="12000" x2="66500" y2="10333"/>
                        <a14:foregroundMark x1="55375" y1="6833" x2="49875" y2="5833"/>
                        <a14:foregroundMark x1="96375" y1="54167" x2="95500" y2="89000"/>
                        <a14:foregroundMark x1="14500" y1="36000" x2="13750" y2="82167"/>
                        <a14:foregroundMark x1="9875" y1="36833" x2="7625" y2="88667"/>
                        <a14:foregroundMark x1="91625" y1="79333" x2="99500" y2="79333"/>
                        <a14:foregroundMark x1="85125" y1="15000" x2="85125" y2="15000"/>
                        <a14:foregroundMark x1="89125" y1="14500" x2="89125" y2="14500"/>
                        <a14:foregroundMark x1="87625" y1="13500" x2="87625" y2="13500"/>
                        <a14:foregroundMark x1="90750" y1="16000" x2="86500" y2="13667"/>
                        <a14:foregroundMark x1="49000" y1="6000" x2="49000" y2="6000"/>
                        <a14:foregroundMark x1="48000" y1="6833" x2="48000" y2="6833"/>
                        <a14:foregroundMark x1="47000" y1="8500" x2="47000" y2="8500"/>
                        <a14:foregroundMark x1="45750" y1="12167" x2="45750" y2="12167"/>
                        <a14:foregroundMark x1="46250" y1="10500" x2="46250" y2="10500"/>
                        <a14:foregroundMark x1="45250" y1="14000" x2="44625" y2="19167"/>
                        <a14:backgroundMark x1="1125" y1="57333" x2="1375" y2="99833"/>
                        <a14:backgroundMark x1="38500" y1="5333" x2="64250" y2="2333"/>
                        <a14:backgroundMark x1="75500" y1="10333" x2="90875" y2="8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3352800"/>
            <a:ext cx="3860800" cy="28956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4800600" cy="4937760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Из-за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игромании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жизнь превращается в мучительное существование! Рушится все: взаимоотношения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в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семье, работа,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отношения  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любимыми, друзьями. Практически невозможно находиться наедине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с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самим собой, вся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жизнь     со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стремительной скоростью летит под откос! Сердце наполняется горечью,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отчаянием и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негодованием…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12485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ACF6FE"/>
                </a:solidFill>
              </a:rPr>
              <a:t>C</a:t>
            </a:r>
            <a:r>
              <a:rPr lang="ru-RU" b="1" dirty="0" err="1">
                <a:solidFill>
                  <a:srgbClr val="ACF6FE"/>
                </a:solidFill>
              </a:rPr>
              <a:t>имптомы</a:t>
            </a:r>
            <a:r>
              <a:rPr lang="ru-RU" b="1" dirty="0">
                <a:solidFill>
                  <a:srgbClr val="ACF6FE"/>
                </a:solidFill>
              </a:rPr>
              <a:t> патологического </a:t>
            </a:r>
            <a:r>
              <a:rPr lang="ru-RU" b="1" dirty="0" smtClean="0">
                <a:solidFill>
                  <a:srgbClr val="ACF6FE"/>
                </a:solidFill>
              </a:rPr>
              <a:t>игрока</a:t>
            </a:r>
            <a:endParaRPr lang="ru-RU" b="1" dirty="0">
              <a:solidFill>
                <a:srgbClr val="ACF6FE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534400" cy="5334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/>
              <a:t>1. Поглощенность, озабоченность игрой (вспоминает о прошлых играх, планирует будущие ставки, думает о том, как найти деньги на следующую игру);</a:t>
            </a:r>
          </a:p>
          <a:p>
            <a:pPr marL="0" indent="0">
              <a:buNone/>
            </a:pPr>
            <a:r>
              <a:rPr lang="ru-RU" b="1" dirty="0"/>
              <a:t>2. Играя, испытывает возбуждение и повышает ставки;</a:t>
            </a:r>
          </a:p>
          <a:p>
            <a:pPr marL="0" indent="0">
              <a:buNone/>
            </a:pPr>
            <a:r>
              <a:rPr lang="ru-RU" b="1" dirty="0"/>
              <a:t>3. Испытывает затруднения при попытках прервать игру или усилиях контролировать её ход;</a:t>
            </a:r>
          </a:p>
          <a:p>
            <a:pPr marL="0" indent="0">
              <a:buNone/>
            </a:pPr>
            <a:r>
              <a:rPr lang="ru-RU" b="1" dirty="0"/>
              <a:t>4. Чувствует тревогу или раздражение при необходимости ограничить ставки </a:t>
            </a:r>
            <a:r>
              <a:rPr lang="ru-RU" b="1" dirty="0" smtClean="0"/>
              <a:t>    или </a:t>
            </a:r>
            <a:r>
              <a:rPr lang="ru-RU" b="1" dirty="0"/>
              <a:t>остановить игру;</a:t>
            </a:r>
          </a:p>
          <a:p>
            <a:pPr marL="0" indent="0">
              <a:buNone/>
            </a:pPr>
            <a:r>
              <a:rPr lang="ru-RU" b="1" dirty="0"/>
              <a:t>5. Играет, чтобы убежать от своих проблем или поднять настроение </a:t>
            </a:r>
            <a:r>
              <a:rPr lang="ru-RU" b="1" dirty="0" smtClean="0"/>
              <a:t>                   (</a:t>
            </a:r>
            <a:r>
              <a:rPr lang="ru-RU" b="1" dirty="0"/>
              <a:t>уйти от чувства вины, тревоги, депрессии);</a:t>
            </a:r>
          </a:p>
          <a:p>
            <a:pPr marL="0" indent="0">
              <a:buNone/>
            </a:pPr>
            <a:r>
              <a:rPr lang="ru-RU" b="1" dirty="0"/>
              <a:t>6. Предпринимает попытки отыграться на следующий день после проигрыша;</a:t>
            </a:r>
          </a:p>
          <a:p>
            <a:pPr marL="0" indent="0">
              <a:buNone/>
            </a:pPr>
            <a:r>
              <a:rPr lang="ru-RU" b="1" dirty="0"/>
              <a:t>7. Обманывает членов семьи или терапевта с целью скрыть истинную степень своей вовлеченности в игру;</a:t>
            </a:r>
          </a:p>
          <a:p>
            <a:pPr marL="0" indent="0">
              <a:buNone/>
            </a:pPr>
            <a:r>
              <a:rPr lang="ru-RU" b="1" dirty="0"/>
              <a:t>8. Совершает такие незаконные действия как подлог, обман, кража или растрата для финансирования игры;</a:t>
            </a:r>
          </a:p>
          <a:p>
            <a:pPr marL="0" indent="0">
              <a:buNone/>
            </a:pPr>
            <a:r>
              <a:rPr lang="ru-RU" b="1" dirty="0"/>
              <a:t>9. Рискует из-за страсти к игре Вызывает игрой риск потерять работу, близких друзей, возможность продвижения по службе или получения образования;</a:t>
            </a:r>
          </a:p>
          <a:p>
            <a:pPr marL="0" indent="0">
              <a:buNone/>
            </a:pPr>
            <a:r>
              <a:rPr lang="ru-RU" b="1" dirty="0"/>
              <a:t>10. Перезанимает деньги у друзей, знакомых, родственников, чтобы расплатиться с долгами, образовавшимися из-за игры. </a:t>
            </a:r>
          </a:p>
        </p:txBody>
      </p:sp>
    </p:spTree>
    <p:extLst>
      <p:ext uri="{BB962C8B-B14F-4D97-AF65-F5344CB8AC3E}">
        <p14:creationId xmlns:p14="http://schemas.microsoft.com/office/powerpoint/2010/main" val="31560876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ACF6FE"/>
                </a:solidFill>
              </a:rPr>
              <a:t>Одержимый игрок обычно проходит через четыре стадии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793480" cy="289560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ACF6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Стадия</a:t>
            </a:r>
            <a:r>
              <a:rPr lang="ru-RU" sz="1800" b="1" dirty="0" smtClean="0">
                <a:solidFill>
                  <a:srgbClr val="ACF6FE"/>
                </a:solidFill>
              </a:rPr>
              <a:t> выигрышей</a:t>
            </a:r>
            <a:r>
              <a:rPr lang="ru-RU" sz="1800" dirty="0" smtClean="0">
                <a:solidFill>
                  <a:srgbClr val="ACF6FE"/>
                </a:solidFill>
              </a:rPr>
              <a:t>: </a:t>
            </a:r>
            <a:r>
              <a:rPr lang="ru-RU" sz="1800" dirty="0" smtClean="0"/>
              <a:t>игра от случая к случаю, мечты о выигрышах, возрастающие ставки, большие выигрыши.</a:t>
            </a:r>
            <a:br>
              <a:rPr lang="ru-RU" sz="1800" dirty="0" smtClean="0"/>
            </a:br>
            <a:r>
              <a:rPr lang="ru-RU" sz="1800" b="1" dirty="0" smtClean="0">
                <a:solidFill>
                  <a:srgbClr val="ACF6FE"/>
                </a:solidFill>
              </a:rPr>
              <a:t>Стадия проигрышей</a:t>
            </a:r>
            <a:r>
              <a:rPr lang="ru-RU" sz="1800" dirty="0" smtClean="0">
                <a:solidFill>
                  <a:srgbClr val="ACF6FE"/>
                </a:solidFill>
              </a:rPr>
              <a:t>: </a:t>
            </a:r>
            <a:r>
              <a:rPr lang="ru-RU" sz="1800" dirty="0" smtClean="0"/>
              <a:t>игра в одиночку, уходы с работы, крупные займы, неоплаченные долги, перезаклады, ложь.</a:t>
            </a:r>
            <a:br>
              <a:rPr lang="ru-RU" sz="1800" dirty="0" smtClean="0"/>
            </a:br>
            <a:r>
              <a:rPr lang="ru-RU" sz="1800" b="1" dirty="0" smtClean="0">
                <a:solidFill>
                  <a:srgbClr val="ACF6FE"/>
                </a:solidFill>
              </a:rPr>
              <a:t>Фаза отчаяния</a:t>
            </a:r>
            <a:r>
              <a:rPr lang="ru-RU" sz="1800" dirty="0" smtClean="0">
                <a:solidFill>
                  <a:srgbClr val="ACF6FE"/>
                </a:solidFill>
              </a:rPr>
              <a:t>: </a:t>
            </a:r>
            <a:r>
              <a:rPr lang="ru-RU" sz="1800" dirty="0" smtClean="0"/>
              <a:t>испорченная репутация, разрыв с семьей, друзьями, раскаяние, перекладывание вины на других, паника, потеря работы, незаконные действия.</a:t>
            </a:r>
            <a:br>
              <a:rPr lang="ru-RU" sz="1800" dirty="0" smtClean="0"/>
            </a:br>
            <a:r>
              <a:rPr lang="ru-RU" sz="1800" b="1" dirty="0" smtClean="0">
                <a:solidFill>
                  <a:srgbClr val="ACF6FE"/>
                </a:solidFill>
              </a:rPr>
              <a:t>Безнадежная стадия</a:t>
            </a:r>
            <a:r>
              <a:rPr lang="ru-RU" sz="1800" dirty="0" smtClean="0">
                <a:solidFill>
                  <a:srgbClr val="ACF6FE"/>
                </a:solidFill>
              </a:rPr>
              <a:t>:</a:t>
            </a:r>
            <a:r>
              <a:rPr lang="ru-RU" sz="1800" dirty="0" smtClean="0"/>
              <a:t> </a:t>
            </a:r>
            <a:r>
              <a:rPr lang="ru-RU" sz="1800" dirty="0"/>
              <a:t>чувство безысходности, мысли </a:t>
            </a:r>
            <a:r>
              <a:rPr lang="ru-RU" sz="1800" dirty="0" smtClean="0"/>
              <a:t>о </a:t>
            </a:r>
            <a:r>
              <a:rPr lang="ru-RU" sz="1800" dirty="0"/>
              <a:t>самоубийстве и возможные попытки, аресты, алкоголь, эмоциональное крушение и симптомы безумия.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400" y="3581400"/>
            <a:ext cx="3429000" cy="2630533"/>
          </a:xfrm>
          <a:prstGeom prst="rect">
            <a:avLst/>
          </a:prstGeom>
          <a:ln w="57150">
            <a:solidFill>
              <a:srgbClr val="ACF6FE"/>
            </a:solidFill>
          </a:ln>
        </p:spPr>
      </p:pic>
    </p:spTree>
    <p:extLst>
      <p:ext uri="{BB962C8B-B14F-4D97-AF65-F5344CB8AC3E}">
        <p14:creationId xmlns:p14="http://schemas.microsoft.com/office/powerpoint/2010/main" val="27128416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ACF6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 жевательной резинки </a:t>
            </a:r>
            <a:r>
              <a:rPr lang="en-US" b="1" dirty="0" smtClean="0">
                <a:solidFill>
                  <a:srgbClr val="ACF6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Orbit</a:t>
            </a:r>
            <a:endParaRPr lang="ru-RU" b="1" dirty="0">
              <a:solidFill>
                <a:srgbClr val="ACF6F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Сорбит E420,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мальтит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E965, резиновая основа, загуститель E414, стабилизатор E422, натуральные, идентичные натуральным и искусственные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ароматизаторы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маннит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E421, эмульгатор соевый лецитин, краситель E171, подсластители аспартам E951,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ацесульфам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 E950, гидрокарбонат натрия E500ii, глазурь E903, антиоксидант E320.</a:t>
            </a:r>
          </a:p>
        </p:txBody>
      </p:sp>
    </p:spTree>
    <p:extLst>
      <p:ext uri="{BB962C8B-B14F-4D97-AF65-F5344CB8AC3E}">
        <p14:creationId xmlns:p14="http://schemas.microsoft.com/office/powerpoint/2010/main" val="2518495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ACF6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 жевательной резинки </a:t>
            </a:r>
            <a:r>
              <a:rPr lang="en-US" b="1" dirty="0" err="1" smtClean="0">
                <a:solidFill>
                  <a:srgbClr val="ACF6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Dirol</a:t>
            </a:r>
            <a:endParaRPr lang="ru-RU" b="1" dirty="0">
              <a:solidFill>
                <a:srgbClr val="ACF6F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52400" y="1219200"/>
            <a:ext cx="8915400" cy="4937760"/>
          </a:xfrm>
        </p:spPr>
        <p:txBody>
          <a:bodyPr>
            <a:noAutofit/>
          </a:bodyPr>
          <a:lstStyle/>
          <a:p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Изомальт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сорбит,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маннит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ксилит,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мальтитный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сироп, аспартам,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ацесульфам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-К, резиновая основа, карбонат кальция 4%,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ароматизаторы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натуральные: мята, ментол,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иденчиный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натуральному ванилин, искусственный освежающий, загуститель E414, стабилизатор E422, гидрогенизированное рапсовое масло, эмульгатор E322, краситель E171,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глазирователь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E903, антиоксидант E321,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текстуратор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E341.</a:t>
            </a:r>
          </a:p>
        </p:txBody>
      </p:sp>
    </p:spTree>
    <p:extLst>
      <p:ext uri="{BB962C8B-B14F-4D97-AF65-F5344CB8AC3E}">
        <p14:creationId xmlns:p14="http://schemas.microsoft.com/office/powerpoint/2010/main" val="3462411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ACF6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Жевание жвачки на пустой желудок может привести к гастриту и язве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Природа, создавая нашу пищеварительную систему, предполагала, что если человек принялся что-то жевать, то это "что-то" непременно попадет в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желудок. Но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"царь природы" нашел-таки способ, как одурачить собственный организм: он жует "впустую", производя и проглатывая неимоверные количества слюны. В ответ на это желудок, получив "заказ", выделяет громадное количество желудочного сока.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А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переваривать-то ему нечего! Хотя он начинает переварить собственные стенки. Вот за них-то и принимается весьма агрессивный в химическом смысле желудочный сок. Соляная кислота, разрушив слизь, предохраняющую стенки желудка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от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самопереваривания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вызывает воспаление ее слизистой оболочки - развивается заболевание под названием "гастрит". Дальше - больше: длительное воздействие подобного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рода   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стенки желудка, в конце концов, приводит к их разрушению, на них образуются эрозии - язвы.</a:t>
            </a:r>
          </a:p>
        </p:txBody>
      </p:sp>
    </p:spTree>
    <p:extLst>
      <p:ext uri="{BB962C8B-B14F-4D97-AF65-F5344CB8AC3E}">
        <p14:creationId xmlns:p14="http://schemas.microsoft.com/office/powerpoint/2010/main" val="39359835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ACF6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ЯЗВА ЖЕЛУДКА </a:t>
            </a:r>
            <a:endParaRPr lang="ru-RU" b="1" dirty="0">
              <a:solidFill>
                <a:srgbClr val="ACF6F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1524000"/>
            <a:ext cx="6934199" cy="4622799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ACF6FE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757200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ACF6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Активное употребление жвачки способствует нарушению нормального </a:t>
            </a:r>
            <a:r>
              <a:rPr lang="ru-RU" b="1" dirty="0" err="1">
                <a:solidFill>
                  <a:srgbClr val="ACF6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слюнообразования</a:t>
            </a:r>
            <a:endParaRPr lang="ru-RU" b="1" dirty="0">
              <a:solidFill>
                <a:srgbClr val="ACF6F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/>
              <a:t>При частом жевании </a:t>
            </a:r>
            <a:r>
              <a:rPr lang="ru-RU" b="1" dirty="0" err="1"/>
              <a:t>слюнообразующий</a:t>
            </a:r>
            <a:r>
              <a:rPr lang="ru-RU" b="1" dirty="0"/>
              <a:t> аппарат работает </a:t>
            </a:r>
            <a:r>
              <a:rPr lang="ru-RU" b="1" dirty="0" smtClean="0"/>
              <a:t>       в </a:t>
            </a:r>
            <a:r>
              <a:rPr lang="ru-RU" b="1" dirty="0"/>
              <a:t>повышенном режиме - он выделяет дополнительную слюну. Р</a:t>
            </a:r>
            <a:r>
              <a:rPr lang="ru-RU" b="1" dirty="0" smtClean="0"/>
              <a:t>есурсы </a:t>
            </a:r>
            <a:r>
              <a:rPr lang="ru-RU" b="1" dirty="0" err="1"/>
              <a:t>слюнообразующего</a:t>
            </a:r>
            <a:r>
              <a:rPr lang="ru-RU" b="1" dirty="0"/>
              <a:t> аппарата не бесконечны, и рано или поздно они истощаются. И тогда наступает обратный эффект: появляется недостаток слюны и ферментов, в ней находящихся. Слюна, как известно, нужна для размягчения пищевого комка и предварительного переваривания пищи </a:t>
            </a:r>
            <a:r>
              <a:rPr lang="ru-RU" b="1" dirty="0" smtClean="0"/>
              <a:t>      в </a:t>
            </a:r>
            <a:r>
              <a:rPr lang="ru-RU" b="1" dirty="0"/>
              <a:t>ротовой полости. Но если уменьшилось ее </a:t>
            </a:r>
            <a:r>
              <a:rPr lang="ru-RU" b="1" dirty="0" smtClean="0"/>
              <a:t>количество            и </a:t>
            </a:r>
            <a:r>
              <a:rPr lang="ru-RU" b="1" dirty="0"/>
              <a:t>изменился состав - это уже серьезно. Во-первых, изменение состава приводит к кариесу и образованию зубного камня, следствием которого являются пародонтит, гингивит. Пища, недообработанная необходимыми ферментами и плохо размоченная слюной, а стало быть, и плохо пережеванная, попадает в желудок в виде плотного комка, который с трудом переваривается в нем. А это уже предпосылки к гастриту </a:t>
            </a:r>
            <a:r>
              <a:rPr lang="ru-RU" b="1" dirty="0" smtClean="0"/>
              <a:t>         и </a:t>
            </a:r>
            <a:r>
              <a:rPr lang="ru-RU" b="1" dirty="0"/>
              <a:t>язве.</a:t>
            </a:r>
          </a:p>
        </p:txBody>
      </p:sp>
    </p:spTree>
    <p:extLst>
      <p:ext uri="{BB962C8B-B14F-4D97-AF65-F5344CB8AC3E}">
        <p14:creationId xmlns:p14="http://schemas.microsoft.com/office/powerpoint/2010/main" val="35379934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ACF6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Пародонтоз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08" y="1554162"/>
            <a:ext cx="7005380" cy="4541838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ACF6FE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6388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ACF6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Ухудшение мыслительных способностей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Некоторые психологи отмечают, что у детей, постоянно жующих жвачку, по сравнению со сверстниками, не злоупотребляющим этим, значительно ниже уровень интеллекта. Объясняется это тем,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что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резинка не дает возможности сосредоточиться, притупляет внимание, снижает память и ослабляет процесс мышления.</a:t>
            </a:r>
          </a:p>
        </p:txBody>
      </p:sp>
      <p:pic>
        <p:nvPicPr>
          <p:cNvPr id="1026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048000"/>
            <a:ext cx="3124200" cy="3134597"/>
          </a:xfrm>
          <a:prstGeom prst="rect">
            <a:avLst/>
          </a:prstGeom>
          <a:noFill/>
          <a:ln w="57150">
            <a:solidFill>
              <a:srgbClr val="ACF6F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97551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184</TotalTime>
  <Words>1393</Words>
  <Application>Microsoft Office PowerPoint</Application>
  <PresentationFormat>Экран (4:3)</PresentationFormat>
  <Paragraphs>74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Начальная</vt:lpstr>
      <vt:lpstr>Болезни нашего времени</vt:lpstr>
      <vt:lpstr>Жевательная резинка </vt:lpstr>
      <vt:lpstr>Состав жевательной резинки Orbit</vt:lpstr>
      <vt:lpstr>Состав жевательной резинки Dirol</vt:lpstr>
      <vt:lpstr>Жевание жвачки на пустой желудок может привести к гастриту и язве</vt:lpstr>
      <vt:lpstr>ЯЗВА ЖЕЛУДКА </vt:lpstr>
      <vt:lpstr>Активное употребление жвачки способствует нарушению нормального слюнообразования</vt:lpstr>
      <vt:lpstr>Пародонтоз</vt:lpstr>
      <vt:lpstr>Ухудшение мыслительных способностей</vt:lpstr>
      <vt:lpstr>Наушники </vt:lpstr>
      <vt:lpstr>Вред шума </vt:lpstr>
      <vt:lpstr>Презентация PowerPoint</vt:lpstr>
      <vt:lpstr>Примеры для сравнения</vt:lpstr>
      <vt:lpstr>Презентация PowerPoint</vt:lpstr>
      <vt:lpstr>Презентация PowerPoint</vt:lpstr>
      <vt:lpstr>Презентация PowerPoint</vt:lpstr>
      <vt:lpstr>Компьютер </vt:lpstr>
      <vt:lpstr>Компьютерная зависимость</vt:lpstr>
      <vt:lpstr>Как формируется зависимость?</vt:lpstr>
      <vt:lpstr>Признаки компьютерной зависимости</vt:lpstr>
      <vt:lpstr>Физические отклонения у больного, страдающего компьютерной зависимостью</vt:lpstr>
      <vt:lpstr>Игромания</vt:lpstr>
      <vt:lpstr>Презентация PowerPoint</vt:lpstr>
      <vt:lpstr>Презентация PowerPoint</vt:lpstr>
      <vt:lpstr>Cимптомы патологического игрока</vt:lpstr>
      <vt:lpstr>Одержимый игрок обычно проходит через четыре стадии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Гена</dc:creator>
  <cp:lastModifiedBy>Каб 15</cp:lastModifiedBy>
  <cp:revision>16</cp:revision>
  <dcterms:created xsi:type="dcterms:W3CDTF">2006-08-16T00:00:00Z</dcterms:created>
  <dcterms:modified xsi:type="dcterms:W3CDTF">2015-09-03T16:41:21Z</dcterms:modified>
</cp:coreProperties>
</file>