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9" r:id="rId8"/>
    <p:sldId id="261" r:id="rId9"/>
    <p:sldId id="277" r:id="rId10"/>
    <p:sldId id="276" r:id="rId11"/>
    <p:sldId id="278" r:id="rId12"/>
    <p:sldId id="265" r:id="rId13"/>
    <p:sldId id="262" r:id="rId14"/>
    <p:sldId id="272" r:id="rId15"/>
    <p:sldId id="274" r:id="rId16"/>
    <p:sldId id="275" r:id="rId17"/>
    <p:sldId id="273" r:id="rId18"/>
    <p:sldId id="271" r:id="rId19"/>
    <p:sldId id="268" r:id="rId20"/>
    <p:sldId id="270" r:id="rId21"/>
    <p:sldId id="264" r:id="rId22"/>
    <p:sldId id="266" r:id="rId23"/>
    <p:sldId id="26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05665-2AC8-4320-A707-9E44AA75518D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F5115-8497-4E11-8B52-DE4714B585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05665-2AC8-4320-A707-9E44AA75518D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F5115-8497-4E11-8B52-DE4714B585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05665-2AC8-4320-A707-9E44AA75518D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F5115-8497-4E11-8B52-DE4714B585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05665-2AC8-4320-A707-9E44AA75518D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F5115-8497-4E11-8B52-DE4714B585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05665-2AC8-4320-A707-9E44AA75518D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48F5115-8497-4E11-8B52-DE4714B585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05665-2AC8-4320-A707-9E44AA75518D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F5115-8497-4E11-8B52-DE4714B585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05665-2AC8-4320-A707-9E44AA75518D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F5115-8497-4E11-8B52-DE4714B585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05665-2AC8-4320-A707-9E44AA75518D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F5115-8497-4E11-8B52-DE4714B585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05665-2AC8-4320-A707-9E44AA75518D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F5115-8497-4E11-8B52-DE4714B585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05665-2AC8-4320-A707-9E44AA75518D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F5115-8497-4E11-8B52-DE4714B585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05665-2AC8-4320-A707-9E44AA75518D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F5115-8497-4E11-8B52-DE4714B585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6305665-2AC8-4320-A707-9E44AA75518D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48F5115-8497-4E11-8B52-DE4714B585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2986094"/>
          </a:xfrm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sz="4400" b="1" dirty="0" smtClean="0">
                <a:latin typeface="Arial Black" pitchFamily="34" charset="0"/>
              </a:rPr>
              <a:t>Проектно-исследовательская </a:t>
            </a:r>
            <a:r>
              <a:rPr lang="ru-RU" sz="4400" b="1" dirty="0">
                <a:latin typeface="Arial Black" pitchFamily="34" charset="0"/>
              </a:rPr>
              <a:t>деятельность обучающихся в профильном обучении 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4214818"/>
            <a:ext cx="7129490" cy="142398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Учитель: Рудакова Людмила Петровна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Проекты (мотивация)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Волков Иван-  «Защита детей от информации, распространяемой посредством ИТС и причиняющей вред их здоровью и развитию»</a:t>
            </a:r>
          </a:p>
          <a:p>
            <a:endParaRPr lang="ru-RU" dirty="0"/>
          </a:p>
        </p:txBody>
      </p:sp>
      <p:pic>
        <p:nvPicPr>
          <p:cNvPr id="24578" name="Picture 2" descr="http://www.yerelgundem.com/uploads/haberler/2012/08/13/a25c9ab_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480" y="3214686"/>
            <a:ext cx="6048375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642918"/>
            <a:ext cx="8229600" cy="5665807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Курылева Мария- «К вопросу об освобождении Освенцима»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  <p:pic>
        <p:nvPicPr>
          <p:cNvPr id="26626" name="Picture 2" descr="http://img11.nnm.ru/5/1/0/2/3/d4ea0eb22e078bb7d02097ea322_pre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1604" y="2071678"/>
            <a:ext cx="5619750" cy="4210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Иванов Данил - «Институт смягчающих и отягчающих обстоятельств в России и США»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2770" name="Picture 2" descr="http://media.maptype.com/thumbs/images/f1f0a77c674d619c7e4ba3804a16231_gif_456x255_crop_upscale_q9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1571612"/>
            <a:ext cx="4343400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428625"/>
            <a:ext cx="4038600" cy="5697538"/>
          </a:xfrm>
        </p:spPr>
        <p:txBody>
          <a:bodyPr>
            <a:normAutofit/>
          </a:bodyPr>
          <a:lstStyle/>
          <a:p>
            <a:pPr lvl="0"/>
            <a:r>
              <a:rPr lang="ru-RU" dirty="0" err="1" smtClean="0"/>
              <a:t>Гурбова</a:t>
            </a:r>
            <a:r>
              <a:rPr lang="ru-RU" dirty="0" smtClean="0"/>
              <a:t> Алина - «Международное усыновление детей в России»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5257800"/>
          </a:xfrm>
        </p:spPr>
        <p:txBody>
          <a:bodyPr>
            <a:normAutofit fontScale="92500"/>
          </a:bodyPr>
          <a:lstStyle/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Виноградов Владимир - «Изменение базовых ценностей молодежи»</a:t>
            </a:r>
          </a:p>
          <a:p>
            <a:endParaRPr lang="ru-RU" dirty="0"/>
          </a:p>
        </p:txBody>
      </p:sp>
      <p:pic>
        <p:nvPicPr>
          <p:cNvPr id="34818" name="Picture 2" descr="http://pretenziy.ru/images/user_content/images/1504/c575a749c3756de8849504066945637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2928934"/>
            <a:ext cx="4786314" cy="3929066"/>
          </a:xfrm>
          <a:prstGeom prst="rect">
            <a:avLst/>
          </a:prstGeom>
          <a:noFill/>
        </p:spPr>
      </p:pic>
      <p:sp>
        <p:nvSpPr>
          <p:cNvPr id="6" name="Стрелка вниз 5"/>
          <p:cNvSpPr/>
          <p:nvPr/>
        </p:nvSpPr>
        <p:spPr>
          <a:xfrm>
            <a:off x="2571736" y="185736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820" name="Picture 4" descr="http://go4.imgsmail.ru/imgpreview?key=http%3A//mirserialov.tv/img/p/news-imdb/chudiki-i-choknutie-2.jpg&amp;mb=imgdb_preview_16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29322" y="357166"/>
            <a:ext cx="2660244" cy="3500462"/>
          </a:xfrm>
          <a:prstGeom prst="rect">
            <a:avLst/>
          </a:prstGeom>
          <a:noFill/>
        </p:spPr>
      </p:pic>
      <p:sp>
        <p:nvSpPr>
          <p:cNvPr id="8" name="Стрелка вверх 7"/>
          <p:cNvSpPr/>
          <p:nvPr/>
        </p:nvSpPr>
        <p:spPr>
          <a:xfrm>
            <a:off x="6858016" y="3929066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pPr lvl="0"/>
            <a:r>
              <a:rPr lang="ru-RU" dirty="0" smtClean="0"/>
              <a:t>Родин Алексей - «Крестовые походы и их геополитическое влияние на мир»</a:t>
            </a:r>
          </a:p>
          <a:p>
            <a:endParaRPr lang="ru-RU" dirty="0"/>
          </a:p>
        </p:txBody>
      </p:sp>
      <p:pic>
        <p:nvPicPr>
          <p:cNvPr id="33794" name="Picture 2" descr="http://wordweb.ru/uploads/posts/2011-06/1308152118_0615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00496" y="2357430"/>
            <a:ext cx="4881557" cy="4086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214290"/>
            <a:ext cx="4038600" cy="5911873"/>
          </a:xfrm>
        </p:spPr>
        <p:txBody>
          <a:bodyPr>
            <a:normAutofit/>
          </a:bodyPr>
          <a:lstStyle/>
          <a:p>
            <a:pPr lvl="0"/>
            <a:r>
              <a:rPr lang="ru-RU" dirty="0" err="1" smtClean="0"/>
              <a:t>Хомченко</a:t>
            </a:r>
            <a:r>
              <a:rPr lang="ru-RU" dirty="0" smtClean="0"/>
              <a:t> Рита - «Технология выбора профессии»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>
            <a:normAutofit fontScale="92500" lnSpcReduction="10000"/>
          </a:bodyPr>
          <a:lstStyle/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err="1" smtClean="0"/>
              <a:t>Ситайло</a:t>
            </a:r>
            <a:r>
              <a:rPr lang="ru-RU" dirty="0" smtClean="0"/>
              <a:t> Виктория - «</a:t>
            </a:r>
            <a:r>
              <a:rPr lang="ru-RU" dirty="0" err="1" smtClean="0"/>
              <a:t>Антисоциальные</a:t>
            </a:r>
            <a:r>
              <a:rPr lang="ru-RU" dirty="0" smtClean="0"/>
              <a:t> и криминальные молодежные группы».</a:t>
            </a:r>
          </a:p>
          <a:p>
            <a:endParaRPr lang="ru-RU" dirty="0"/>
          </a:p>
        </p:txBody>
      </p:sp>
      <p:pic>
        <p:nvPicPr>
          <p:cNvPr id="31746" name="Picture 2" descr="http://luckyfamilyman.ru/wp-content/uploads/2012/05/professia-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786066"/>
            <a:ext cx="4071934" cy="4071934"/>
          </a:xfrm>
          <a:prstGeom prst="rect">
            <a:avLst/>
          </a:prstGeom>
          <a:noFill/>
        </p:spPr>
      </p:pic>
      <p:pic>
        <p:nvPicPr>
          <p:cNvPr id="31748" name="Picture 4" descr="http://www.jrocks.ru/wp-content/uploads/2010/10/1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142852"/>
            <a:ext cx="4286250" cy="3286148"/>
          </a:xfrm>
          <a:prstGeom prst="rect">
            <a:avLst/>
          </a:prstGeom>
          <a:noFill/>
        </p:spPr>
      </p:pic>
      <p:sp>
        <p:nvSpPr>
          <p:cNvPr id="7" name="Стрелка вниз 6"/>
          <p:cNvSpPr/>
          <p:nvPr/>
        </p:nvSpPr>
        <p:spPr>
          <a:xfrm>
            <a:off x="5715008" y="328612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2571736" y="1357298"/>
            <a:ext cx="484632" cy="1143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am-pokursu.ru/public/files/images/kyrsu/kursy_angliyskogo_pri_MGIMO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2065" y="214290"/>
            <a:ext cx="3744335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 descr="http://bestvuz.ru/images/vuzi/MGIMO/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43042" y="3247590"/>
            <a:ext cx="5429256" cy="3610410"/>
          </a:xfrm>
          <a:prstGeom prst="rect">
            <a:avLst/>
          </a:prstGeom>
          <a:noFill/>
        </p:spPr>
      </p:pic>
      <p:pic>
        <p:nvPicPr>
          <p:cNvPr id="6" name="Picture 2" descr="http://www.mgimo.ru/files/144241/armenia-poesi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14290"/>
            <a:ext cx="4262656" cy="28559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https://dnevnikru.blob.core.windows.net/user-avatar/b36b462481ede0119cef0019bbd299a0.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000612"/>
            <a:ext cx="1857388" cy="18573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7" name="Picture 5" descr="https://dnevnikru.blob.core.windows.net/user-avatar/ef85c434ceede0119cef0019bbd299a0.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14744" y="5000612"/>
            <a:ext cx="1857388" cy="18573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9" name="Picture 7" descr="https://dnevnikru.blob.core.windows.net/user-avatar/cbdd6eacc79347f58d081733cae4a949.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86612" y="5000612"/>
            <a:ext cx="1857388" cy="18573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61" name="Picture 9" descr="https://dnevnikru.blob.core.windows.net/user-avatar/9abb8cc23a11e111bbe40019bbd299a0.l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596" y="571480"/>
            <a:ext cx="2000264" cy="2000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63" name="Picture 11" descr="https://dnevnikru.blob.core.windows.net/user-avatar/8cb2651131f744e08ae02616ee575946.l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14744" y="285728"/>
            <a:ext cx="1928816" cy="20002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65" name="Picture 13" descr="https://dnevnikru.blob.core.windows.net/user-avatar/1d95b556a64b41d7942618b52e732a76.l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143736" y="642918"/>
            <a:ext cx="2000264" cy="2000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643042" y="2714620"/>
            <a:ext cx="721523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-</a:t>
            </a:r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Интересно, потому что можно самостоятельно выбирать тему проекта;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-Планировать форму защиты проекта, получать неожиданные выводы;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-Удивляться, когда рабочая гипотеза не подтверждается;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-Углубляться в интересный для тебя материал;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-чувствовать себя взрослым и самостоятельным человеком</a:t>
            </a:r>
            <a:endParaRPr lang="ru-RU" sz="2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smtClean="0"/>
              <a:t>Идея национальной доктрины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« образование должно обеспечить значительные содержательные и инструментальные сдвиги в образовании, с тем чтобы формировать человека как целостную личность, как личность новой гуманистической эпохи, личность, адекватную мотивам творческого самовыражения…"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Реализация данной цели требует выполнения комплекса задач: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•  обучение деятельности — умению ставить цели, организовывать свою деятельность для их достижения и оценивать результаты собственной деятельности;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•  формирование личностных качеств — мышления, воли, чувств, творческих способностей, познавательных мотивов деятельности;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•  формирование картины мира, адекватной уровню знаний и уровню образовательной программы.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Деятельность в учебном проекте должна быть подчинена определенной логике, в которой реализуется последовательность ее выполнения.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3761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Проблема—цель—задачи—методы—результат. Алгоритм работы по проектной методике сложился из следующих составляющих: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АЛГОРИТМ:  </a:t>
            </a:r>
            <a:r>
              <a:rPr lang="ru-RU" sz="3500" dirty="0" err="1" smtClean="0">
                <a:solidFill>
                  <a:srgbClr val="FFFF00"/>
                </a:solidFill>
              </a:rPr>
              <a:t>целеполагание</a:t>
            </a:r>
            <a:r>
              <a:rPr lang="ru-RU" sz="3500" dirty="0" smtClean="0">
                <a:solidFill>
                  <a:srgbClr val="FFFF00"/>
                </a:solidFill>
              </a:rPr>
              <a:t> + планирование + выбор методов проверки принятых гипотез + выполнение +  защита проекта.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 или исследование?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421008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sz="3300" b="1" i="1" dirty="0" smtClean="0">
                <a:solidFill>
                  <a:srgbClr val="FFFF00"/>
                </a:solidFill>
              </a:rPr>
              <a:t>Проблема—цель—задачи—методы—результат.</a:t>
            </a:r>
          </a:p>
          <a:p>
            <a:r>
              <a:rPr lang="ru-RU" sz="3300" b="1" i="1" dirty="0" smtClean="0">
                <a:solidFill>
                  <a:srgbClr val="FFFF00"/>
                </a:solidFill>
              </a:rPr>
              <a:t> </a:t>
            </a:r>
            <a:r>
              <a:rPr lang="ru-RU" sz="3300" b="1" dirty="0" smtClean="0">
                <a:solidFill>
                  <a:srgbClr val="FFFF00"/>
                </a:solidFill>
              </a:rPr>
              <a:t>Алгоритм работы по проектной методике сложился из следующих составляющих:</a:t>
            </a:r>
          </a:p>
          <a:p>
            <a:r>
              <a:rPr lang="ru-RU" sz="3300" b="1" dirty="0" smtClean="0">
                <a:solidFill>
                  <a:srgbClr val="FFFF00"/>
                </a:solidFill>
              </a:rPr>
              <a:t> </a:t>
            </a:r>
            <a:r>
              <a:rPr lang="ru-RU" sz="3300" b="1" dirty="0" err="1" smtClean="0">
                <a:solidFill>
                  <a:srgbClr val="FFFF00"/>
                </a:solidFill>
              </a:rPr>
              <a:t>целеполагание</a:t>
            </a:r>
            <a:r>
              <a:rPr lang="ru-RU" sz="3300" b="1" dirty="0" smtClean="0">
                <a:solidFill>
                  <a:srgbClr val="FFFF00"/>
                </a:solidFill>
              </a:rPr>
              <a:t> + планирование + выбор методов проверки принятых гипотез + выполнение +  защита проекта.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4786314" cy="4525963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>
                <a:solidFill>
                  <a:srgbClr val="FFFF00"/>
                </a:solidFill>
              </a:rPr>
              <a:t>Постановка проблемы, гипотезы;</a:t>
            </a:r>
          </a:p>
          <a:p>
            <a:pPr lvl="0"/>
            <a:r>
              <a:rPr lang="ru-RU" sz="2400" dirty="0" smtClean="0">
                <a:solidFill>
                  <a:srgbClr val="FFFF00"/>
                </a:solidFill>
              </a:rPr>
              <a:t>изучение теории, посвященной данной проблематике;</a:t>
            </a:r>
          </a:p>
          <a:p>
            <a:pPr lvl="0"/>
            <a:r>
              <a:rPr lang="ru-RU" sz="2400" dirty="0" smtClean="0">
                <a:solidFill>
                  <a:srgbClr val="FFFF00"/>
                </a:solidFill>
              </a:rPr>
              <a:t>подбор методик исследования и практическое овладение ими;</a:t>
            </a:r>
          </a:p>
          <a:p>
            <a:pPr lvl="0"/>
            <a:r>
              <a:rPr lang="ru-RU" sz="2400" b="1" dirty="0" smtClean="0">
                <a:solidFill>
                  <a:srgbClr val="FF0000"/>
                </a:solidFill>
              </a:rPr>
              <a:t>сбор собственного материала</a:t>
            </a:r>
            <a:r>
              <a:rPr lang="ru-RU" sz="2400" dirty="0" smtClean="0">
                <a:solidFill>
                  <a:srgbClr val="FF0000"/>
                </a:solidFill>
              </a:rPr>
              <a:t>;</a:t>
            </a:r>
          </a:p>
          <a:p>
            <a:pPr lvl="0"/>
            <a:r>
              <a:rPr lang="ru-RU" sz="2400" dirty="0" smtClean="0">
                <a:solidFill>
                  <a:srgbClr val="FFFF00"/>
                </a:solidFill>
              </a:rPr>
              <a:t>анализ и обобщение, научный комментарий;</a:t>
            </a:r>
          </a:p>
          <a:p>
            <a:r>
              <a:rPr lang="ru-RU" sz="2400" b="1" u="sng" dirty="0" smtClean="0">
                <a:solidFill>
                  <a:srgbClr val="FF0000"/>
                </a:solidFill>
              </a:rPr>
              <a:t>собственные выводы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etropavl.kz/skoipkppk/pp2008-2/pic/14/8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28604"/>
            <a:ext cx="9185908" cy="6429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900igr.net/datas/pedagogika/Metod-proektov/0022-022-Metod-proekto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357166"/>
            <a:ext cx="6858048" cy="2301240"/>
          </a:xfrm>
        </p:spPr>
        <p:txBody>
          <a:bodyPr/>
          <a:lstStyle/>
          <a:p>
            <a:pPr algn="ctr"/>
            <a:r>
              <a:rPr lang="ru-RU" dirty="0" smtClean="0"/>
              <a:t>проект по истории</a:t>
            </a:r>
            <a:br>
              <a:rPr lang="ru-RU" dirty="0" smtClean="0"/>
            </a:br>
            <a:r>
              <a:rPr lang="ru-RU" dirty="0" smtClean="0"/>
              <a:t> на тему: П.А.Столыпин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3952" y="4857760"/>
            <a:ext cx="6480048" cy="1752600"/>
          </a:xfrm>
        </p:spPr>
        <p:txBody>
          <a:bodyPr/>
          <a:lstStyle/>
          <a:p>
            <a:r>
              <a:rPr lang="ru-RU" dirty="0" smtClean="0"/>
              <a:t>Работа выполнена ученицей 9А класса </a:t>
            </a:r>
          </a:p>
          <a:p>
            <a:r>
              <a:rPr lang="ru-RU" dirty="0" smtClean="0"/>
              <a:t>Маракулиной Анастасией </a:t>
            </a:r>
            <a:endParaRPr lang="ru-RU" dirty="0"/>
          </a:p>
        </p:txBody>
      </p:sp>
      <p:pic>
        <p:nvPicPr>
          <p:cNvPr id="13314" name="Picture 2" descr="Пётр Аркадьевич Столыпин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500306"/>
            <a:ext cx="2964946" cy="39433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108</TotalTime>
  <Words>208</Words>
  <Application>Microsoft Office PowerPoint</Application>
  <PresentationFormat>Экран (4:3)</PresentationFormat>
  <Paragraphs>53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Апекс</vt:lpstr>
      <vt:lpstr>     Проектно-исследовательская деятельность обучающихся в профильном обучении  </vt:lpstr>
      <vt:lpstr>Слайд 2</vt:lpstr>
      <vt:lpstr>Идея национальной доктрины</vt:lpstr>
      <vt:lpstr>Реализация данной цели требует выполнения комплекса задач: </vt:lpstr>
      <vt:lpstr> Деятельность в учебном проекте должна быть подчинена определенной логике, в которой реализуется последовательность ее выполнения.</vt:lpstr>
      <vt:lpstr>Проект или исследование?</vt:lpstr>
      <vt:lpstr>Слайд 7</vt:lpstr>
      <vt:lpstr>Слайд 8</vt:lpstr>
      <vt:lpstr>проект по истории  на тему: П.А.Столыпин</vt:lpstr>
      <vt:lpstr>Слайд 10</vt:lpstr>
      <vt:lpstr>Слайд 11</vt:lpstr>
      <vt:lpstr>Проекты (мотивация)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МОУ Хибинская гимназия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Проектно-исследовательская деятельность обучающихся в профильном обучении  </dc:title>
  <dc:creator>rudakovalp</dc:creator>
  <cp:lastModifiedBy>User 2013</cp:lastModifiedBy>
  <cp:revision>14</cp:revision>
  <dcterms:created xsi:type="dcterms:W3CDTF">2013-05-29T11:56:13Z</dcterms:created>
  <dcterms:modified xsi:type="dcterms:W3CDTF">2015-09-04T06:37:30Z</dcterms:modified>
</cp:coreProperties>
</file>