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956" r:id="rId2"/>
  </p:sldMasterIdLst>
  <p:notesMasterIdLst>
    <p:notesMasterId r:id="rId21"/>
  </p:notesMasterIdLst>
  <p:handoutMasterIdLst>
    <p:handoutMasterId r:id="rId22"/>
  </p:handoutMasterIdLst>
  <p:sldIdLst>
    <p:sldId id="319" r:id="rId3"/>
    <p:sldId id="336" r:id="rId4"/>
    <p:sldId id="342" r:id="rId5"/>
    <p:sldId id="343" r:id="rId6"/>
    <p:sldId id="341" r:id="rId7"/>
    <p:sldId id="331" r:id="rId8"/>
    <p:sldId id="334" r:id="rId9"/>
    <p:sldId id="344" r:id="rId10"/>
    <p:sldId id="345" r:id="rId11"/>
    <p:sldId id="348" r:id="rId12"/>
    <p:sldId id="346" r:id="rId13"/>
    <p:sldId id="347" r:id="rId14"/>
    <p:sldId id="349" r:id="rId15"/>
    <p:sldId id="350" r:id="rId16"/>
    <p:sldId id="351" r:id="rId17"/>
    <p:sldId id="353" r:id="rId18"/>
    <p:sldId id="304" r:id="rId19"/>
    <p:sldId id="352" r:id="rId20"/>
  </p:sldIdLst>
  <p:sldSz cx="9144000" cy="6858000" type="screen4x3"/>
  <p:notesSz cx="6858000" cy="9144000"/>
  <p:defaultTextStyle>
    <a:lvl1pPr marL="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</p:showPr>
  <p:clrMru>
    <a:srgbClr val="663300"/>
    <a:srgbClr val="CC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7966" autoAdjust="0"/>
  </p:normalViewPr>
  <p:slideViewPr>
    <p:cSldViewPr>
      <p:cViewPr>
        <p:scale>
          <a:sx n="98" d="100"/>
          <a:sy n="98" d="100"/>
        </p:scale>
        <p:origin x="-3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68F88C59-319B-4332-9A1D-2A62CFCB00D8}" type="datetimeFigureOut">
              <a:rPr lang="ru-RU" smtClean="0"/>
              <a:pPr/>
              <a:t>06.09.2015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B16A41B8-7DC3-4DB6-84E4-E105629EAA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ru-RU" sz="1200"/>
            </a:lvl1pPr>
            <a:extLst/>
          </a:lstStyle>
          <a:p>
            <a:fld id="{968B300D-05F0-4B43-940D-46DED5A791AD}" type="datetimeFigureOut">
              <a:rPr/>
              <a:pPr/>
              <a:t>6/30/2006</a:t>
            </a:fld>
            <a:endParaRPr lang="ru-RU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ru-RU" sz="1200"/>
            </a:lvl1pPr>
            <a:extLst/>
          </a:lstStyle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ru-RU" sz="1200"/>
            </a:lvl1pPr>
            <a:extLst/>
          </a:lstStyle>
          <a:p>
            <a:fld id="{9B26CD33-4337-4529-948A-94F6960B2374}" type="slidenum">
              <a:rPr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ru-RU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26CD33-4337-4529-948A-94F6960B237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ложка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 eaLnBrk="1" latinLnBrk="0" hangingPunct="1">
              <a:defRPr kumimoji="0" lang="ru-RU"/>
            </a:lvl1pPr>
            <a:extLst/>
          </a:lstStyle>
          <a:p>
            <a:r>
              <a:rPr kumimoji="0" lang="ru-RU"/>
              <a:t>Заголовок фотоальбома</a:t>
            </a: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extLst/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ru-RU"/>
            </a:pPr>
            <a:endParaRPr kumimoji="0" lang="ru-RU" sz="3200" b="0" i="1" u="none" strike="noStrike" kern="0" cap="none" spc="0" normalizeH="0" baseline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Щелкните, чтобы добавить дату и прочие сведения</a:t>
            </a:r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7200" y="3403823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228600"/>
            <a:ext cx="4023360" cy="3017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228600"/>
            <a:ext cx="4023360" cy="3017520"/>
          </a:xfrm>
        </p:spPr>
        <p:txBody>
          <a:bodyPr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смешанн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7"/>
          <p:cNvSpPr>
            <a:spLocks noGrp="1"/>
          </p:cNvSpPr>
          <p:nvPr>
            <p:ph type="pic" sz="quarter" idx="14"/>
          </p:nvPr>
        </p:nvSpPr>
        <p:spPr>
          <a:xfrm>
            <a:off x="2229297" y="228600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pic" sz="quarter" idx="26"/>
          </p:nvPr>
        </p:nvSpPr>
        <p:spPr>
          <a:xfrm>
            <a:off x="22292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5"/>
          </p:nvPr>
        </p:nvSpPr>
        <p:spPr>
          <a:xfrm>
            <a:off x="4672217" y="228600"/>
            <a:ext cx="2286000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27"/>
          </p:nvPr>
        </p:nvSpPr>
        <p:spPr>
          <a:xfrm>
            <a:off x="4667697" y="3365392"/>
            <a:ext cx="228521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ru-RU" sz="16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1" name="Rectangle 10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5" name="Rectangle 14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926821" y="533400"/>
            <a:ext cx="3653297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9268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Rectangle 7"/>
          <p:cNvSpPr>
            <a:spLocks noGrp="1"/>
          </p:cNvSpPr>
          <p:nvPr>
            <p:ph type="pic" sz="quarter" idx="17"/>
          </p:nvPr>
        </p:nvSpPr>
        <p:spPr>
          <a:xfrm>
            <a:off x="4660621" y="5334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9268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19"/>
          </p:nvPr>
        </p:nvSpPr>
        <p:spPr>
          <a:xfrm>
            <a:off x="4660621" y="3352800"/>
            <a:ext cx="3657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9268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8" name="Rectangle 7"/>
          <p:cNvSpPr>
            <a:spLocks noGrp="1"/>
          </p:cNvSpPr>
          <p:nvPr>
            <p:ph type="body" sz="quarter" idx="23" hasCustomPrompt="1"/>
          </p:nvPr>
        </p:nvSpPr>
        <p:spPr>
          <a:xfrm>
            <a:off x="4660621" y="61722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6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60621" y="152400"/>
            <a:ext cx="3657600" cy="304800"/>
          </a:xfrm>
        </p:spPr>
        <p:txBody>
          <a:bodyPr lIns="9144" anchor="t" anchorCtr="0"/>
          <a:lstStyle>
            <a:lvl1pPr marL="0" marR="0" indent="0" algn="l" eaLnBrk="1" latinLnBrk="0" hangingPunct="1">
              <a:buFontTx/>
              <a:buNone/>
              <a:defRPr kumimoji="0" lang="ru-RU" sz="16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, книжная с большой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1524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454660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0"/>
          </p:nvPr>
        </p:nvSpPr>
        <p:spPr>
          <a:xfrm>
            <a:off x="2349060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9" name="Rectangle 7"/>
          <p:cNvSpPr>
            <a:spLocks noGrp="1"/>
          </p:cNvSpPr>
          <p:nvPr>
            <p:ph type="pic" sz="quarter" idx="32"/>
          </p:nvPr>
        </p:nvSpPr>
        <p:spPr>
          <a:xfrm>
            <a:off x="6740166" y="1524000"/>
            <a:ext cx="2106985" cy="2809311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152400" y="4495800"/>
            <a:ext cx="87630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ru-RU" sz="2400" baseline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4 сверху: 1 книжная и 3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685800" y="257665"/>
            <a:ext cx="4617720" cy="6172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788848" y="257665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22"/>
          </p:nvPr>
        </p:nvSpPr>
        <p:spPr>
          <a:xfrm>
            <a:off x="5788848" y="2432657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788848" y="4607649"/>
            <a:ext cx="2438402" cy="1828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 сверху: 3 альбомных и 2 книж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290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228600"/>
            <a:ext cx="5562600" cy="4171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6"/>
          </p:nvPr>
        </p:nvSpPr>
        <p:spPr>
          <a:xfrm>
            <a:off x="609600" y="228600"/>
            <a:ext cx="2070154" cy="29718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87452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5 сверху: 3 книжных и 2 альбомны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7"/>
          <p:cNvSpPr>
            <a:spLocks noGrp="1"/>
          </p:cNvSpPr>
          <p:nvPr>
            <p:ph type="pic" sz="quarter" idx="26"/>
          </p:nvPr>
        </p:nvSpPr>
        <p:spPr>
          <a:xfrm>
            <a:off x="5121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3" name="Rectangle 7"/>
          <p:cNvSpPr>
            <a:spLocks noGrp="1"/>
          </p:cNvSpPr>
          <p:nvPr>
            <p:ph type="pic" sz="quarter" idx="29"/>
          </p:nvPr>
        </p:nvSpPr>
        <p:spPr>
          <a:xfrm>
            <a:off x="51213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0" name="Rectangle 7"/>
          <p:cNvSpPr>
            <a:spLocks noGrp="1"/>
          </p:cNvSpPr>
          <p:nvPr>
            <p:ph type="pic" sz="quarter" idx="30"/>
          </p:nvPr>
        </p:nvSpPr>
        <p:spPr>
          <a:xfrm>
            <a:off x="4718374" y="228600"/>
            <a:ext cx="39624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2" name="Rectangle 7"/>
          <p:cNvSpPr>
            <a:spLocks noGrp="1"/>
          </p:cNvSpPr>
          <p:nvPr>
            <p:ph type="pic" sz="quarter" idx="27"/>
          </p:nvPr>
        </p:nvSpPr>
        <p:spPr>
          <a:xfrm>
            <a:off x="32934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7"/>
          <p:cNvSpPr>
            <a:spLocks noGrp="1"/>
          </p:cNvSpPr>
          <p:nvPr>
            <p:ph type="pic" sz="quarter" idx="28"/>
          </p:nvPr>
        </p:nvSpPr>
        <p:spPr>
          <a:xfrm>
            <a:off x="6074734" y="3124200"/>
            <a:ext cx="2606040" cy="32766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3050273" y="16002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0" y="48768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квадрат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¥ل云玗İαЂôÁûÂÚ丫:Pïçtúrê Plå¢éhõlðér 表¥鷗字㌍ 表_W 3"/>
          <p:cNvSpPr>
            <a:spLocks noGrp="1" noChangeAspect="1"/>
          </p:cNvSpPr>
          <p:nvPr>
            <p:ph type="pic" sz="quarter" idx="10"/>
          </p:nvPr>
        </p:nvSpPr>
        <p:spPr>
          <a:xfrm>
            <a:off x="4955273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W¥ل云玗İαЂôÁûÂÚ丫:Pïçtúrê Plå¢éhõlðér 表¥鷗字㌍ 表_W 5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1371600"/>
            <a:ext cx="3198127" cy="32004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W¥ل云玗İαЂÕØÚáÛ丫:Téxt Plàçèhòlðêr 表¥鷗字㌍_W 7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Альбом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Grp="1" noChangeAspect="1"/>
          </p:cNvSpPr>
          <p:nvPr>
            <p:ph type="pic" sz="quarter" idx="10"/>
          </p:nvPr>
        </p:nvSpPr>
        <p:spPr>
          <a:xfrm>
            <a:off x="914400" y="294590"/>
            <a:ext cx="7467600" cy="56007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5"/>
          <p:cNvSpPr>
            <a:spLocks noGrp="1"/>
          </p:cNvSpPr>
          <p:nvPr>
            <p:ph type="body" sz="quarter" idx="11" hasCustomPrompt="1"/>
          </p:nvPr>
        </p:nvSpPr>
        <p:spPr>
          <a:xfrm>
            <a:off x="914400" y="6019800"/>
            <a:ext cx="7467600" cy="38100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57200" y="2057400"/>
            <a:ext cx="8229600" cy="274320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W¥ل云玗İαЂÕØÚáÛ丫:Téxt Plàçèhòlðêr 表¥鷗字㌍_W 3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4876800"/>
            <a:ext cx="8229600" cy="14478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ru-RU" sz="1800" i="0"/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3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extLst/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14" name="Rectangle 6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Rectangle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B2EC6F-6501-4E04-BD6C-A8A6CABB2C5B}" type="datetimeFigureOut">
              <a:rPr/>
              <a:pPr/>
              <a:t>6/30/2006</a:t>
            </a:fld>
            <a:endParaRPr kumimoji="0" lang="ru-RU"/>
          </a:p>
        </p:txBody>
      </p:sp>
      <p:sp>
        <p:nvSpPr>
          <p:cNvPr id="27" name="Rectangl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  <p:sp>
        <p:nvSpPr>
          <p:cNvPr id="24" name="Rectangl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3B0023-0CED-47F7-85AE-654F0B232C29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06.09.2015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CB2EC6F-6501-4E04-BD6C-A8A6CABB2C5B}" type="datetimeFigureOut">
              <a:rPr lang="ru-RU" smtClean="0"/>
              <a:pPr/>
              <a:t>06.09.2015</a:t>
            </a:fld>
            <a:endParaRPr kumimoji="0"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63B0023-0CED-47F7-85AE-654F0B232C29}" type="slidenum">
              <a:rPr lang="ru-RU" smtClean="0"/>
              <a:pPr/>
              <a:t>‹#›</a:t>
            </a:fld>
            <a:endParaRPr kumimoji="0"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kumimoji="0"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06.09.2015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06.09.2015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06.09.2015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06.09.2015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06.09.2015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Книж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06.09.2015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06.09.2015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06.09.2015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06.09.2015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Книжна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>
            <a:spLocks noGrp="1"/>
          </p:cNvSpPr>
          <p:nvPr>
            <p:ph type="pic" sz="quarter" idx="10"/>
          </p:nvPr>
        </p:nvSpPr>
        <p:spPr>
          <a:xfrm>
            <a:off x="419375" y="233241"/>
            <a:ext cx="4640305" cy="61722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6"/>
          <p:cNvSpPr>
            <a:spLocks noGrp="1"/>
          </p:cNvSpPr>
          <p:nvPr>
            <p:ph type="body" sz="quarter" idx="11" hasCustomPrompt="1"/>
          </p:nvPr>
        </p:nvSpPr>
        <p:spPr>
          <a:xfrm>
            <a:off x="5257800" y="3048000"/>
            <a:ext cx="3505200" cy="335280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Альбомная (на весь экра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kumimoji="0" lang="ru-RU" i="0"/>
              <a:t>Щелкните значок,</a:t>
            </a:r>
            <a:r>
              <a:rPr kumimoji="0" lang="ru-RU" i="0" baseline="0"/>
              <a:t> чтобы добавить </a:t>
            </a:r>
            <a:r>
              <a:rPr kumimoji="0" lang="ru-RU" i="0"/>
              <a:t>фотографию размером со всю страницу</a:t>
            </a:r>
            <a:endParaRPr kumimoji="0" lang="ru-RU" i="0" baseline="0"/>
          </a:p>
          <a:p>
            <a:pPr marL="0" marR="0" indent="0" algn="ctr">
              <a:buFontTx/>
              <a:buNone/>
            </a:pPr>
            <a:endParaRPr kumimoji="0" lang="ru-RU" i="0"/>
          </a:p>
          <a:p>
            <a:pPr algn="ctr">
              <a:buFontTx/>
              <a:buNone/>
            </a:pPr>
            <a:endParaRPr kumimoji="0" lang="ru-RU" i="0"/>
          </a:p>
          <a:p>
            <a:pPr algn="ctr">
              <a:buFontTx/>
              <a:buNone/>
            </a:pPr>
            <a:endParaRPr kumimoji="0" lang="ru-RU" i="0"/>
          </a:p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Раздел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 eaLnBrk="1" latinLnBrk="0" hangingPunct="1">
              <a:defRPr kumimoji="0" lang="ru-RU" baseline="0"/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 eaLnBrk="1" latinLnBrk="0" hangingPunct="1">
              <a:buFontTx/>
              <a:buNone/>
              <a:defRPr kumimoji="0" lang="ru-RU" sz="1800"/>
            </a:lvl1pPr>
            <a:extLst/>
          </a:lstStyle>
          <a:p>
            <a:pPr lvl="0"/>
            <a:r>
              <a:rPr kumimoji="0" lang="ru-RU"/>
              <a:t>Подзаголовок слайда</a:t>
            </a:r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Обложка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228601" y="3962400"/>
            <a:ext cx="8298485" cy="1066800"/>
          </a:xfrm>
        </p:spPr>
        <p:txBody>
          <a:bodyPr bIns="0"/>
          <a:lstStyle>
            <a:lvl1pPr algn="r" eaLnBrk="1" latinLnBrk="0" hangingPunct="1">
              <a:defRPr kumimoji="0" lang="ru-RU"/>
            </a:lvl1pPr>
            <a:extLst/>
          </a:lstStyle>
          <a:p>
            <a:r>
              <a:rPr kumimoji="0" lang="ru-RU"/>
              <a:t>Заголовок фотоальбома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0" hasCustomPrompt="1"/>
          </p:nvPr>
        </p:nvSpPr>
        <p:spPr>
          <a:xfrm>
            <a:off x="2133600" y="5133975"/>
            <a:ext cx="6386946" cy="1219200"/>
          </a:xfrm>
        </p:spPr>
        <p:txBody>
          <a:bodyPr vert="horz" tIns="0" anchor="t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Щелкните, чтобы добавить дату и прочие сведения</a:t>
            </a:r>
          </a:p>
        </p:txBody>
      </p:sp>
      <p:sp>
        <p:nvSpPr>
          <p:cNvPr id="27" name="Rectangle 6"/>
          <p:cNvSpPr>
            <a:spLocks noGrp="1"/>
          </p:cNvSpPr>
          <p:nvPr>
            <p:ph type="pic" sz="quarter" idx="11"/>
          </p:nvPr>
        </p:nvSpPr>
        <p:spPr>
          <a:xfrm>
            <a:off x="6096000" y="1600200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6" name="Rectangle 5"/>
          <p:cNvSpPr/>
          <p:nvPr userDrawn="1"/>
        </p:nvSpPr>
        <p:spPr>
          <a:xfrm>
            <a:off x="176844" y="186904"/>
            <a:ext cx="8763000" cy="6213896"/>
          </a:xfrm>
          <a:prstGeom prst="rect">
            <a:avLst/>
          </a:prstGeom>
          <a:noFill/>
          <a:ln w="9525" cap="rnd" cmpd="sng" algn="ctr">
            <a:solidFill>
              <a:schemeClr val="bg1">
                <a:tint val="85000"/>
              </a:schemeClr>
            </a:solidFill>
            <a:prstDash val="dash"/>
          </a:ln>
          <a:effectLst>
            <a:outerShdw blurRad="25400" dist="12700" dir="5400000" algn="tl" rotWithShape="0">
              <a:schemeClr val="bg1">
                <a:alpha val="60000"/>
              </a:scheme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ru-RU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3" name="Rectangle 1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сверху, смешанна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436620"/>
            <a:ext cx="3649900" cy="2889504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26720" y="384048"/>
            <a:ext cx="4457700" cy="5943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389332"/>
            <a:ext cx="3657600" cy="2887269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Альбомная (на весь экра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kumimoji="0" lang="ru-RU" i="0"/>
              <a:t>Щелкните значок,</a:t>
            </a:r>
            <a:r>
              <a:rPr kumimoji="0" lang="ru-RU" i="0" baseline="0"/>
              <a:t> чтобы добавить </a:t>
            </a:r>
            <a:r>
              <a:rPr kumimoji="0" lang="ru-RU" i="0"/>
              <a:t>фотографию размером со всю страницу</a:t>
            </a:r>
            <a:endParaRPr kumimoji="0" lang="ru-RU" i="0" baseline="0"/>
          </a:p>
          <a:p>
            <a:pPr marL="0" marR="0" indent="0" algn="ctr">
              <a:buFontTx/>
              <a:buNone/>
            </a:pPr>
            <a:endParaRPr kumimoji="0" lang="ru-RU" i="0"/>
          </a:p>
          <a:p>
            <a:pPr algn="ctr">
              <a:buFontTx/>
              <a:buNone/>
            </a:pPr>
            <a:endParaRPr kumimoji="0" lang="ru-RU" i="0"/>
          </a:p>
          <a:p>
            <a:pPr algn="ctr">
              <a:buFontTx/>
              <a:buNone/>
            </a:pPr>
            <a:endParaRPr kumimoji="0" lang="ru-RU" i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аздел альбо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2"/>
          <p:cNvSpPr>
            <a:spLocks noGrp="1"/>
          </p:cNvSpPr>
          <p:nvPr>
            <p:ph type="title" hasCustomPrompt="1"/>
          </p:nvPr>
        </p:nvSpPr>
        <p:spPr>
          <a:xfrm>
            <a:off x="752670" y="4572000"/>
            <a:ext cx="7781730" cy="990600"/>
          </a:xfrm>
        </p:spPr>
        <p:txBody>
          <a:bodyPr vert="horz" bIns="0" anchor="b" anchorCtr="0"/>
          <a:lstStyle>
            <a:lvl1pPr eaLnBrk="1" latinLnBrk="0" hangingPunct="1">
              <a:defRPr kumimoji="0" lang="ru-RU" baseline="0"/>
            </a:lvl1pPr>
            <a:extLst/>
          </a:lstStyle>
          <a:p>
            <a:r>
              <a:rPr kumimoji="0" lang="ru-RU"/>
              <a:t>Заголовок раздела</a:t>
            </a:r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752670" y="5600700"/>
            <a:ext cx="7772400" cy="838200"/>
          </a:xfrm>
        </p:spPr>
        <p:txBody>
          <a:bodyPr vert="horz" tIns="0"/>
          <a:lstStyle>
            <a:lvl1pPr eaLnBrk="1" latinLnBrk="0" hangingPunct="1">
              <a:buFontTx/>
              <a:buNone/>
              <a:defRPr kumimoji="0" lang="ru-RU" sz="1800"/>
            </a:lvl1pPr>
            <a:extLst/>
          </a:lstStyle>
          <a:p>
            <a:pPr lvl="0"/>
            <a:r>
              <a:rPr kumimoji="0" lang="ru-RU"/>
              <a:t>Подзаголовок слайда</a:t>
            </a:r>
          </a:p>
        </p:txBody>
      </p:sp>
      <p:sp>
        <p:nvSpPr>
          <p:cNvPr id="7" name="Rectangle 6"/>
          <p:cNvSpPr>
            <a:spLocks noGrp="1"/>
          </p:cNvSpPr>
          <p:nvPr>
            <p:ph type="pic" sz="quarter" idx="11"/>
          </p:nvPr>
        </p:nvSpPr>
        <p:spPr>
          <a:xfrm>
            <a:off x="786338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8" name="Rectangle 6"/>
          <p:cNvSpPr>
            <a:spLocks noGrp="1"/>
          </p:cNvSpPr>
          <p:nvPr>
            <p:ph type="pic" sz="quarter" idx="15"/>
          </p:nvPr>
        </p:nvSpPr>
        <p:spPr>
          <a:xfrm>
            <a:off x="3474604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" name="Rectangle 6"/>
          <p:cNvSpPr>
            <a:spLocks noGrp="1"/>
          </p:cNvSpPr>
          <p:nvPr>
            <p:ph type="pic" sz="quarter" idx="16"/>
          </p:nvPr>
        </p:nvSpPr>
        <p:spPr>
          <a:xfrm>
            <a:off x="6162870" y="2140695"/>
            <a:ext cx="2286000" cy="2286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/>
          <a:lstStyle>
            <a:extLst/>
          </a:lstStyle>
          <a:p>
            <a:pPr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2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4722047" y="609600"/>
            <a:ext cx="3431353" cy="4575141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1066800" y="609600"/>
            <a:ext cx="3429000" cy="45720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3429000" cy="1066800"/>
          </a:xfrm>
        </p:spPr>
        <p:txBody>
          <a:bodyPr lIns="91440"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альбом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5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1676400"/>
            <a:ext cx="4038600" cy="3028950"/>
          </a:xfrm>
          <a:prstGeom prst="rect">
            <a:avLst/>
          </a:prstGeo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648200" y="4857750"/>
            <a:ext cx="4038600" cy="1238250"/>
          </a:xfrm>
        </p:spPr>
        <p:txBody>
          <a:bodyPr rIns="9144"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сверху, смешан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141976" y="381000"/>
            <a:ext cx="3773424" cy="2830068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22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454152" y="381000"/>
            <a:ext cx="4462272" cy="5949696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13" hasCustomPrompt="1"/>
          </p:nvPr>
        </p:nvSpPr>
        <p:spPr>
          <a:xfrm>
            <a:off x="5141976" y="3352800"/>
            <a:ext cx="3773425" cy="2971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i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сверху, книжная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004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31" name="Rectangle 8"/>
          <p:cNvSpPr>
            <a:spLocks noGrp="1" noChangeAspect="1"/>
          </p:cNvSpPr>
          <p:nvPr>
            <p:ph type="pic" sz="quarter" idx="12"/>
          </p:nvPr>
        </p:nvSpPr>
        <p:spPr>
          <a:xfrm>
            <a:off x="6172200" y="1066800"/>
            <a:ext cx="2743200" cy="3657600"/>
          </a:xfrm>
          <a:noFill/>
          <a:ln w="38100" cap="sq" cmpd="sng" algn="ctr">
            <a:solidFill>
              <a:schemeClr val="tx1"/>
            </a:solidFill>
            <a:prstDash val="solid"/>
            <a:miter lim="800000"/>
          </a:ln>
          <a:effectLst>
            <a:outerShdw blurRad="50800" dist="50800" dir="2700000" algn="tl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ru-RU" sz="2400" i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6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32004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14" name="Rectangle 6"/>
          <p:cNvSpPr>
            <a:spLocks noGrp="1"/>
          </p:cNvSpPr>
          <p:nvPr>
            <p:ph type="body" sz="quarter" idx="15" hasCustomPrompt="1"/>
          </p:nvPr>
        </p:nvSpPr>
        <p:spPr>
          <a:xfrm>
            <a:off x="6172200" y="48768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ru-RU" sz="18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ru-RU"/>
              <a:t>Надпись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9" name="Rectangle 3"/>
          <p:cNvSpPr>
            <a:spLocks noGrp="1"/>
          </p:cNvSpPr>
          <p:nvPr>
            <p:ph type="dt" sz="half" idx="2"/>
          </p:nvPr>
        </p:nvSpPr>
        <p:spPr>
          <a:xfrm>
            <a:off x="66675" y="6559360"/>
            <a:ext cx="2438400" cy="244475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fld id="{F30C84A2-23CF-44F5-B813-5187ED5C7D1C}" type="datetimeFigureOut">
              <a:rPr kumimoji="0" lang="ru-RU" sz="1200">
                <a:solidFill>
                  <a:schemeClr val="tx2"/>
                </a:solidFill>
              </a:rPr>
              <a:pPr/>
              <a:t>06.09.2015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0" name="Rectangle 25"/>
          <p:cNvSpPr>
            <a:spLocks noGrp="1"/>
          </p:cNvSpPr>
          <p:nvPr>
            <p:ph type="ftr" sz="quarter" idx="3"/>
          </p:nvPr>
        </p:nvSpPr>
        <p:spPr>
          <a:xfrm>
            <a:off x="2995653" y="6558153"/>
            <a:ext cx="4648200" cy="246888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23" name="Rectangle 16"/>
          <p:cNvSpPr>
            <a:spLocks noGrp="1"/>
          </p:cNvSpPr>
          <p:nvPr>
            <p:ph type="sldNum" sz="quarter" idx="4"/>
          </p:nvPr>
        </p:nvSpPr>
        <p:spPr>
          <a:xfrm>
            <a:off x="8172450" y="6559360"/>
            <a:ext cx="914400" cy="244475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lang="ru-RU" sz="1200">
                <a:solidFill>
                  <a:schemeClr val="tx2"/>
                </a:solidFill>
              </a:defRPr>
            </a:lvl1pPr>
            <a:extLst/>
          </a:lstStyle>
          <a:p>
            <a:pPr algn="r"/>
            <a:fld id="{F99EC173-99AE-4773-AB25-02E469A13EAE}" type="slidenum">
              <a:rPr kumimoji="0" lang="ru-RU" sz="120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ru-RU" sz="3200" cap="all" baseline="0">
          <a:solidFill>
            <a:schemeClr val="tx2"/>
          </a:solidFill>
          <a:effectLst>
            <a:outerShdw blurRad="51000" dist="370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 lang="ru-RU">
          <a:solidFill>
            <a:schemeClr val="tx2"/>
          </a:solidFill>
        </a:defRPr>
      </a:lvl2pPr>
      <a:lvl3pPr eaLnBrk="1" latinLnBrk="0" hangingPunct="1">
        <a:defRPr kumimoji="0" lang="ru-RU">
          <a:solidFill>
            <a:schemeClr val="tx2"/>
          </a:solidFill>
        </a:defRPr>
      </a:lvl3pPr>
      <a:lvl4pPr eaLnBrk="1" latinLnBrk="0" hangingPunct="1">
        <a:defRPr kumimoji="0" lang="ru-RU">
          <a:solidFill>
            <a:schemeClr val="tx2"/>
          </a:solidFill>
        </a:defRPr>
      </a:lvl4pPr>
      <a:lvl5pPr eaLnBrk="1" latinLnBrk="0" hangingPunct="1">
        <a:defRPr kumimoji="0" lang="ru-RU">
          <a:solidFill>
            <a:schemeClr val="tx2"/>
          </a:solidFill>
        </a:defRPr>
      </a:lvl5pPr>
      <a:lvl6pPr eaLnBrk="1" latinLnBrk="0" hangingPunct="1">
        <a:defRPr kumimoji="0" lang="ru-RU">
          <a:solidFill>
            <a:schemeClr val="tx2"/>
          </a:solidFill>
        </a:defRPr>
      </a:lvl6pPr>
      <a:lvl7pPr eaLnBrk="1" latinLnBrk="0" hangingPunct="1">
        <a:defRPr kumimoji="0" lang="ru-RU">
          <a:solidFill>
            <a:schemeClr val="tx2"/>
          </a:solidFill>
        </a:defRPr>
      </a:lvl7pPr>
      <a:lvl8pPr eaLnBrk="1" latinLnBrk="0" hangingPunct="1">
        <a:defRPr kumimoji="0" lang="ru-RU">
          <a:solidFill>
            <a:schemeClr val="tx2"/>
          </a:solidFill>
        </a:defRPr>
      </a:lvl8pPr>
      <a:lvl9pPr eaLnBrk="1" latinLnBrk="0" hangingPunct="1">
        <a:defRPr kumimoji="0" lang="ru-RU">
          <a:solidFill>
            <a:schemeClr val="tx2"/>
          </a:solidFill>
        </a:defRPr>
      </a:lvl9pPr>
      <a:extLst/>
    </p:titleStyle>
    <p:bodyStyle>
      <a:lvl1pPr marL="342900" indent="-342900" algn="l" rtl="0" eaLnBrk="1" latinLnBrk="0" hangingPunct="1">
        <a:spcBef>
          <a:spcPct val="20000"/>
        </a:spcBef>
        <a:buChar char="•"/>
        <a:defRPr kumimoji="0" lang="ru-RU"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har char="–"/>
        <a:defRPr kumimoji="0" lang="ru-RU"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har char="–"/>
        <a:defRPr kumimoji="0" lang="ru-RU"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har char="»"/>
        <a:defRPr kumimoji="0" lang="ru-RU"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ru-RU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ru-RU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30C84A2-23CF-44F5-B813-5187ED5C7D1C}" type="datetimeFigureOut">
              <a:rPr kumimoji="0" lang="ru-RU" sz="1200" smtClean="0">
                <a:solidFill>
                  <a:schemeClr val="tx2"/>
                </a:solidFill>
              </a:rPr>
              <a:pPr/>
              <a:t>06.09.2015</a:t>
            </a:fld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ctr"/>
            <a:endParaRPr kumimoji="0" lang="ru-RU" sz="1200">
              <a:solidFill>
                <a:schemeClr val="tx2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algn="r"/>
            <a:fld id="{F99EC173-99AE-4773-AB25-02E469A13EAE}" type="slidenum">
              <a:rPr kumimoji="0" lang="ru-RU" sz="1200" smtClean="0">
                <a:solidFill>
                  <a:schemeClr val="tx2"/>
                </a:solidFill>
              </a:rPr>
              <a:pPr algn="r"/>
              <a:t>‹#›</a:t>
            </a:fld>
            <a:endParaRPr kumimoji="0" lang="ru-RU" sz="12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7" r:id="rId1"/>
    <p:sldLayoutId id="2147483958" r:id="rId2"/>
    <p:sldLayoutId id="2147483959" r:id="rId3"/>
    <p:sldLayoutId id="2147483960" r:id="rId4"/>
    <p:sldLayoutId id="2147483961" r:id="rId5"/>
    <p:sldLayoutId id="2147483962" r:id="rId6"/>
    <p:sldLayoutId id="2147483963" r:id="rId7"/>
    <p:sldLayoutId id="2147483964" r:id="rId8"/>
    <p:sldLayoutId id="2147483965" r:id="rId9"/>
    <p:sldLayoutId id="2147483966" r:id="rId10"/>
    <p:sldLayoutId id="2147483967" r:id="rId11"/>
    <p:sldLayoutId id="2147483968" r:id="rId12"/>
    <p:sldLayoutId id="2147483969" r:id="rId13"/>
    <p:sldLayoutId id="2147483970" r:id="rId14"/>
    <p:sldLayoutId id="2147483971" r:id="rId15"/>
    <p:sldLayoutId id="2147483973" r:id="rId16"/>
    <p:sldLayoutId id="2147483974" r:id="rId1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286000" y="2571744"/>
            <a:ext cx="6172200" cy="1643074"/>
          </a:xfrm>
        </p:spPr>
        <p:txBody>
          <a:bodyPr>
            <a:normAutofit/>
          </a:bodyPr>
          <a:lstStyle/>
          <a:p>
            <a:r>
              <a:rPr lang="ru-RU" dirty="0" smtClean="0"/>
              <a:t>Профилактика плоскостопия в условиях ДОУ  и в семье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5786446" y="428604"/>
            <a:ext cx="2857500" cy="1895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4643439" y="5000636"/>
            <a:ext cx="45005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1600" smtClean="0">
                <a:solidFill>
                  <a:schemeClr val="bg2">
                    <a:lumMod val="25000"/>
                  </a:schemeClr>
                </a:solidFill>
              </a:rPr>
              <a:t>Выполнила: </a:t>
            </a:r>
          </a:p>
          <a:p>
            <a:r>
              <a:rPr sz="1600" dirty="0" smtClean="0">
                <a:solidFill>
                  <a:schemeClr val="bg2">
                    <a:lumMod val="25000"/>
                  </a:schemeClr>
                </a:solidFill>
              </a:rPr>
              <a:t>и</a:t>
            </a:r>
            <a:r>
              <a:rPr sz="1600" smtClean="0">
                <a:solidFill>
                  <a:schemeClr val="bg2">
                    <a:lumMod val="25000"/>
                  </a:schemeClr>
                </a:solidFill>
              </a:rPr>
              <a:t>нструктор по физической культуре</a:t>
            </a:r>
          </a:p>
          <a:p>
            <a:r>
              <a:rPr sz="1600" smtClean="0">
                <a:solidFill>
                  <a:schemeClr val="bg2">
                    <a:lumMod val="25000"/>
                  </a:schemeClr>
                </a:solidFill>
              </a:rPr>
              <a:t>МАДОУ № 310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Ново</a:t>
            </a:r>
            <a:r>
              <a:rPr sz="1600" smtClean="0">
                <a:solidFill>
                  <a:schemeClr val="bg2">
                    <a:lumMod val="25000"/>
                  </a:schemeClr>
                </a:solidFill>
              </a:rPr>
              <a:t>-Савиновского района </a:t>
            </a:r>
          </a:p>
          <a:p>
            <a:r>
              <a:rPr sz="1600" smtClean="0">
                <a:solidFill>
                  <a:schemeClr val="bg2">
                    <a:lumMod val="25000"/>
                  </a:schemeClr>
                </a:solidFill>
              </a:rPr>
              <a:t>г.Казани</a:t>
            </a:r>
          </a:p>
          <a:p>
            <a:r>
              <a:rPr sz="1600" smtClean="0">
                <a:solidFill>
                  <a:schemeClr val="bg2">
                    <a:lumMod val="25000"/>
                  </a:schemeClr>
                </a:solidFill>
              </a:rPr>
              <a:t>Губайдуллина Ляля Шамилевна</a:t>
            </a:r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85729"/>
            <a:ext cx="75724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sz="2800" smtClean="0">
                <a:solidFill>
                  <a:schemeClr val="bg2">
                    <a:lumMod val="50000"/>
                  </a:schemeClr>
                </a:solidFill>
              </a:rPr>
              <a:t>Развивающая физкультурно-оздоровительная среда</a:t>
            </a:r>
            <a:endParaRPr sz="28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571613"/>
            <a:ext cx="30718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smtClean="0"/>
              <a:t>Ребристые и наклонные доски, гимнастическая стенка</a:t>
            </a:r>
            <a:endParaRPr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 t="1201" b="1201"/>
          <a:stretch>
            <a:fillRect/>
          </a:stretch>
        </p:blipFill>
        <p:spPr bwMode="auto">
          <a:xfrm>
            <a:off x="3500430" y="1285860"/>
            <a:ext cx="2285214" cy="22002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57159" y="3982998"/>
            <a:ext cx="28575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smtClean="0"/>
          </a:p>
          <a:p>
            <a:r>
              <a:rPr smtClean="0"/>
              <a:t>Обручи, мячи, скакалки,</a:t>
            </a:r>
          </a:p>
          <a:p>
            <a:r>
              <a:rPr smtClean="0"/>
              <a:t>гимнастические палки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1285860"/>
            <a:ext cx="2286016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C:\Users\Ляля\Desktop\Образцы плосклстопие\korob (1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4000504"/>
            <a:ext cx="2071702" cy="22814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1" name="Picture 3" descr="C:\Users\Ляля\Desktop\Образцы плосклстопие\fiz_myachi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86446" y="3929066"/>
            <a:ext cx="2143140" cy="23395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357166"/>
            <a:ext cx="589777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sz="2400" smtClean="0">
                <a:solidFill>
                  <a:schemeClr val="bg2">
                    <a:lumMod val="50000"/>
                  </a:schemeClr>
                </a:solidFill>
              </a:rPr>
              <a:t>Массажные коврики</a:t>
            </a:r>
            <a:endParaRPr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122" name="Picture 2" descr="C:\Users\Ляля\Desktop\7ca84f65b0fcd523bbe8079b4095414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071546"/>
            <a:ext cx="3643338" cy="22286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143504" y="3357563"/>
            <a:ext cx="3286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2400" smtClean="0">
                <a:solidFill>
                  <a:schemeClr val="bg2">
                    <a:lumMod val="50000"/>
                  </a:schemeClr>
                </a:solidFill>
              </a:rPr>
              <a:t>Массажные мячики</a:t>
            </a:r>
            <a:endParaRPr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5124" name="Picture 4" descr="C:\Users\Ляля\Desktop\20150324_1302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02" y="4000504"/>
            <a:ext cx="4643470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85786" y="285728"/>
            <a:ext cx="7786742" cy="1951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sz="280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Массажные </a:t>
            </a:r>
          </a:p>
          <a:p>
            <a:pPr algn="ctr">
              <a:lnSpc>
                <a:spcPct val="150000"/>
              </a:lnSpc>
              <a:buNone/>
            </a:pPr>
            <a:r>
              <a:rPr sz="280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дорожки и коврики </a:t>
            </a:r>
          </a:p>
          <a:p>
            <a:pPr algn="ctr">
              <a:lnSpc>
                <a:spcPct val="150000"/>
              </a:lnSpc>
              <a:buNone/>
            </a:pPr>
            <a:r>
              <a:rPr sz="280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из пробок</a:t>
            </a:r>
            <a:endParaRPr sz="28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4" name="Picture 2" descr="D:\ФОТО\детский сад\Нестандартное физкультурное оборудование\массажные дорожки\P10100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2060" y="2285992"/>
            <a:ext cx="2173982" cy="30316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D:\ФОТО\детский сад\Нестандартное физкультурное оборудование\массажные дорожки\P10100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0694" y="2214555"/>
            <a:ext cx="2301832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14291"/>
            <a:ext cx="457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sz="280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Массажные дорожки </a:t>
            </a:r>
          </a:p>
          <a:p>
            <a:pPr algn="ctr">
              <a:buNone/>
            </a:pPr>
            <a:r>
              <a:rPr sz="280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из фломастеров</a:t>
            </a:r>
            <a:endParaRPr sz="2800" dirty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3" name="Picture 3" descr="D:\ФОТО\детский сад\Нестандартное физкультурное оборудование\массажные дорожки\P10100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928802"/>
            <a:ext cx="2500330" cy="30772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2" descr="D:\ФОТО\детский сад\Нестандартное физкультурное оборудование\массажные дорожки\P10100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1857364"/>
            <a:ext cx="2637624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71670" y="1000108"/>
            <a:ext cx="55604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sz="280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Дорожка «След –ладошка»</a:t>
            </a:r>
            <a:endParaRPr sz="2800" dirty="0" smtClean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3" name="Picture 2" descr="D:\ФОТО\детский сад\Нестандартное физкультурное оборудование\массажные дорожки\P101006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285992"/>
            <a:ext cx="2428892" cy="32797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3" descr="D:\ФОТО\детский сад\Нестандартное физкультурное оборудование\массажные дорожки\P10100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7" y="2143116"/>
            <a:ext cx="2571769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14291"/>
            <a:ext cx="70009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sz="280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Массажные дорожки </a:t>
            </a:r>
          </a:p>
          <a:p>
            <a:pPr algn="ctr">
              <a:buNone/>
            </a:pPr>
            <a:r>
              <a:rPr sz="2800" smtClean="0">
                <a:solidFill>
                  <a:schemeClr val="bg2">
                    <a:lumMod val="50000"/>
                  </a:schemeClr>
                </a:solidFill>
                <a:latin typeface="+mj-lt"/>
              </a:rPr>
              <a:t>с использованием мочалок</a:t>
            </a:r>
            <a:endParaRPr sz="2800" dirty="0" smtClean="0">
              <a:solidFill>
                <a:schemeClr val="bg2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3" name="Picture 2" descr="D:\ФОТО\детский сад\Нестандартное физкультурное оборудование\массажные дорожки\P10100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928802"/>
            <a:ext cx="2643206" cy="3571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Picture 4" descr="D:\ФОТО\детский сад\Нестандартное физкультурное оборудование\массажные дорожки\P101008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1857365"/>
            <a:ext cx="2643206" cy="3571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42853"/>
            <a:ext cx="81439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sz="2000" smtClean="0">
                <a:solidFill>
                  <a:schemeClr val="bg2">
                    <a:lumMod val="50000"/>
                  </a:schemeClr>
                </a:solidFill>
              </a:rPr>
              <a:t>Развивающая физкультурно-оздоровительная среда в группах детского сада</a:t>
            </a:r>
            <a:endParaRPr sz="20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7" name="Picture 3" descr="C:\Users\Ляля\Desktop\Для Ляли\13\Documents\дет.сад\аттестация\Плоскостопие\20150424_0759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571480"/>
            <a:ext cx="2071702" cy="35719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C:\Users\Ляля\Desktop\Для Ляли\13\Documents\дет.сад\аттестация\Плоскостопие\20150424_0803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43240" y="928670"/>
            <a:ext cx="2357454" cy="34290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 descr="C:\Users\Ляля\Desktop\Для Ляли\13\Documents\дет.сад\аттестация\Плоскостопие\20150424_0815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22" y="571480"/>
            <a:ext cx="2214578" cy="32861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0" name="Picture 6" descr="C:\Users\Ляля\Desktop\Для Ляли\13\Documents\дет.сад\аттестация\Плоскостопие\20150424_07590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2066" y="4714884"/>
            <a:ext cx="2714612" cy="17144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31" name="Picture 7" descr="C:\Users\Ляля\Desktop\Для Ляли\13\Documents\дет.сад\аттестация\Плоскостопие\20150424_081826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14415" y="4714884"/>
            <a:ext cx="2714644" cy="17144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привлечения родителей к активному участию в работе профилактической и коррекционной направленности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4810" y="1500174"/>
            <a:ext cx="41434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sz="2400" smtClean="0">
                <a:solidFill>
                  <a:schemeClr val="tx2">
                    <a:lumMod val="75000"/>
                  </a:schemeClr>
                </a:solidFill>
              </a:rPr>
              <a:t>формы общения с семьей: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●</a:t>
            </a:r>
            <a:r>
              <a:rPr smtClean="0">
                <a:solidFill>
                  <a:schemeClr val="tx2">
                    <a:lumMod val="75000"/>
                  </a:schemeClr>
                </a:solidFill>
              </a:rPr>
              <a:t>родительские собрания </a:t>
            </a:r>
          </a:p>
          <a:p>
            <a:endParaRPr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●</a:t>
            </a:r>
            <a:r>
              <a:rPr smtClean="0">
                <a:solidFill>
                  <a:schemeClr val="tx2">
                    <a:lumMod val="75000"/>
                  </a:schemeClr>
                </a:solidFill>
              </a:rPr>
              <a:t>тематические консультации </a:t>
            </a:r>
          </a:p>
          <a:p>
            <a:endParaRPr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●</a:t>
            </a:r>
            <a:r>
              <a:rPr smtClean="0">
                <a:solidFill>
                  <a:schemeClr val="tx2">
                    <a:lumMod val="75000"/>
                  </a:schemeClr>
                </a:solidFill>
              </a:rPr>
              <a:t>педагогические беседы </a:t>
            </a:r>
          </a:p>
          <a:p>
            <a:endParaRPr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●</a:t>
            </a:r>
            <a:r>
              <a:rPr smtClean="0">
                <a:solidFill>
                  <a:schemeClr val="tx2">
                    <a:lumMod val="75000"/>
                  </a:schemeClr>
                </a:solidFill>
              </a:rPr>
              <a:t>открытые занятия по физической культуре</a:t>
            </a:r>
          </a:p>
          <a:p>
            <a:endParaRPr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●</a:t>
            </a:r>
            <a:r>
              <a:rPr smtClean="0">
                <a:solidFill>
                  <a:schemeClr val="tx2">
                    <a:lumMod val="75000"/>
                  </a:schemeClr>
                </a:solidFill>
                <a:latin typeface="+mj-lt"/>
                <a:cs typeface="Times New Roman"/>
              </a:rPr>
              <a:t>анкетирование</a:t>
            </a:r>
          </a:p>
          <a:p>
            <a:endParaRPr smtClean="0">
              <a:solidFill>
                <a:schemeClr val="tx2">
                  <a:lumMod val="75000"/>
                </a:schemeClr>
              </a:solidFill>
              <a:latin typeface="+mj-lt"/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/>
                <a:cs typeface="Times New Roman"/>
              </a:rPr>
              <a:t>●</a:t>
            </a:r>
            <a:r>
              <a:rPr smtClean="0">
                <a:solidFill>
                  <a:schemeClr val="tx2">
                    <a:lumMod val="75000"/>
                  </a:schemeClr>
                </a:solidFill>
              </a:rPr>
              <a:t>стенды (уголки) для родителей, папки-передвижки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146" name="Picture 2" descr="C:\Users\Ляля\Desktop\Для Ляли\13\Documents\дет.сад\аттестация\Плоскостопие\DSC019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857364"/>
            <a:ext cx="4000496" cy="29247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00101" y="357166"/>
            <a:ext cx="700092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sz="2400" smtClean="0">
                <a:solidFill>
                  <a:schemeClr val="bg2">
                    <a:lumMod val="25000"/>
                  </a:schemeClr>
                </a:solidFill>
              </a:rPr>
              <a:t>      Работа с родителями позволяет обеспечить преемственность в развитии и обучении ребенка в условиях ДОУ и семьи, а также повысить осведомленность родителей в коррекционно-профилактических вопросах физического воспитания детей. </a:t>
            </a:r>
          </a:p>
          <a:p>
            <a:pPr algn="just"/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3357562"/>
            <a:ext cx="4443421" cy="30718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Актуальность проблемы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857232"/>
            <a:ext cx="71345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r>
              <a:rPr smtClean="0"/>
              <a:t>наличие большого числа дошкольников (84,9%) с различными </a:t>
            </a:r>
          </a:p>
          <a:p>
            <a:r>
              <a:rPr smtClean="0"/>
              <a:t>отклонениями в состоянии здоровья</a:t>
            </a:r>
          </a:p>
          <a:p>
            <a:endParaRPr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785926"/>
            <a:ext cx="46434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r>
              <a:rPr smtClean="0"/>
              <a:t>создание полноценной развивающей</a:t>
            </a:r>
          </a:p>
          <a:p>
            <a:r>
              <a:rPr smtClean="0"/>
              <a:t>физкультурно-оздоровительной среды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3672422"/>
            <a:ext cx="6215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r>
              <a:rPr smtClean="0"/>
              <a:t>совместная деятельность педагогического коллектива образовательного учреждения и родителей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2500306"/>
            <a:ext cx="6286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r>
              <a:rPr smtClean="0"/>
              <a:t>недостаточную  осведомленность родителей в  профилактических вопросах физического развития, воспитания и обучения детей </a:t>
            </a:r>
            <a:endParaRPr lang="ru-RU" dirty="0"/>
          </a:p>
        </p:txBody>
      </p:sp>
      <p:pic>
        <p:nvPicPr>
          <p:cNvPr id="10" name="Рисунок 9" descr="C:\Users\user\Desktop\fizicheskaya-aktivnost--250x2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4429132"/>
            <a:ext cx="2781300" cy="2219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571612"/>
            <a:ext cx="61436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smtClean="0"/>
          </a:p>
          <a:p>
            <a:endParaRPr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071679"/>
            <a:ext cx="6143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r>
              <a:rPr smtClean="0"/>
              <a:t>осуществлять профилактическую и коррекционную работу.</a:t>
            </a:r>
            <a:endParaRPr/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928934"/>
            <a:ext cx="60722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r>
              <a:rPr smtClean="0"/>
              <a:t>расширить представления и знания родителей по вопросам здоровья сбережения</a:t>
            </a:r>
            <a:endParaRPr lang="ru-RU" dirty="0"/>
          </a:p>
        </p:txBody>
      </p:sp>
      <p:pic>
        <p:nvPicPr>
          <p:cNvPr id="1026" name="Picture 2" descr="C:\Users\Ляля\Desktop\esli-posle-nebolshoj-progulki-malys_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4143380"/>
            <a:ext cx="2643191" cy="22860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71472" y="1142985"/>
            <a:ext cx="6286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r>
              <a:rPr smtClean="0"/>
              <a:t>выявление уровня заболеваний плоскостопием у детей дошкольного возраста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571472" y="2000240"/>
            <a:ext cx="6286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r>
              <a:rPr smtClean="0"/>
              <a:t>использование специальных физических упражнений и массажа для профилактики и коррекции плоскостопия.</a:t>
            </a:r>
            <a:endParaRPr/>
          </a:p>
        </p:txBody>
      </p:sp>
      <p:sp>
        <p:nvSpPr>
          <p:cNvPr id="20" name="Прямоугольник 19"/>
          <p:cNvSpPr/>
          <p:nvPr/>
        </p:nvSpPr>
        <p:spPr>
          <a:xfrm>
            <a:off x="642910" y="2857496"/>
            <a:ext cx="6215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r>
              <a:rPr smtClean="0"/>
              <a:t> формирование двигательных умений и навыков ребенка в соответствии с его индивидуальными особенностями для профилактики и коррекции плоскостопия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14348" y="4143380"/>
            <a:ext cx="6143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r>
              <a:rPr smtClean="0"/>
              <a:t>повышение компетентности родителей в вопросах оздоровления детей </a:t>
            </a:r>
            <a:endParaRPr lang="ru-RU" dirty="0"/>
          </a:p>
        </p:txBody>
      </p:sp>
      <p:pic>
        <p:nvPicPr>
          <p:cNvPr id="1026" name="Picture 2" descr="C:\Users\Ляля\Desktop\artroz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714884"/>
            <a:ext cx="2428892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 idx="4294967295"/>
          </p:nvPr>
        </p:nvSpPr>
        <p:spPr>
          <a:xfrm>
            <a:off x="357158" y="2928934"/>
            <a:ext cx="7467600" cy="2357454"/>
          </a:xfrm>
        </p:spPr>
        <p:txBody>
          <a:bodyPr>
            <a:normAutofit fontScale="90000"/>
          </a:bodyPr>
          <a:lstStyle>
            <a:extLst/>
          </a:lstStyle>
          <a:p>
            <a:pPr algn="just"/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Плоскостопие </a:t>
            </a:r>
            <a:r>
              <a:rPr lang="ru-RU" dirty="0" smtClean="0"/>
              <a:t>– заболевание, которое характеризуется деформацией сводов стопы (их уплощением). При развитии плоскостопия свод стопы перестает выполнять свою главную функцию – равномерное распределение нагрузки. Происходит нарушение амортизирующих свойств стопы.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786" y="214290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ПРОФИЛАКТИКА И КОРРЕКЦИЯ ПЛОСКОСТОПИЯ У ДЕТЕЙ СРЕДСТВАМИ ФИЗИЧЕСКОГО ВОСПИТАНИЯ 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1214414" y="1500174"/>
            <a:ext cx="1428760" cy="10001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3608381" y="2107397"/>
            <a:ext cx="1213652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5679289" y="1535893"/>
            <a:ext cx="1143008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кругленный прямоугольник 14"/>
          <p:cNvSpPr/>
          <p:nvPr/>
        </p:nvSpPr>
        <p:spPr>
          <a:xfrm>
            <a:off x="285720" y="2571744"/>
            <a:ext cx="2214578" cy="20717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smtClean="0"/>
              <a:t>гигиенические     факторы 	</a:t>
            </a:r>
          </a:p>
          <a:p>
            <a:pPr algn="ctr"/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714620"/>
            <a:ext cx="2428892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smtClean="0"/>
              <a:t>природно-оздоровительные факторы 	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6215074" y="2571744"/>
            <a:ext cx="2357454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smtClean="0"/>
              <a:t>физические упражнения 	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гигиенические     факторы 	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72066" y="1357298"/>
            <a:ext cx="278608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r>
              <a:rPr smtClean="0"/>
              <a:t>Гигиена обуви и правильный ее подбор в соответствии с назначением </a:t>
            </a:r>
          </a:p>
          <a:p>
            <a:endParaRPr smtClean="0"/>
          </a:p>
          <a:p>
            <a:endParaRPr smtClean="0"/>
          </a:p>
          <a:p>
            <a:endParaRPr smtClean="0"/>
          </a:p>
          <a:p>
            <a:endParaRPr smtClean="0"/>
          </a:p>
          <a:p>
            <a:endParaRPr smtClean="0"/>
          </a:p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r>
              <a:rPr smtClean="0"/>
              <a:t>Гигиеническое обмывание ног прохладной водой перед сном, после хождения босиком </a:t>
            </a:r>
            <a:endParaRPr lang="ru-RU" dirty="0"/>
          </a:p>
        </p:txBody>
      </p:sp>
      <p:pic>
        <p:nvPicPr>
          <p:cNvPr id="2050" name="Picture 2" descr="C:\Users\Ляля\Desktop\obuv-dlya-let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214422"/>
            <a:ext cx="3071834" cy="19592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4071942"/>
            <a:ext cx="2939120" cy="2000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642910" y="274638"/>
            <a:ext cx="7281890" cy="654032"/>
          </a:xfrm>
        </p:spPr>
        <p:txBody>
          <a:bodyPr/>
          <a:lstStyle/>
          <a:p>
            <a:pPr algn="ctr"/>
            <a:r>
              <a:rPr lang="ru-RU" dirty="0" smtClean="0"/>
              <a:t>природно-оздоровительные факторы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143372" y="1571612"/>
            <a:ext cx="41434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r>
              <a:rPr smtClean="0"/>
              <a:t>Хождение босиком по естественным грунтовым дорожкам (траве, песку, гальке и др.), </a:t>
            </a:r>
            <a:r>
              <a:rPr lang="ru-RU" dirty="0" smtClean="0">
                <a:latin typeface="Times New Roman"/>
                <a:cs typeface="Times New Roman"/>
              </a:rPr>
              <a:t>●</a:t>
            </a:r>
            <a:r>
              <a:rPr smtClean="0"/>
              <a:t>Закаливающие процедуры для стоп (обтирания стоп, контрастное обливание ног,) в соответствии с индивидуальными особенностями детей и отсутствием противопоказаний, при наличии врачебного контроля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256"/>
            <a:ext cx="3571875" cy="2143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643050"/>
            <a:ext cx="3357586" cy="20002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физические упражнения 	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857232"/>
            <a:ext cx="26432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/>
                <a:cs typeface="Times New Roman"/>
              </a:rPr>
              <a:t>●</a:t>
            </a:r>
            <a:r>
              <a:rPr smtClean="0"/>
              <a:t>Специальные комплексы упражнений, направленные на укрепление мышц стопы и голени и формирование сводов стопы. </a:t>
            </a:r>
            <a:endParaRPr lang="ru-RU" dirty="0"/>
          </a:p>
        </p:txBody>
      </p:sp>
      <p:pic>
        <p:nvPicPr>
          <p:cNvPr id="1027" name="Picture 3" descr="F:\Профилактика плоскостопия\WP_20140424_0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857232"/>
            <a:ext cx="3732047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9" name="Picture 5" descr="F:\Профилактика плоскостопия\WP_20140424_0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500438"/>
            <a:ext cx="3571900" cy="2286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7" descr="C:\Users\Ляля\Desktop\Для Ляли\13\Documents\дет.сад\аттестация\Плоскостопие\Профилактика плоскостопия\WP_20140424_0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3571876"/>
            <a:ext cx="3620496" cy="2211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lassicPhotoAlbum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ClassicPhotoAlbum</Template>
  <TotalTime>0</TotalTime>
  <Words>370</Words>
  <PresentationFormat>Экран (4:3)</PresentationFormat>
  <Paragraphs>75</Paragraphs>
  <Slides>18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ClassicPhotoAlbum</vt:lpstr>
      <vt:lpstr>Эркер</vt:lpstr>
      <vt:lpstr>Профилактика плоскостопия в условиях ДОУ  и в семье </vt:lpstr>
      <vt:lpstr>Актуальность проблемы  </vt:lpstr>
      <vt:lpstr>Цели:</vt:lpstr>
      <vt:lpstr>Задачи:</vt:lpstr>
      <vt:lpstr>  Плоскостопие – заболевание, которое характеризуется деформацией сводов стопы (их уплощением). При развитии плоскостопия свод стопы перестает выполнять свою главную функцию – равномерное распределение нагрузки. Происходит нарушение амортизирующих свойств стопы. </vt:lpstr>
      <vt:lpstr>ПРОФИЛАКТИКА И КОРРЕКЦИЯ ПЛОСКОСТОПИЯ У ДЕТЕЙ СРЕДСТВАМИ ФИЗИЧЕСКОГО ВОСПИТАНИЯ </vt:lpstr>
      <vt:lpstr>гигиенические     факторы   </vt:lpstr>
      <vt:lpstr>природно-оздоровительные факторы</vt:lpstr>
      <vt:lpstr>физические упражнения    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привлечения родителей к активному участию в работе профилактической и коррекционной направленности </vt:lpstr>
      <vt:lpstr>Слайд 18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2015-03-22T06:29:04Z</dcterms:created>
  <dcterms:modified xsi:type="dcterms:W3CDTF">2015-09-06T14:44:41Z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1049</vt:i4>
  </property>
  <property fmtid="{D5CDD505-2E9C-101B-9397-08002B2CF9AE}" pid="3" name="_Version">
    <vt:lpwstr>12.0.4518</vt:lpwstr>
  </property>
</Properties>
</file>