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8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9" descr="Book7.jp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661025"/>
            <a:ext cx="1423987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8" descr="kolokol34.pn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650" y="260350"/>
            <a:ext cx="1152525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B9945A-B48A-4796-BAF0-FB7DD9771EB7}" type="datetimeFigureOut">
              <a:rPr lang="ru-RU"/>
              <a:pPr>
                <a:defRPr/>
              </a:pPr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212B0C-2EA1-4BB0-9477-CD593E19A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Заголовок 1"/>
          <p:cNvSpPr>
            <a:spLocks noGrp="1"/>
          </p:cNvSpPr>
          <p:nvPr>
            <p:ph type="ctrTitle"/>
          </p:nvPr>
        </p:nvSpPr>
        <p:spPr>
          <a:xfrm>
            <a:off x="611188" y="1125538"/>
            <a:ext cx="7772400" cy="2447925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Система </a:t>
            </a:r>
            <a:r>
              <a:rPr lang="ru-RU" b="1" i="1" dirty="0" err="1" smtClean="0"/>
              <a:t>безотметочного</a:t>
            </a:r>
            <a:r>
              <a:rPr lang="ru-RU" b="1" i="1" dirty="0" smtClean="0"/>
              <a:t> обучения в 1 классе при реализации ФГОС ООН</a:t>
            </a:r>
          </a:p>
        </p:txBody>
      </p:sp>
      <p:sp>
        <p:nvSpPr>
          <p:cNvPr id="409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5"/>
          <p:cNvSpPr>
            <a:spLocks noGrp="1"/>
          </p:cNvSpPr>
          <p:nvPr>
            <p:ph type="subTitle" idx="4294967295"/>
          </p:nvPr>
        </p:nvSpPr>
        <p:spPr>
          <a:xfrm>
            <a:off x="468313" y="476250"/>
            <a:ext cx="8280400" cy="51625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600" b="1" i="1" smtClean="0"/>
              <a:t>Тестовая диагностическая работа</a:t>
            </a:r>
            <a:r>
              <a:rPr lang="ru-RU" sz="3600" b="1" smtClean="0"/>
              <a:t> (“на входе” и “выходе”) включает в себя задания, направленные на проверку пооперационного состава действия, которым необходимо овладеть учащимся в рамках данной учебной задачи.</a:t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endParaRPr lang="ru-RU" sz="3600" b="1" smtClean="0"/>
          </a:p>
        </p:txBody>
      </p:sp>
      <p:pic>
        <p:nvPicPr>
          <p:cNvPr id="13314" name="Picture 6" descr="1353986805_url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1525"/>
            <a:ext cx="43561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Grp="1"/>
          </p:cNvSpPr>
          <p:nvPr>
            <p:ph type="subTitle" idx="4294967295"/>
          </p:nvPr>
        </p:nvSpPr>
        <p:spPr>
          <a:xfrm>
            <a:off x="0" y="908050"/>
            <a:ext cx="5651500" cy="4802188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2800" b="1" i="1" smtClean="0"/>
              <a:t>Тематическая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800" b="1" i="1" smtClean="0"/>
              <a:t>проверочная работа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800" b="1" smtClean="0"/>
              <a:t> проводится по ранее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800" b="1" smtClean="0"/>
              <a:t>изученной теме, в ходе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800" b="1" smtClean="0"/>
              <a:t>изучения следующей на этапе решения частных задач, позволяет фиксировать степень освоения программного материала во время его изучения. </a:t>
            </a:r>
          </a:p>
        </p:txBody>
      </p:sp>
      <p:pic>
        <p:nvPicPr>
          <p:cNvPr id="14338" name="Picture 6" descr="7837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0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836613"/>
            <a:ext cx="6400800" cy="480218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b="1" i="1" dirty="0" smtClean="0"/>
              <a:t>Итоговая проверочная работа</a:t>
            </a:r>
            <a:r>
              <a:rPr lang="ru-RU" b="1" dirty="0" smtClean="0"/>
              <a:t> проводится в конце учебного года. Она включает все основные темы учебного периода.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5362" name="Picture 6" descr="7365ad44d8719ebce5bb21f27b407953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7788" y="3933825"/>
            <a:ext cx="5256212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/>
          </p:cNvSpPr>
          <p:nvPr>
            <p:ph type="subTitle" idx="4294967295"/>
          </p:nvPr>
        </p:nvSpPr>
        <p:spPr>
          <a:xfrm>
            <a:off x="468313" y="549275"/>
            <a:ext cx="8280400" cy="568801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000" b="1" smtClean="0"/>
              <a:t>«Портфолио» ученика (демонстрация достижений ученика с предъявлением накопленного в течение года материала) представляет собой подборку личных работ ученика, в которые могут входить творческие работы, отражающие его интересы, лучшие работы, отражающие прогресс ученика в какой-либо области, продукты учебно-познавательной деятельности ученика – самостоятельно найденные информационно-справочные материалы из дополнительных источников, доклады, сообщения и пр.</a:t>
            </a:r>
            <a:br>
              <a:rPr lang="ru-RU" sz="3000" b="1" smtClean="0"/>
            </a:br>
            <a:r>
              <a:rPr lang="ru-RU" sz="3000" b="1" smtClean="0"/>
              <a:t/>
            </a:r>
            <a:br>
              <a:rPr lang="ru-RU" sz="3000" b="1" smtClean="0"/>
            </a:br>
            <a:endParaRPr lang="ru-RU" sz="3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620713"/>
            <a:ext cx="6400800" cy="501808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b="1" smtClean="0"/>
              <a:t>Качественная характеристика знаний, умений и навыков составляется на основе </a:t>
            </a:r>
            <a:r>
              <a:rPr lang="ru-RU" b="1" i="1" smtClean="0"/>
              <a:t>содержательной оценки учителя</a:t>
            </a:r>
            <a:r>
              <a:rPr lang="ru-RU" b="1" smtClean="0"/>
              <a:t>, </a:t>
            </a:r>
            <a:r>
              <a:rPr lang="ru-RU" b="1" i="1" smtClean="0"/>
              <a:t>рефлексивной самооценки</a:t>
            </a:r>
            <a:r>
              <a:rPr lang="ru-RU" b="1" smtClean="0"/>
              <a:t> ученика и </a:t>
            </a:r>
            <a:r>
              <a:rPr lang="ru-RU" b="1" i="1" smtClean="0"/>
              <a:t>публичной демонстрации (представления) результатов обучения за год</a:t>
            </a:r>
            <a:r>
              <a:rPr lang="ru-RU" b="1" smtClean="0"/>
              <a:t>.</a:t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endParaRPr lang="ru-RU" b="1" smtClean="0"/>
          </a:p>
        </p:txBody>
      </p:sp>
      <p:pic>
        <p:nvPicPr>
          <p:cNvPr id="17410" name="Picture 6" descr="0011-024-Moi-uchebnye-dostizhen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60800"/>
            <a:ext cx="156686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333375"/>
            <a:ext cx="8229600" cy="2078038"/>
          </a:xfrm>
        </p:spPr>
        <p:txBody>
          <a:bodyPr/>
          <a:lstStyle/>
          <a:p>
            <a:pPr eaLnBrk="1" hangingPunct="1"/>
            <a:r>
              <a:rPr lang="ru-RU" sz="2800" b="1" smtClean="0"/>
              <a:t>Процентное соотношение оценочных суждений при определении уровня достижения предметных результатов образования: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492375"/>
            <a:ext cx="8229600" cy="3633788"/>
          </a:xfrm>
        </p:spPr>
        <p:txBody>
          <a:bodyPr/>
          <a:lstStyle/>
          <a:p>
            <a:pPr eaLnBrk="1" hangingPunct="1"/>
            <a:r>
              <a:rPr lang="ru-RU" smtClean="0"/>
              <a:t>высокий уровень - 85-100%</a:t>
            </a:r>
          </a:p>
          <a:p>
            <a:pPr eaLnBrk="1" hangingPunct="1"/>
            <a:r>
              <a:rPr lang="ru-RU" smtClean="0"/>
              <a:t>уровень выше среднего - 70-84 %</a:t>
            </a:r>
          </a:p>
          <a:p>
            <a:pPr eaLnBrk="1" hangingPunct="1"/>
            <a:r>
              <a:rPr lang="ru-RU" smtClean="0"/>
              <a:t> средний уровень - 50-69 %</a:t>
            </a:r>
          </a:p>
          <a:p>
            <a:pPr eaLnBrk="1" hangingPunct="1"/>
            <a:r>
              <a:rPr lang="ru-RU" smtClean="0"/>
              <a:t>уровень ниже среднего — 30-49 %</a:t>
            </a:r>
          </a:p>
          <a:p>
            <a:pPr eaLnBrk="1" hangingPunct="1"/>
            <a:r>
              <a:rPr lang="ru-RU" smtClean="0"/>
              <a:t>низкий уровень — менее 30 %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Для сохранения результатов практических работ учащихся используются: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 </a:t>
            </a:r>
            <a:r>
              <a:rPr lang="ru-RU" b="1" i="1" smtClean="0"/>
              <a:t>творческие работы</a:t>
            </a:r>
            <a:r>
              <a:rPr lang="ru-RU" i="1" smtClean="0"/>
              <a:t> </a:t>
            </a:r>
            <a:r>
              <a:rPr lang="ru-RU" b="1" i="1" smtClean="0"/>
              <a:t>как в форме портфолио), так и в форме выставок, научных журналов, литературных сборников</a:t>
            </a:r>
            <a:r>
              <a:rPr lang="ru-RU" i="1" smtClean="0"/>
              <a:t> </a:t>
            </a:r>
          </a:p>
          <a:p>
            <a:pPr eaLnBrk="1" hangingPunct="1"/>
            <a:r>
              <a:rPr lang="ru-RU" b="1" i="1" smtClean="0"/>
              <a:t>презентации, фиксации результатов преобразования модели</a:t>
            </a:r>
            <a:r>
              <a:rPr lang="ru-RU" i="1" smtClean="0"/>
              <a:t> </a:t>
            </a:r>
          </a:p>
          <a:p>
            <a:pPr eaLnBrk="1" hangingPunct="1"/>
            <a:r>
              <a:rPr lang="ru-RU" b="1" i="1" smtClean="0"/>
              <a:t>выполненные работы в компьютерных средах, таблицы и графики</a:t>
            </a:r>
            <a:r>
              <a:rPr lang="ru-RU" i="1" smtClean="0"/>
              <a:t> </a:t>
            </a:r>
          </a:p>
          <a:p>
            <a:pPr eaLnBrk="1" hangingPunct="1"/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5"/>
          <p:cNvSpPr>
            <a:spLocks noGrp="1"/>
          </p:cNvSpPr>
          <p:nvPr>
            <p:ph type="subTitle" idx="4294967295"/>
          </p:nvPr>
        </p:nvSpPr>
        <p:spPr>
          <a:xfrm>
            <a:off x="395288" y="260350"/>
            <a:ext cx="8497887" cy="659765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900" b="1" i="1" smtClean="0"/>
              <a:t>Портфолио</a:t>
            </a:r>
            <a:r>
              <a:rPr lang="ru-RU" sz="2900" b="1" smtClean="0"/>
              <a:t> ученика представляет собой форму и процесс организации (коллекция, отбор и анализ) образцов и продуктов: всех контрольно-проверочных и диагностических работ (стартовая, итоговая, диагностическая, тематическая проверочная работы) и их оценочных листов; продуктов учебно-познавательной деятельности школьника (докладов, презентаций и т.п.); а также соответствующих информационных материалов из внешних источников (одноклассников, учителей, родителей и т.п.), предназначенных для последующего их анализа, всесторонней количественной и качественной оценки уровня обученности учащихся и дальнейшей коррекции процесса обучения.</a:t>
            </a:r>
            <a:br>
              <a:rPr lang="ru-RU" sz="2900" b="1" smtClean="0"/>
            </a:br>
            <a:r>
              <a:rPr lang="ru-RU" sz="2900" b="1" smtClean="0"/>
              <a:t/>
            </a:r>
            <a:br>
              <a:rPr lang="ru-RU" sz="2900" b="1" smtClean="0"/>
            </a:br>
            <a:endParaRPr lang="ru-RU" sz="29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«Портфель достижений» – современная эффективная форма оценивания, действенное средство для решения ряда важных педагогических задач, позволяющее: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поддерживать высокую учебную мотивацию обучающихся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поощрять их активность и самостоятельность, расширять возможности обучения и самообучения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развивать навыки рефлексивной и оценочной (в том числе самооценочной) деятельности обучающихся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формировать умение учиться — ставить цели, планировать и организовывать собственную учебную деятельность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4" descr="e3412e48fd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524250"/>
            <a:ext cx="23622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smtClean="0"/>
              <a:t>Принципы формирования портфолио: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ru-RU" b="1" i="1" smtClean="0"/>
              <a:t>универсальность содержания</a:t>
            </a:r>
            <a:r>
              <a:rPr lang="ru-RU" b="1" smtClean="0"/>
              <a:t> </a:t>
            </a:r>
          </a:p>
          <a:p>
            <a:pPr eaLnBrk="1" hangingPunct="1"/>
            <a:r>
              <a:rPr lang="ru-RU" b="1" i="1" smtClean="0"/>
              <a:t>вариативность</a:t>
            </a:r>
            <a:r>
              <a:rPr lang="ru-RU" b="1" smtClean="0"/>
              <a:t> </a:t>
            </a:r>
          </a:p>
          <a:p>
            <a:pPr eaLnBrk="1" hangingPunct="1"/>
            <a:r>
              <a:rPr lang="ru-RU" b="1" i="1" smtClean="0"/>
              <a:t>технологичность</a:t>
            </a:r>
            <a:r>
              <a:rPr lang="ru-RU" b="1" smtClean="0"/>
              <a:t> </a:t>
            </a:r>
          </a:p>
          <a:p>
            <a:pPr eaLnBrk="1" hangingPunct="1"/>
            <a:r>
              <a:rPr lang="ru-RU" b="1" i="1" smtClean="0"/>
              <a:t>востребованность материалов портфолио</a:t>
            </a:r>
            <a:r>
              <a:rPr lang="ru-RU" b="1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476250"/>
            <a:ext cx="6400800" cy="41052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600" b="1" smtClean="0"/>
              <a:t>Безотметочное обучение представляет собой обучение, в котором отсутствует отметка как форма количественного выражения результата оценочной деятельности. </a:t>
            </a:r>
          </a:p>
        </p:txBody>
      </p:sp>
      <p:pic>
        <p:nvPicPr>
          <p:cNvPr id="5122" name="Picture 6" descr="shutterstock_50706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0713" y="4149725"/>
            <a:ext cx="471328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/>
          </p:cNvSpPr>
          <p:nvPr>
            <p:ph type="subTitle" idx="4294967295"/>
          </p:nvPr>
        </p:nvSpPr>
        <p:spPr>
          <a:xfrm>
            <a:off x="323850" y="404813"/>
            <a:ext cx="6048375" cy="57594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2800" b="1" smtClean="0"/>
              <a:t>В портфель достижений учеников начальных классов, который используется для оценки достижения планируемых результатов начального общего образования, включаются выборки детских работ — формальных и творческих, систематизированные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800" b="1" smtClean="0"/>
              <a:t>материалы наблюдений, материалы, характеризующие достижения обучающихся во внеучебной и досуговой деятельности. </a:t>
            </a:r>
          </a:p>
        </p:txBody>
      </p:sp>
      <p:pic>
        <p:nvPicPr>
          <p:cNvPr id="23554" name="Picture 7" descr="nagr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3650" y="2420938"/>
            <a:ext cx="28003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solnet-ee-z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8888" y="765175"/>
            <a:ext cx="2805112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i="1" smtClean="0"/>
              <a:t/>
            </a:r>
            <a:br>
              <a:rPr lang="ru-RU" sz="4000" b="1" i="1" smtClean="0"/>
            </a:br>
            <a:r>
              <a:rPr lang="ru-RU" sz="4000" b="1" i="1" smtClean="0"/>
              <a:t>Примерные разделы портфолио: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smtClean="0"/>
              <a:t>Раздел 1: «Давайте знакомиться»</a:t>
            </a:r>
            <a:r>
              <a:rPr lang="ru-RU" b="1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Раздел 2: «Вот я какой!»</a:t>
            </a:r>
            <a:r>
              <a:rPr lang="ru-RU" b="1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Раздел3: «Каким меня видят окружающие»</a:t>
            </a:r>
            <a:r>
              <a:rPr lang="ru-RU" b="1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Раздел 4</a:t>
            </a:r>
            <a:r>
              <a:rPr lang="ru-RU" b="1" smtClean="0"/>
              <a:t>: </a:t>
            </a:r>
            <a:r>
              <a:rPr lang="ru-RU" b="1" i="1" smtClean="0"/>
              <a:t>«Я мечтаю …»</a:t>
            </a:r>
            <a:r>
              <a:rPr lang="ru-RU" b="1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Раздел 5: «Мои учебные достижения»</a:t>
            </a:r>
            <a:r>
              <a:rPr lang="ru-RU" b="1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Раздел 6: «Вот что я ещё могу!»</a:t>
            </a:r>
            <a:r>
              <a:rPr lang="ru-RU" b="1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Раздел 7: «Посоветуйте мне …»</a:t>
            </a:r>
            <a:r>
              <a:rPr lang="ru-RU" b="1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5"/>
          <p:cNvSpPr>
            <a:spLocks noGrp="1"/>
          </p:cNvSpPr>
          <p:nvPr>
            <p:ph type="subTitle" idx="4294967295"/>
          </p:nvPr>
        </p:nvSpPr>
        <p:spPr>
          <a:xfrm>
            <a:off x="539750" y="404813"/>
            <a:ext cx="8208963" cy="6119812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4000" b="1" dirty="0" err="1" smtClean="0"/>
              <a:t>Безотметочном</a:t>
            </a:r>
            <a:r>
              <a:rPr lang="ru-RU" sz="4000" b="1" dirty="0" smtClean="0"/>
              <a:t> обучение вводится в 1 классе начальной школы и призвано способствовать </a:t>
            </a:r>
            <a:r>
              <a:rPr lang="ru-RU" sz="4000" b="1" dirty="0" err="1" smtClean="0"/>
              <a:t>гуманизации</a:t>
            </a:r>
            <a:r>
              <a:rPr lang="ru-RU" sz="4000" b="1" dirty="0" smtClean="0"/>
              <a:t> обучения, индивидуализации учебного процесса, повышению учебной мотивации и учебной самостоятельности учащихся.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Основными принципами безотметочного обучения являются:</a:t>
            </a:r>
            <a:r>
              <a:rPr lang="ru-RU" sz="4000" smtClean="0"/>
              <a:t> </a:t>
            </a:r>
          </a:p>
        </p:txBody>
      </p:sp>
      <p:sp>
        <p:nvSpPr>
          <p:cNvPr id="717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smtClean="0"/>
              <a:t>дифференцированный подход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приоритет самооценки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непрерывность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гибкость и вариативность инструментария оценки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сочетание качественной и количественной составляющих оценки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естественность процесса контроля и оценки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5"/>
          <p:cNvSpPr>
            <a:spLocks noGrp="1"/>
          </p:cNvSpPr>
          <p:nvPr>
            <p:ph type="subTitle" idx="4294967295"/>
          </p:nvPr>
        </p:nvSpPr>
        <p:spPr>
          <a:xfrm>
            <a:off x="3348038" y="0"/>
            <a:ext cx="5184775" cy="48688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600" b="1" smtClean="0"/>
              <a:t>Конечная цель безотметочного обучения - формирование у учащихся адекватной самооценки и развитие учебной самостоятельности в осуществлении контрольно-оценочной деятельности.</a:t>
            </a: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pic>
        <p:nvPicPr>
          <p:cNvPr id="8194" name="Picture 6" descr="2258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19475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5"/>
          <p:cNvSpPr>
            <a:spLocks noGrp="1"/>
          </p:cNvSpPr>
          <p:nvPr>
            <p:ph type="subTitle" idx="4294967295"/>
          </p:nvPr>
        </p:nvSpPr>
        <p:spPr>
          <a:xfrm>
            <a:off x="971550" y="549275"/>
            <a:ext cx="7345363" cy="50895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600" b="1" smtClean="0"/>
              <a:t>Содержательный контроль и оценка предметных результатов учащихся предусматривает выявление </a:t>
            </a:r>
            <a:r>
              <a:rPr lang="ru-RU" sz="3600" b="1" i="1" smtClean="0"/>
              <a:t>индивидуальной динамики </a:t>
            </a:r>
            <a:r>
              <a:rPr lang="ru-RU" sz="3600" b="1" smtClean="0"/>
              <a:t>качества усвоения предмета ребенком и не допускает сравнения его с другими детьми.</a:t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endParaRPr lang="ru-RU" sz="3600" b="1" smtClean="0"/>
          </a:p>
        </p:txBody>
      </p:sp>
      <p:pic>
        <p:nvPicPr>
          <p:cNvPr id="9218" name="Picture 7" descr="1250928159_3d-humans-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425"/>
            <a:ext cx="42116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Для отслеживания уровня усвоения знаний и умений используются:</a:t>
            </a:r>
          </a:p>
        </p:txBody>
      </p:sp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стартовые (входной контроль) и итоговые проверочные работы </a:t>
            </a:r>
          </a:p>
          <a:p>
            <a:pPr eaLnBrk="1" hangingPunct="1"/>
            <a:r>
              <a:rPr lang="ru-RU" b="1" smtClean="0"/>
              <a:t>текущие проверочные работы </a:t>
            </a:r>
          </a:p>
          <a:p>
            <a:pPr eaLnBrk="1" hangingPunct="1"/>
            <a:r>
              <a:rPr lang="ru-RU" b="1" smtClean="0"/>
              <a:t>тестовые диагностические работы </a:t>
            </a:r>
          </a:p>
          <a:p>
            <a:pPr eaLnBrk="1" hangingPunct="1"/>
            <a:r>
              <a:rPr lang="ru-RU" b="1" smtClean="0"/>
              <a:t>устный опрос </a:t>
            </a:r>
          </a:p>
          <a:p>
            <a:pPr eaLnBrk="1" hangingPunct="1"/>
            <a:r>
              <a:rPr lang="ru-RU" b="1" smtClean="0"/>
              <a:t>проверка сформированности навыков чтения </a:t>
            </a:r>
          </a:p>
          <a:p>
            <a:pPr eaLnBrk="1" hangingPunct="1"/>
            <a:r>
              <a:rPr lang="ru-RU" b="1" smtClean="0"/>
              <a:t>“портфолио” ученика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5"/>
          <p:cNvSpPr>
            <a:spLocks noGrp="1"/>
          </p:cNvSpPr>
          <p:nvPr>
            <p:ph type="subTitle" idx="4294967295"/>
          </p:nvPr>
        </p:nvSpPr>
        <p:spPr>
          <a:xfrm>
            <a:off x="755650" y="549275"/>
            <a:ext cx="7993063" cy="50895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600" b="1" i="1" smtClean="0"/>
              <a:t>Стартовая работа</a:t>
            </a:r>
            <a:r>
              <a:rPr lang="ru-RU" sz="3600" b="1" smtClean="0"/>
              <a:t> проводится в начале учебного года и определяет актуальный уровень знаний учащихся, необходимый для продолжения обучения. На основе полученных данных учитель организует коррекционно-дифференцированную работу по теме “Повторение”.</a:t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endParaRPr lang="ru-RU" sz="3600" b="1" smtClean="0"/>
          </a:p>
        </p:txBody>
      </p:sp>
      <p:pic>
        <p:nvPicPr>
          <p:cNvPr id="11266" name="Picture 6" descr="povtorenie-projdennogo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5373688"/>
            <a:ext cx="3671888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692150"/>
            <a:ext cx="6400800" cy="49466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600" b="1" i="1" smtClean="0"/>
              <a:t>Текущий контроль</a:t>
            </a:r>
            <a:r>
              <a:rPr lang="ru-RU" sz="3600" b="1" smtClean="0"/>
              <a:t> позволяет фиксировать степень освоения программного материала во время его изучения. </a:t>
            </a:r>
          </a:p>
        </p:txBody>
      </p:sp>
      <p:pic>
        <p:nvPicPr>
          <p:cNvPr id="12290" name="Picture 6" descr="p17_sta401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3068638"/>
            <a:ext cx="40322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717</Words>
  <Application>Microsoft Office PowerPoint</Application>
  <PresentationFormat>Экран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Система безотметочного обучения в 1 классе при реализации ФГОС ООН</vt:lpstr>
      <vt:lpstr>Слайд 2</vt:lpstr>
      <vt:lpstr>Слайд 3</vt:lpstr>
      <vt:lpstr>Основными принципами безотметочного обучения являются: </vt:lpstr>
      <vt:lpstr>Слайд 5</vt:lpstr>
      <vt:lpstr>Слайд 6</vt:lpstr>
      <vt:lpstr>Для отслеживания уровня усвоения знаний и умений используются: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Процентное соотношение оценочных суждений при определении уровня достижения предметных результатов образования:</vt:lpstr>
      <vt:lpstr>Для сохранения результатов практических работ учащихся используются:</vt:lpstr>
      <vt:lpstr>Слайд 17</vt:lpstr>
      <vt:lpstr>«Портфель достижений» – современная эффективная форма оценивания, действенное средство для решения ряда важных педагогических задач, позволяющее:</vt:lpstr>
      <vt:lpstr>Принципы формирования портфолио:</vt:lpstr>
      <vt:lpstr>Слайд 20</vt:lpstr>
      <vt:lpstr> Примерные разделы портфолио: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Света</cp:lastModifiedBy>
  <cp:revision>5</cp:revision>
  <dcterms:created xsi:type="dcterms:W3CDTF">2012-02-15T14:11:34Z</dcterms:created>
  <dcterms:modified xsi:type="dcterms:W3CDTF">2015-09-06T18:46:54Z</dcterms:modified>
</cp:coreProperties>
</file>