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71" r:id="rId4"/>
    <p:sldId id="266" r:id="rId5"/>
    <p:sldId id="267" r:id="rId6"/>
    <p:sldId id="268" r:id="rId7"/>
    <p:sldId id="269" r:id="rId8"/>
    <p:sldId id="263" r:id="rId9"/>
    <p:sldId id="264" r:id="rId10"/>
    <p:sldId id="265" r:id="rId11"/>
    <p:sldId id="262" r:id="rId12"/>
    <p:sldId id="270" r:id="rId13"/>
    <p:sldId id="260" r:id="rId14"/>
    <p:sldId id="26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2438400"/>
            <a:ext cx="5257800" cy="914400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276600"/>
            <a:ext cx="5257800" cy="7493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157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57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1924050" cy="6248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19750" cy="6248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38700" y="1676400"/>
            <a:ext cx="3771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764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4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csgroup.ru/Shop/sklad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124744"/>
            <a:ext cx="5387280" cy="3672408"/>
          </a:xfrm>
        </p:spPr>
        <p:txBody>
          <a:bodyPr/>
          <a:lstStyle/>
          <a:p>
            <a: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  <a:t/>
            </a:r>
            <a:b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</a:br>
            <a: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  <a:t/>
            </a:r>
            <a:b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</a:br>
            <a: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  <a:t/>
            </a:r>
            <a:br>
              <a:rPr lang="ru-RU" sz="2800" b="1" spc="600" dirty="0" smtClean="0">
                <a:solidFill>
                  <a:schemeClr val="accent2">
                    <a:lumMod val="10000"/>
                  </a:schemeClr>
                </a:solidFill>
              </a:rPr>
            </a:br>
            <a:r>
              <a:rPr lang="ru-RU" sz="3200" b="1" spc="600" dirty="0" smtClean="0">
                <a:solidFill>
                  <a:schemeClr val="accent2">
                    <a:lumMod val="10000"/>
                  </a:schemeClr>
                </a:solidFill>
              </a:rPr>
              <a:t>ТРЕБОВАНИЯ К СКЛАДСКИМ ПОМЕЩЕНИЯМ </a:t>
            </a:r>
            <a:br>
              <a:rPr lang="ru-RU" sz="3200" b="1" spc="600" dirty="0" smtClean="0">
                <a:solidFill>
                  <a:schemeClr val="accent2">
                    <a:lumMod val="10000"/>
                  </a:schemeClr>
                </a:solidFill>
              </a:rPr>
            </a:br>
            <a:r>
              <a:rPr lang="ru-RU" sz="3200" b="1" spc="600" dirty="0" smtClean="0">
                <a:solidFill>
                  <a:schemeClr val="accent2">
                    <a:lumMod val="10000"/>
                  </a:schemeClr>
                </a:solidFill>
              </a:rPr>
              <a:t>ПОП </a:t>
            </a:r>
            <a:br>
              <a:rPr lang="ru-RU" sz="3200" b="1" spc="600" dirty="0" smtClean="0">
                <a:solidFill>
                  <a:schemeClr val="accent2">
                    <a:lumMod val="10000"/>
                  </a:schemeClr>
                </a:solidFill>
              </a:rPr>
            </a:br>
            <a:r>
              <a:rPr lang="ru-RU" sz="3200" b="1" spc="600" dirty="0" smtClean="0">
                <a:solidFill>
                  <a:schemeClr val="accent2">
                    <a:lumMod val="10000"/>
                  </a:schemeClr>
                </a:solidFill>
              </a:rPr>
              <a:t>И УСЛОВИЯ ХРАНЕНИЯ ПРОДУКТОВ</a:t>
            </a:r>
            <a:endParaRPr lang="ru-RU" sz="3200" dirty="0">
              <a:solidFill>
                <a:schemeClr val="accent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869160"/>
            <a:ext cx="5868144" cy="864096"/>
          </a:xfrm>
          <a:solidFill>
            <a:schemeClr val="accent6"/>
          </a:solidFill>
        </p:spPr>
        <p:txBody>
          <a:bodyPr/>
          <a:lstStyle/>
          <a:p>
            <a:r>
              <a:rPr lang="ru-RU" sz="1200" b="1" spc="6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 спецдисциплин Москвитина А.С. </a:t>
            </a:r>
          </a:p>
          <a:p>
            <a:r>
              <a:rPr lang="ru-RU" sz="1200" b="1" spc="6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СПб ул. Руставели д.35  2014-2015 учебный год</a:t>
            </a:r>
            <a:endParaRPr lang="ru-RU" sz="1200" spc="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050088" cy="1066800"/>
          </a:xfrm>
        </p:spPr>
        <p:txBody>
          <a:bodyPr/>
          <a:lstStyle/>
          <a:p>
            <a:r>
              <a:rPr lang="ru-RU" sz="1800" b="1" spc="600" dirty="0" smtClean="0"/>
              <a:t/>
            </a:r>
            <a:br>
              <a:rPr lang="ru-RU" sz="1800" b="1" spc="600" dirty="0" smtClean="0"/>
            </a:br>
            <a:r>
              <a:rPr lang="ru-RU" sz="1800" b="1" spc="600" dirty="0" smtClean="0"/>
              <a:t>Условия хранения должны отвечать определённым </a:t>
            </a:r>
            <a:br>
              <a:rPr lang="ru-RU" sz="1800" b="1" spc="600" dirty="0" smtClean="0"/>
            </a:br>
            <a:r>
              <a:rPr lang="ru-RU" sz="1800" b="1" spc="600" dirty="0" smtClean="0"/>
              <a:t>санитарно-эпидемическим требованиям</a:t>
            </a:r>
            <a:br>
              <a:rPr lang="ru-RU" sz="1800" b="1" spc="600" dirty="0" smtClean="0"/>
            </a:br>
            <a:endParaRPr lang="ru-RU" sz="1800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11256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наличие достаточного количества складских помещений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соблюдение режима хранения продуктов (</a:t>
            </a:r>
            <a:r>
              <a:rPr lang="ru-RU" sz="1800" b="1" spc="600" dirty="0" err="1" smtClean="0">
                <a:solidFill>
                  <a:schemeClr val="bg2"/>
                </a:solidFill>
                <a:effectLst/>
              </a:rPr>
              <a:t>t</a:t>
            </a:r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, влажность, вентиляция)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соблюдение сроков хранения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соблюдение правил товарного соседства (во избежание передачи запаха)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наличие специального складского оборудования ( стеллажи, полки, крючья, подтоварники, закрытые емкости)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наличие специального складского инвентаря (совки,  весы)</a:t>
            </a:r>
          </a:p>
          <a:p>
            <a:pPr lvl="0"/>
            <a:r>
              <a:rPr lang="ru-RU" sz="1800" b="1" spc="600" dirty="0" smtClean="0">
                <a:solidFill>
                  <a:schemeClr val="bg2"/>
                </a:solidFill>
                <a:effectLst/>
              </a:rPr>
              <a:t>взвешивание продуктов без упаковки проводиться в таре или на чистой бумаге</a:t>
            </a:r>
          </a:p>
          <a:p>
            <a:endParaRPr lang="ru-RU" sz="1800" b="1" spc="600" dirty="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Scan0001.jpg"/>
          <p:cNvPicPr/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323528" y="404664"/>
            <a:ext cx="8496944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Запрещается </a:t>
            </a:r>
            <a:r>
              <a:rPr lang="ru-RU" dirty="0" smtClean="0"/>
              <a:t>принимать: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мясо без клейма 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сельхозпродукцию, субпродукты без ветеринарного свидетельства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непотрошеную птицу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утиные и гусиные яйца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куриные яйца с загрязнённой скорлупой, «насечкой», «бой»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баночные консервы, имеющие признаки бомбажа и ржавчину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рыбу, раков без сертификатов соответствия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муку, крупу повреждённые вредителями хлебных злаков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овощи и фрукты с наличием плесени и гнили</a:t>
            </a:r>
          </a:p>
          <a:p>
            <a:pPr lvl="0"/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скоропортящиеся продукты с истекшими сроками реализации</a:t>
            </a:r>
          </a:p>
          <a:p>
            <a:r>
              <a:rPr lang="ru-RU" sz="1800" b="1" spc="300" dirty="0" smtClean="0">
                <a:solidFill>
                  <a:schemeClr val="bg2"/>
                </a:solidFill>
                <a:effectLst/>
              </a:rPr>
              <a:t>продукцию домашнего приготовления</a:t>
            </a:r>
            <a:endParaRPr lang="ru-RU" sz="1800" b="1" spc="300" dirty="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2400"/>
            <a:ext cx="8064896" cy="1066800"/>
          </a:xfrm>
        </p:spPr>
        <p:txBody>
          <a:bodyPr/>
          <a:lstStyle/>
          <a:p>
            <a:r>
              <a:rPr lang="ru-RU" sz="1800" spc="300" dirty="0" smtClean="0"/>
              <a:t/>
            </a:r>
            <a:br>
              <a:rPr lang="ru-RU" sz="1800" spc="300" dirty="0" smtClean="0"/>
            </a:br>
            <a:r>
              <a:rPr lang="ru-RU" sz="1800" spc="300" dirty="0" smtClean="0"/>
              <a:t/>
            </a:r>
            <a:br>
              <a:rPr lang="ru-RU" sz="1800" spc="300" dirty="0" smtClean="0"/>
            </a:br>
            <a:r>
              <a:rPr lang="ru-RU" sz="1800" b="1" spc="600" dirty="0" smtClean="0"/>
              <a:t>Нарушение установленных правил и режимов хранения, транспортировки и отпуска товаров может привести к товарным потерям </a:t>
            </a:r>
            <a:br>
              <a:rPr lang="ru-RU" sz="1800" b="1" spc="6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040560"/>
          </a:xfrm>
          <a:solidFill>
            <a:schemeClr val="tx1"/>
          </a:solidFill>
        </p:spPr>
        <p:txBody>
          <a:bodyPr/>
          <a:lstStyle/>
          <a:p>
            <a:r>
              <a:rPr lang="ru-RU" sz="2000" b="1" spc="300" dirty="0" smtClean="0">
                <a:solidFill>
                  <a:schemeClr val="bg2"/>
                </a:solidFill>
                <a:effectLst/>
              </a:rPr>
              <a:t>Нормируемые потери –</a:t>
            </a:r>
            <a:r>
              <a:rPr lang="ru-RU" sz="2000" spc="300" dirty="0" smtClean="0">
                <a:solidFill>
                  <a:schemeClr val="bg2"/>
                </a:solidFill>
                <a:effectLst/>
              </a:rPr>
              <a:t> потери в пределах естественной убыли (усушка, выветривание, раструска, распыл, разлив) при хранении. Нормы естественной убыли устанавливаются на все виды продуктов. Расчеты по естественной убыли составляет бухгалтерия и утверждает директор предприятия.</a:t>
            </a:r>
          </a:p>
          <a:p>
            <a:r>
              <a:rPr lang="ru-RU" sz="2000" b="1" spc="300" dirty="0" smtClean="0">
                <a:solidFill>
                  <a:schemeClr val="bg2"/>
                </a:solidFill>
                <a:effectLst/>
              </a:rPr>
              <a:t>К ненормируемым потерям</a:t>
            </a:r>
            <a:r>
              <a:rPr lang="ru-RU" sz="2000" spc="300" dirty="0" smtClean="0">
                <a:solidFill>
                  <a:schemeClr val="bg2"/>
                </a:solidFill>
                <a:effectLst/>
              </a:rPr>
              <a:t> относятся бой, порча продуктов. Эти потери возникают в результате неудовлетворительных условий перевозки и хранения продуктов, а также вследствие бесхозяйственности работников кладовых. Потери от боя и порчи продуктов оформляются актом не позднее следующего дня после их установления. Стоимость испорченных продуктов взыскивается с виновных лиц.</a:t>
            </a:r>
          </a:p>
          <a:p>
            <a:endParaRPr lang="ru-RU" sz="2000" spc="300" dirty="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erra-z.ru/wp-content/uploads/2013/10/1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05" y="332656"/>
            <a:ext cx="9086495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globeequipment.com/Content/Images/2004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459" y="620688"/>
            <a:ext cx="8674231" cy="5256584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pc="600" dirty="0" smtClean="0"/>
              <a:t>Где и как хранить продукты в ресторане???</a:t>
            </a:r>
            <a:br>
              <a:rPr lang="ru-RU" sz="2400" b="1" spc="600" dirty="0" smtClean="0"/>
            </a:br>
            <a:endParaRPr lang="ru-RU" sz="2400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effectLst/>
              </a:rPr>
              <a:t>Предприятия общественного питания обычно оснащаются необходимым для сохранения качества продуктов оборудованием.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2"/>
                </a:solidFill>
                <a:effectLst/>
              </a:rPr>
              <a:t>В складских помещениях должны находиться: </a:t>
            </a:r>
          </a:p>
          <a:p>
            <a:r>
              <a:rPr lang="ru-RU" sz="2400" dirty="0" smtClean="0">
                <a:solidFill>
                  <a:schemeClr val="bg2"/>
                </a:solidFill>
                <a:effectLst/>
              </a:rPr>
              <a:t>Камеры для охлаждения, где хранятся скоропортящиеся продукты и полуфабрикаты</a:t>
            </a:r>
          </a:p>
          <a:p>
            <a:r>
              <a:rPr lang="ru-RU" sz="2400" dirty="0" smtClean="0">
                <a:solidFill>
                  <a:schemeClr val="bg2"/>
                </a:solidFill>
                <a:effectLst/>
              </a:rPr>
              <a:t>Кладовые для хранения овощей, сухих продуктов</a:t>
            </a:r>
          </a:p>
          <a:p>
            <a:r>
              <a:rPr lang="ru-RU" sz="2400" dirty="0" smtClean="0">
                <a:solidFill>
                  <a:schemeClr val="bg2"/>
                </a:solidFill>
                <a:effectLst/>
              </a:rPr>
              <a:t>Отделения для хранения инвентаря и различных технических приспособлений</a:t>
            </a:r>
          </a:p>
          <a:p>
            <a:r>
              <a:rPr lang="ru-RU" sz="2400" dirty="0" smtClean="0">
                <a:solidFill>
                  <a:schemeClr val="bg2"/>
                </a:solidFill>
                <a:effectLst/>
              </a:rPr>
              <a:t>Также складские помещения в ресторане часто оборудуют системами </a:t>
            </a:r>
            <a:r>
              <a:rPr lang="ru-RU" sz="2400" dirty="0" smtClean="0">
                <a:solidFill>
                  <a:schemeClr val="bg2"/>
                </a:solidFill>
                <a:effectLst/>
                <a:hlinkClick r:id="rId2"/>
              </a:rPr>
              <a:t>видеонаблюдения для склада</a:t>
            </a:r>
            <a:r>
              <a:rPr lang="ru-RU" sz="2400" dirty="0" smtClean="0">
                <a:solidFill>
                  <a:schemeClr val="bg2"/>
                </a:solidFill>
                <a:effectLst/>
              </a:rPr>
              <a:t> и сигнализацией.</a:t>
            </a:r>
          </a:p>
          <a:p>
            <a:endParaRPr lang="ru-RU" sz="2400" dirty="0">
              <a:solidFill>
                <a:schemeClr val="bg2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85010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spc="300" dirty="0" smtClean="0"/>
              <a:t>Комплекс складских операций представляет собой следующую последовательность: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256584"/>
          </a:xfrm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- </a:t>
            </a:r>
            <a:r>
              <a:rPr lang="ru-RU" b="1" spc="300" dirty="0" smtClean="0"/>
              <a:t>разгрузка транспорта</a:t>
            </a:r>
          </a:p>
          <a:p>
            <a:pPr>
              <a:lnSpc>
                <a:spcPct val="150000"/>
              </a:lnSpc>
            </a:pPr>
            <a:r>
              <a:rPr lang="ru-RU" b="1" spc="300" dirty="0" smtClean="0"/>
              <a:t>- приемка товаров</a:t>
            </a:r>
          </a:p>
          <a:p>
            <a:pPr>
              <a:lnSpc>
                <a:spcPct val="150000"/>
              </a:lnSpc>
            </a:pPr>
            <a:r>
              <a:rPr lang="ru-RU" b="1" spc="300" dirty="0" smtClean="0"/>
              <a:t>- размещение на хранение</a:t>
            </a:r>
          </a:p>
          <a:p>
            <a:pPr>
              <a:lnSpc>
                <a:spcPct val="150000"/>
              </a:lnSpc>
            </a:pPr>
            <a:r>
              <a:rPr lang="ru-RU" b="1" spc="300" dirty="0" smtClean="0"/>
              <a:t>- отпуск товаров из мест хранения</a:t>
            </a:r>
          </a:p>
          <a:p>
            <a:pPr>
              <a:lnSpc>
                <a:spcPct val="150000"/>
              </a:lnSpc>
            </a:pPr>
            <a:r>
              <a:rPr lang="ru-RU" b="1" spc="300" dirty="0" smtClean="0"/>
              <a:t>- перемещение грузов на предприятие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Объемно-планировочные требования к складам: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lvl="0"/>
            <a:r>
              <a:rPr lang="ru-RU" sz="4200" spc="300" dirty="0" smtClean="0"/>
              <a:t>Складская площадь должна быть компактна, для каждого товара выделен участок;</a:t>
            </a:r>
          </a:p>
          <a:p>
            <a:pPr lvl="0"/>
            <a:r>
              <a:rPr lang="ru-RU" sz="4200" spc="300" dirty="0" smtClean="0"/>
              <a:t>Оборудование должно быть рационально размещено, причем предусматривается необходимая площадь для проездов и проходов;</a:t>
            </a:r>
          </a:p>
          <a:p>
            <a:pPr lvl="0"/>
            <a:r>
              <a:rPr lang="ru-RU" sz="4200" spc="300" dirty="0" smtClean="0"/>
              <a:t>Высота складских помещений, расположенных в подвальных этажах, должна быть не менее 2,5 м; охлаждаемых камер не менее 2,4 м;</a:t>
            </a:r>
          </a:p>
          <a:p>
            <a:pPr lvl="0"/>
            <a:r>
              <a:rPr lang="ru-RU" sz="4200" spc="300" dirty="0" smtClean="0"/>
              <a:t>Подъезд транспорта и разгрузка продуктов должна осуществляться со стороны хозяйственного двора;</a:t>
            </a:r>
          </a:p>
          <a:p>
            <a:pPr lvl="0"/>
            <a:r>
              <a:rPr lang="ru-RU" sz="4200" spc="300" dirty="0" smtClean="0"/>
              <a:t>Для приемки грузов предусматриваются разгрузочные площадки, платформы для разгрузки нескольких машин сразу;</a:t>
            </a:r>
          </a:p>
          <a:p>
            <a:pPr lvl="0"/>
            <a:r>
              <a:rPr lang="ru-RU" sz="4200" spc="300" dirty="0" smtClean="0"/>
              <a:t>Для спуска товаров в подвальные помещения оборудуют специальные люки с дверями и пандусами;</a:t>
            </a:r>
          </a:p>
          <a:p>
            <a:pPr lvl="0"/>
            <a:r>
              <a:rPr lang="ru-RU" sz="4200" spc="300" dirty="0" smtClean="0"/>
              <a:t>Охлаждаемые камеры должны размещаться одним блоком с общим тамбуром.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spc="300" dirty="0" smtClean="0"/>
              <a:t>Санитарно-гигиенические требования к складской группе предприятий общественного питания:</a:t>
            </a:r>
            <a:endParaRPr lang="ru-RU" sz="2400" b="1" spc="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800" spc="300" dirty="0" smtClean="0"/>
              <a:t>Для соблюдения санитарных правил стены в складских помещениях должны быть защищены от проникновения грызунов и покрашены (масляной) краской, а стены охлаждаемых камер облицованы кафельной плиткой для систематической влажной уборки;</a:t>
            </a:r>
          </a:p>
          <a:p>
            <a:pPr lvl="0">
              <a:buNone/>
            </a:pPr>
            <a:endParaRPr lang="ru-RU" sz="3800" spc="300" dirty="0" smtClean="0"/>
          </a:p>
          <a:p>
            <a:pPr lvl="0"/>
            <a:r>
              <a:rPr lang="ru-RU" sz="3800" spc="300" dirty="0" smtClean="0"/>
              <a:t>Освещение в кладовых овощей и охлаждаемых камерах должно быть только искусственным, в других складских помещениях освещение кроме искусственного может быть и естественным (КЕО 1:1,5), норма искусственного освещения 20 Вт на 1м</a:t>
            </a:r>
            <a:r>
              <a:rPr lang="ru-RU" sz="3800" spc="300" baseline="30000" dirty="0" smtClean="0"/>
              <a:t>2</a:t>
            </a:r>
            <a:r>
              <a:rPr lang="ru-RU" sz="3800" spc="300" dirty="0" smtClean="0"/>
              <a:t>;</a:t>
            </a:r>
          </a:p>
          <a:p>
            <a:pPr lvl="0">
              <a:buNone/>
            </a:pPr>
            <a:endParaRPr lang="ru-RU" sz="3800" spc="300" dirty="0" smtClean="0"/>
          </a:p>
          <a:p>
            <a:pPr lvl="0"/>
            <a:r>
              <a:rPr lang="ru-RU" sz="3800" spc="300" dirty="0" smtClean="0"/>
              <a:t>Вентиляция в складских помещениях должна быть естественной, в камере фруктов, зелени и напитков, а также в камере пищевых отходов устраивается приточно-вытяжная вентиляция;</a:t>
            </a:r>
          </a:p>
          <a:p>
            <a:pPr lvl="0">
              <a:buNone/>
            </a:pPr>
            <a:endParaRPr lang="ru-RU" sz="3800" spc="300" dirty="0" smtClean="0"/>
          </a:p>
          <a:p>
            <a:pPr lvl="0"/>
            <a:r>
              <a:rPr lang="ru-RU" sz="3800" spc="300" dirty="0" smtClean="0"/>
              <a:t>Полы должны обеспечивать безопасное и удобное передвижение грузов и транспортных средств;</a:t>
            </a:r>
          </a:p>
          <a:p>
            <a:pPr lvl="0"/>
            <a:r>
              <a:rPr lang="ru-RU" sz="3800" spc="300" dirty="0" smtClean="0"/>
              <a:t>Ширина коридоров складов принимается 1,3-1,8 м, а если применяются тележки – 2,7 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000" b="1" spc="600" dirty="0" smtClean="0"/>
              <a:t>Существует несколько способов хранения и укладки сырья и продуктов:</a:t>
            </a:r>
            <a:r>
              <a:rPr lang="ru-RU" sz="2000" spc="600" dirty="0" smtClean="0"/>
              <a:t/>
            </a:r>
            <a:br>
              <a:rPr lang="ru-RU" sz="2000" spc="600" dirty="0" smtClean="0"/>
            </a:br>
            <a:endParaRPr lang="ru-RU" sz="2000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7260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стеллажный</a:t>
            </a:r>
            <a:r>
              <a:rPr lang="ru-RU" dirty="0" smtClean="0"/>
              <a:t> – продукция хранится на полках, стеллажах, в шкафах; при этом способе она предохраняется от сырости, так как осуществляется доступ воздуха к нижним слоям. Таким способом хранят хлеб, вина в бутылках (в горизонтальном положении для смачивания пробок);</a:t>
            </a:r>
          </a:p>
          <a:p>
            <a:r>
              <a:rPr lang="ru-RU" b="1" dirty="0" smtClean="0"/>
              <a:t>штабельный</a:t>
            </a:r>
            <a:r>
              <a:rPr lang="ru-RU" dirty="0" smtClean="0"/>
              <a:t> – продукция хранится на подтоварниках; так хранят продукты в таре, которую можно складывать в высокий устойчивый штабель высотой не более 1,5 м; мешки с сахаром, мукой укладывают плашмя, высотой не более 6 мешков;</a:t>
            </a:r>
          </a:p>
          <a:p>
            <a:r>
              <a:rPr lang="ru-RU" b="1" dirty="0" smtClean="0"/>
              <a:t> ящичный</a:t>
            </a:r>
            <a:r>
              <a:rPr lang="ru-RU" dirty="0" smtClean="0"/>
              <a:t> – в ящиках хранят плоды, овощи, яйца и др.;</a:t>
            </a:r>
          </a:p>
          <a:p>
            <a:r>
              <a:rPr lang="ru-RU" b="1" dirty="0" smtClean="0"/>
              <a:t>насыпной </a:t>
            </a:r>
            <a:r>
              <a:rPr lang="ru-RU" dirty="0" smtClean="0"/>
              <a:t>– продукты хранят навалом – в закромах, ларях, контейнерах, бункерах без тары, причем со стороны стен и пола оставляют пространство в 10-20 см для свободного доступа воздуха; таким способом хранят картофель (высота не более 1,5 м), корнеплоды (высота не более 0,5 м), лук (высота не более 0,3 м);</a:t>
            </a:r>
          </a:p>
          <a:p>
            <a:r>
              <a:rPr lang="ru-RU" b="1" dirty="0" smtClean="0"/>
              <a:t>подвесной </a:t>
            </a:r>
            <a:r>
              <a:rPr lang="ru-RU" dirty="0" smtClean="0"/>
              <a:t>– используют для хранения сырья и продуктов в подвешенном состоянии, так хранят копчености, колбасные изделия, мясо тушами, полутушами, четвертинами.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43204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pc="600" dirty="0" smtClean="0"/>
              <a:t>Складское оборудование</a:t>
            </a:r>
            <a:endParaRPr lang="ru-RU" spc="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9"/>
            <a:ext cx="8640960" cy="5909310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spc="300" dirty="0" smtClean="0"/>
              <a:t>Складское оборудование подразделяется по назначению:</a:t>
            </a:r>
          </a:p>
          <a:p>
            <a:r>
              <a:rPr lang="ru-RU" sz="2000" spc="300" dirty="0" smtClean="0"/>
              <a:t>• для хранения тарно-штучных грузов;</a:t>
            </a:r>
          </a:p>
          <a:p>
            <a:r>
              <a:rPr lang="ru-RU" sz="2000" spc="300" dirty="0" smtClean="0"/>
              <a:t>• для хранения навалочных и насыпных грузов;</a:t>
            </a:r>
          </a:p>
          <a:p>
            <a:r>
              <a:rPr lang="ru-RU" sz="2000" spc="300" dirty="0" smtClean="0"/>
              <a:t>• для хранения наливных грузов;</a:t>
            </a:r>
          </a:p>
          <a:p>
            <a:pPr algn="ctr"/>
            <a:r>
              <a:rPr lang="ru-RU" sz="2000" b="1" spc="300" dirty="0" smtClean="0"/>
              <a:t>по видам емкостей:</a:t>
            </a:r>
          </a:p>
          <a:p>
            <a:r>
              <a:rPr lang="ru-RU" sz="2000" spc="300" dirty="0" smtClean="0"/>
              <a:t>• закрытые;</a:t>
            </a:r>
          </a:p>
          <a:p>
            <a:r>
              <a:rPr lang="ru-RU" sz="2000" spc="300" dirty="0" smtClean="0"/>
              <a:t>• полузакрытые;</a:t>
            </a:r>
          </a:p>
          <a:p>
            <a:r>
              <a:rPr lang="ru-RU" sz="2000" spc="300" dirty="0" smtClean="0"/>
              <a:t>• открытые;</a:t>
            </a:r>
          </a:p>
          <a:p>
            <a:pPr algn="ctr"/>
            <a:r>
              <a:rPr lang="ru-RU" sz="2000" b="1" spc="300" dirty="0" smtClean="0"/>
              <a:t>по конструкции:</a:t>
            </a:r>
          </a:p>
          <a:p>
            <a:r>
              <a:rPr lang="ru-RU" sz="2000" spc="300" dirty="0" smtClean="0"/>
              <a:t>• стеллажи;</a:t>
            </a:r>
          </a:p>
          <a:p>
            <a:r>
              <a:rPr lang="ru-RU" sz="2000" spc="300" dirty="0" smtClean="0"/>
              <a:t>• поддоны   (штабельного или стеллажного хранения);</a:t>
            </a:r>
          </a:p>
          <a:p>
            <a:r>
              <a:rPr lang="ru-RU" sz="2000" spc="300" dirty="0" smtClean="0"/>
              <a:t>• контейнеры;</a:t>
            </a:r>
          </a:p>
          <a:p>
            <a:r>
              <a:rPr lang="ru-RU" sz="2000" spc="300" dirty="0" smtClean="0"/>
              <a:t>• специальные  устройства;</a:t>
            </a:r>
          </a:p>
          <a:p>
            <a:pPr algn="ctr"/>
            <a:r>
              <a:rPr lang="ru-RU" sz="2000" b="1" spc="300" dirty="0" smtClean="0"/>
              <a:t>по материалу изготовления:</a:t>
            </a:r>
          </a:p>
          <a:p>
            <a:r>
              <a:rPr lang="ru-RU" sz="2000" spc="300" dirty="0" smtClean="0"/>
              <a:t>• металлическое;</a:t>
            </a:r>
          </a:p>
          <a:p>
            <a:r>
              <a:rPr lang="ru-RU" sz="2000" spc="300" dirty="0" smtClean="0"/>
              <a:t>•  пластиковое;</a:t>
            </a:r>
          </a:p>
          <a:p>
            <a:r>
              <a:rPr lang="ru-RU" sz="2000" spc="300" dirty="0" smtClean="0"/>
              <a:t>• деревянное;</a:t>
            </a:r>
          </a:p>
          <a:p>
            <a:r>
              <a:rPr lang="ru-RU" sz="2000" spc="300" dirty="0" smtClean="0"/>
              <a:t>• комбинированное.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600" spc="600" dirty="0" smtClean="0"/>
              <a:t>СКЛАДСКОЙ  ИНВЕНТАРЬ</a:t>
            </a:r>
            <a:endParaRPr lang="ru-RU" sz="3600" spc="600" dirty="0"/>
          </a:p>
        </p:txBody>
      </p:sp>
      <p:pic>
        <p:nvPicPr>
          <p:cNvPr id="3" name="Рисунок 2" descr="C:\Users\User\Desktop\Scan0002 (2).jpg"/>
          <p:cNvPicPr/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251520" y="764704"/>
            <a:ext cx="4892203" cy="5760640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292080" y="771053"/>
            <a:ext cx="3672408" cy="5755422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Инструменты и инвентарь, используемые в кладовых: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– овоскоп: а – съемная крышка с гнездами для яиц, б – молочное стекло для проверки бутылок с вином;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– термометр с металлическим наконечником; 3 – ареометр;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 – психрометр; 5-7 – пробоотборники для масла, сыров, муки, крупы;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– лупа;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– струна для нарезания масла;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 – совки; 11 – насос для розлива растительного масла; 12 – лопаты деревянная и решетчатая для картофе­ля; 13 – приспособление для перемещения бочек; 14 – щипцы кондитерские; 15 – лопатка кондитерская; 16 – молокомеры; 17– ложка для сметаны; 18 – воронка; 19 – вилка для сельди; 20 – лопатки для творога, топленого масла, икры, повидла, для очистки бочек;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– пломбир;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 – крюки для мяса (гастрономические): а – «восьмерка», б – «вертлюг».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88640"/>
            <a:ext cx="8229600" cy="504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6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СКЛАДСКОЙ  ИНВЕНТАРЬ</a:t>
            </a:r>
            <a:endParaRPr kumimoji="0" lang="ru-RU" sz="3200" b="0" i="0" u="none" strike="noStrike" kern="1200" cap="none" spc="6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C:\Users\User\Desktop\Scan0002 (3).jpg"/>
          <p:cNvPicPr/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467544" y="1268760"/>
            <a:ext cx="5544616" cy="4608512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56176" y="1052736"/>
            <a:ext cx="2699792" cy="5324535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Инструменты для вскрытия тары: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– топорик-молоток;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 – трубчатый гвоздодер;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3, 5 – молотки-гвоздодеры;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– клещи;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 – съемник обручей с бочек;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– деревянный молоток;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– набойка деревянная;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– томагавк;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 – гвоздодер-ножницы;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 – прут для вскрытия тары;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 – фигурный рычаг;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 – набойка металлическая; 14 – нож для вспары­вания мешков.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Продукты">
  <a:themeElements>
    <a:clrScheme name="">
      <a:dk1>
        <a:srgbClr val="000000"/>
      </a:dk1>
      <a:lt1>
        <a:srgbClr val="FFFFFF"/>
      </a:lt1>
      <a:dk2>
        <a:srgbClr val="B2B2B2"/>
      </a:dk2>
      <a:lt2>
        <a:srgbClr val="333333"/>
      </a:lt2>
      <a:accent1>
        <a:srgbClr val="FFFF99"/>
      </a:accent1>
      <a:accent2>
        <a:srgbClr val="FFCC99"/>
      </a:accent2>
      <a:accent3>
        <a:srgbClr val="D5D5D5"/>
      </a:accent3>
      <a:accent4>
        <a:srgbClr val="DADADA"/>
      </a:accent4>
      <a:accent5>
        <a:srgbClr val="FFFFCA"/>
      </a:accent5>
      <a:accent6>
        <a:srgbClr val="E7B98A"/>
      </a:accent6>
      <a:hlink>
        <a:srgbClr val="FF9933"/>
      </a:hlink>
      <a:folHlink>
        <a:srgbClr val="FF6600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333333"/>
        </a:dk1>
        <a:lt1>
          <a:srgbClr val="B2B2B2"/>
        </a:lt1>
        <a:dk2>
          <a:srgbClr val="FFFFFF"/>
        </a:dk2>
        <a:lt2>
          <a:srgbClr val="000000"/>
        </a:lt2>
        <a:accent1>
          <a:srgbClr val="FFFF99"/>
        </a:accent1>
        <a:accent2>
          <a:srgbClr val="FFCC99"/>
        </a:accent2>
        <a:accent3>
          <a:srgbClr val="D5D5D5"/>
        </a:accent3>
        <a:accent4>
          <a:srgbClr val="2A2A2A"/>
        </a:accent4>
        <a:accent5>
          <a:srgbClr val="FFFFCA"/>
        </a:accent5>
        <a:accent6>
          <a:srgbClr val="E7B98A"/>
        </a:accent6>
        <a:hlink>
          <a:srgbClr val="FF993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Продукты</Template>
  <TotalTime>108</TotalTime>
  <Words>1011</Words>
  <Application>Microsoft Office PowerPoint</Application>
  <PresentationFormat>Экран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Продукты</vt:lpstr>
      <vt:lpstr>Тема Office</vt:lpstr>
      <vt:lpstr>   ТРЕБОВАНИЯ К СКЛАДСКИМ ПОМЕЩЕНИЯМ  ПОП  И УСЛОВИЯ ХРАНЕНИЯ ПРОДУКТОВ</vt:lpstr>
      <vt:lpstr>Где и как хранить продукты в ресторане??? </vt:lpstr>
      <vt:lpstr>Комплекс складских операций представляет собой следующую последовательность: </vt:lpstr>
      <vt:lpstr> Объемно-планировочные требования к складам: </vt:lpstr>
      <vt:lpstr>Санитарно-гигиенические требования к складской группе предприятий общественного питания:</vt:lpstr>
      <vt:lpstr>Существует несколько способов хранения и укладки сырья и продуктов: </vt:lpstr>
      <vt:lpstr>Складское оборудование</vt:lpstr>
      <vt:lpstr>СКЛАДСКОЙ  ИНВЕНТАРЬ</vt:lpstr>
      <vt:lpstr>Слайд 9</vt:lpstr>
      <vt:lpstr> Условия хранения должны отвечать определённым  санитарно-эпидемическим требованиям </vt:lpstr>
      <vt:lpstr>Слайд 11</vt:lpstr>
      <vt:lpstr> Запрещается принимать: </vt:lpstr>
      <vt:lpstr>  Нарушение установленных правил и режимов хранения, транспортировки и отпуска товаров может привести к товарным потерям  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СКЛАДСКИМ ПОМЕЩЕНИЯМ ПОП И УСЛОВИЯ ХРАНЕНИЯ ПРОДУКТОВ</dc:title>
  <dc:creator>User</dc:creator>
  <cp:lastModifiedBy>User</cp:lastModifiedBy>
  <cp:revision>68</cp:revision>
  <dcterms:created xsi:type="dcterms:W3CDTF">2015-04-08T15:23:14Z</dcterms:created>
  <dcterms:modified xsi:type="dcterms:W3CDTF">2015-09-06T17:33:24Z</dcterms:modified>
</cp:coreProperties>
</file>