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2040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8400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400" b="0" i="0" u="none" strike="noStrike" cap="none" baseline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lang="ru-RU" sz="1800" b="0" i="0" u="none" strike="noStrike" cap="none" baseline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lang="ru-RU"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285720" y="357166"/>
            <a:ext cx="5857916" cy="1571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ru-RU" sz="6000" i="1" dirty="0">
                <a:effectLst/>
              </a:rPr>
              <a:t>Всегда ли басня имеет мораль?</a:t>
            </a:r>
            <a:r>
              <a:rPr lang="ru-RU" sz="6000" dirty="0">
                <a:effectLst/>
              </a:rPr>
              <a:t/>
            </a:r>
            <a:br>
              <a:rPr lang="ru-RU" sz="6000" dirty="0">
                <a:effectLst/>
              </a:rPr>
            </a:br>
            <a:endParaRPr lang="ru-RU" sz="6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subTitle" idx="1"/>
          </p:nvPr>
        </p:nvSpPr>
        <p:spPr>
          <a:xfrm>
            <a:off x="428596" y="4429132"/>
            <a:ext cx="7358114" cy="6095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endParaRPr lang="ru-RU" i="1" dirty="0" smtClean="0"/>
          </a:p>
          <a:p>
            <a:pPr>
              <a:spcBef>
                <a:spcPts val="0"/>
              </a:spcBef>
            </a:pPr>
            <a:endParaRPr lang="ru-RU" i="1" dirty="0"/>
          </a:p>
          <a:p>
            <a:pPr>
              <a:spcBef>
                <a:spcPts val="0"/>
              </a:spcBef>
            </a:pPr>
            <a:r>
              <a:rPr lang="ru-RU" i="1" dirty="0" smtClean="0"/>
              <a:t>Презентация проекта учащихся 5 класса,</a:t>
            </a:r>
          </a:p>
          <a:p>
            <a:pPr>
              <a:spcBef>
                <a:spcPts val="0"/>
              </a:spcBef>
            </a:pPr>
            <a:r>
              <a:rPr lang="ru-RU" i="1" dirty="0" smtClean="0"/>
              <a:t>МБУ средняя школа № 31.</a:t>
            </a:r>
          </a:p>
          <a:p>
            <a:pPr>
              <a:spcBef>
                <a:spcPts val="0"/>
              </a:spcBef>
            </a:pPr>
            <a:r>
              <a:rPr lang="ru-RU" i="1" dirty="0" smtClean="0"/>
              <a:t>Руководитель проекта: учитель литературы Настина Светлана Владимировна</a:t>
            </a:r>
            <a:endParaRPr lang="ru-RU"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028" name="Picture 4" descr="D:\Мои  документы\фото\5В  класс\CIMG9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571612"/>
            <a:ext cx="2738248" cy="3786214"/>
          </a:xfrm>
          <a:prstGeom prst="rect">
            <a:avLst/>
          </a:prstGeom>
          <a:noFill/>
        </p:spPr>
      </p:pic>
      <p:pic>
        <p:nvPicPr>
          <p:cNvPr id="1030" name="Picture 6" descr="http://suwenir.de/media/product/8ca/basni-krylova-8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6437">
            <a:off x="428596" y="2500306"/>
            <a:ext cx="2786082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datas/pedagogika/Professija-uchenik/0009-009-Kak-dostich-uspekhov-v-uchjo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358246" cy="5500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4800" b="1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Актуальность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idx="1"/>
          </p:nvPr>
        </p:nvSpPr>
        <p:spPr>
          <a:xfrm>
            <a:off x="457200" y="3429000"/>
            <a:ext cx="8229600" cy="26432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/>
              <a:t>Басни Крылова прекрасны тем, что каждый человек видит в них свою мораль.</a:t>
            </a:r>
          </a:p>
          <a:p>
            <a:pPr>
              <a:spcBef>
                <a:spcPts val="0"/>
              </a:spcBef>
              <a:buNone/>
            </a:pPr>
            <a:endParaRPr lang="ru-RU" dirty="0"/>
          </a:p>
          <a:p>
            <a:pPr>
              <a:spcBef>
                <a:spcPts val="0"/>
              </a:spcBef>
              <a:buNone/>
            </a:pPr>
            <a:r>
              <a:rPr lang="ru-RU" i="1" dirty="0" smtClean="0"/>
              <a:t>Крылов удивительным образом способен обыграть пороки.</a:t>
            </a:r>
            <a:endParaRPr i="1" dirty="0"/>
          </a:p>
        </p:txBody>
      </p:sp>
      <p:pic>
        <p:nvPicPr>
          <p:cNvPr id="18434" name="Picture 2" descr="http://www.biblus.ru/pics/4/a/4/10070711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3" y="571480"/>
            <a:ext cx="2928959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571472" y="-5715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Цели, задачи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idx="1"/>
          </p:nvPr>
        </p:nvSpPr>
        <p:spPr>
          <a:xfrm>
            <a:off x="214282" y="500042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1600" b="1" i="1" dirty="0" smtClean="0"/>
              <a:t>     </a:t>
            </a:r>
            <a:r>
              <a:rPr lang="ru-RU" sz="1800" b="1" i="1" dirty="0" smtClean="0"/>
              <a:t>1 Найти определение слова «МОРАЛЬ» , определить значение  и место морали в басне.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1800" b="1" i="1" dirty="0" smtClean="0"/>
              <a:t>    2. Научиться понимать смысл басни И. А. Крылова; показать, что занимательный басенный сюжет, героями которой часто являются</a:t>
            </a:r>
          </a:p>
          <a:p>
            <a:r>
              <a:rPr lang="ru-RU" sz="1800" b="1" i="1" dirty="0" smtClean="0"/>
              <a:t>                   животные, служит основанием для поучения, обращённого к людям; </a:t>
            </a:r>
          </a:p>
          <a:p>
            <a:r>
              <a:rPr lang="ru-RU" sz="1800" b="1" i="1" dirty="0" smtClean="0"/>
              <a:t>Задачи:</a:t>
            </a:r>
          </a:p>
          <a:p>
            <a:r>
              <a:rPr lang="ru-RU" sz="1800" dirty="0" smtClean="0"/>
              <a:t>-  определять структуру басни, отрабатывать навык выразительного чтения;</a:t>
            </a:r>
          </a:p>
          <a:p>
            <a:pPr>
              <a:buNone/>
            </a:pPr>
            <a:r>
              <a:rPr lang="ru-RU" sz="1800" dirty="0" smtClean="0"/>
              <a:t>       -  развивать интеллект, умение делать выводы;</a:t>
            </a:r>
          </a:p>
          <a:p>
            <a:pPr>
              <a:buNone/>
            </a:pPr>
            <a:r>
              <a:rPr lang="ru-RU" sz="1800" dirty="0" smtClean="0"/>
              <a:t>       -пробуждать добрые чувства; воспитывать высокие моральные качества. 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1800" dirty="0" smtClean="0"/>
              <a:t>     -охарактеризовать структуры басни;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1800" dirty="0" smtClean="0"/>
              <a:t>     -раскрыть понятие- мораль;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1800" dirty="0" smtClean="0"/>
              <a:t>     -выявить особенности басни с точки зрения использования морали и аллегории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Гипотеза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000" i="1" dirty="0"/>
              <a:t>На наш взгляд, в басне всегда </a:t>
            </a:r>
            <a:r>
              <a:rPr lang="ru-RU" sz="4000" i="1" dirty="0" smtClean="0"/>
              <a:t>                  прячется </a:t>
            </a:r>
            <a:r>
              <a:rPr lang="ru-RU" sz="4000" i="1" dirty="0"/>
              <a:t>мораль….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4338" name="Picture 2" descr="http://sochi-schools.ru/pro85/im/n_295f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45398">
            <a:off x="3219064" y="3380724"/>
            <a:ext cx="5430489" cy="31245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Объект исследования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idx="1"/>
          </p:nvPr>
        </p:nvSpPr>
        <p:spPr>
          <a:xfrm>
            <a:off x="457200" y="1357298"/>
            <a:ext cx="8229600" cy="27146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ru-RU" sz="4000" i="1" dirty="0"/>
              <a:t>Морали в баснях глубоки, мы учимся понимать нравственные ценности</a:t>
            </a:r>
            <a:r>
              <a:rPr lang="ru-RU" sz="4000" i="1" dirty="0" smtClean="0"/>
              <a:t>…</a:t>
            </a:r>
          </a:p>
          <a:p>
            <a:pPr>
              <a:spcBef>
                <a:spcPts val="0"/>
              </a:spcBef>
            </a:pPr>
            <a:r>
              <a:rPr lang="ru-RU" sz="4000" i="1" dirty="0" smtClean="0"/>
              <a:t>Мораль сей басни</a:t>
            </a:r>
          </a:p>
          <a:p>
            <a:pPr>
              <a:spcBef>
                <a:spcPts val="0"/>
              </a:spcBef>
            </a:pPr>
            <a:r>
              <a:rPr lang="ru-RU" sz="4000" i="1" dirty="0" smtClean="0"/>
              <a:t>такова….</a:t>
            </a:r>
            <a:endParaRPr lang="ru-RU" sz="4000" i="1" dirty="0"/>
          </a:p>
          <a:p>
            <a:pPr>
              <a:spcBef>
                <a:spcPts val="0"/>
              </a:spcBef>
            </a:pPr>
            <a:endParaRPr lang="ru-RU" sz="4000" i="1"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2290" name="Picture 2" descr="http://photo.in.ck.ua/event/54ff/3700/5461/6758/b402/0100/kruglyy-stil-na-temu-vidpovidalnist-pochynaetsya.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430" y="2969686"/>
            <a:ext cx="3792018" cy="3392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Методы исследования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idx="1"/>
          </p:nvPr>
        </p:nvSpPr>
        <p:spPr>
          <a:xfrm>
            <a:off x="457200" y="1000108"/>
            <a:ext cx="8229600" cy="30718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i="1" dirty="0" smtClean="0"/>
              <a:t>-</a:t>
            </a:r>
            <a:r>
              <a:rPr lang="ru-RU" sz="2800" i="1" dirty="0" smtClean="0"/>
              <a:t>Поиск информации</a:t>
            </a:r>
          </a:p>
          <a:p>
            <a:pPr>
              <a:spcBef>
                <a:spcPts val="0"/>
              </a:spcBef>
              <a:buNone/>
            </a:pPr>
            <a:r>
              <a:rPr lang="ru-RU" sz="2800" i="1" dirty="0" smtClean="0"/>
              <a:t>-Анализ и оценка  полученной информации</a:t>
            </a:r>
          </a:p>
          <a:p>
            <a:pPr>
              <a:spcBef>
                <a:spcPts val="0"/>
              </a:spcBef>
              <a:buNone/>
            </a:pPr>
            <a:r>
              <a:rPr lang="ru-RU" sz="2800" i="1" dirty="0" smtClean="0"/>
              <a:t>-Чтение, анализ и сопоставление  басен Крылова </a:t>
            </a:r>
          </a:p>
          <a:p>
            <a:pPr>
              <a:spcBef>
                <a:spcPts val="0"/>
              </a:spcBef>
              <a:buNone/>
            </a:pPr>
            <a:r>
              <a:rPr lang="ru-RU" sz="2800" i="1" dirty="0" smtClean="0"/>
              <a:t>-Поиск иллюстративных материалов</a:t>
            </a:r>
          </a:p>
          <a:p>
            <a:pPr>
              <a:spcBef>
                <a:spcPts val="0"/>
              </a:spcBef>
              <a:buNone/>
            </a:pPr>
            <a:r>
              <a:rPr lang="ru-RU" sz="2800" i="1" dirty="0" smtClean="0"/>
              <a:t>-Инсценировка  басен</a:t>
            </a:r>
          </a:p>
          <a:p>
            <a:pPr>
              <a:spcBef>
                <a:spcPts val="0"/>
              </a:spcBef>
              <a:buNone/>
            </a:pPr>
            <a:r>
              <a:rPr lang="ru-RU" sz="2800" i="1" dirty="0" smtClean="0"/>
              <a:t>-Поиск интересных материалов  для составления вопросов викторины « Кто не слыхал его живого слова?»</a:t>
            </a:r>
          </a:p>
          <a:p>
            <a:pPr>
              <a:spcBef>
                <a:spcPts val="0"/>
              </a:spcBef>
              <a:buNone/>
            </a:pPr>
            <a:endParaRPr lang="ru-RU" sz="2800" i="1" dirty="0" smtClean="0"/>
          </a:p>
          <a:p>
            <a:pPr>
              <a:spcBef>
                <a:spcPts val="0"/>
              </a:spcBef>
              <a:buNone/>
            </a:pPr>
            <a:endParaRPr lang="ru-RU" dirty="0"/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endParaRPr lang="ru-RU" dirty="0"/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endParaRPr lang="ru-RU" dirty="0"/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1026" name="Picture 2" descr="D:\Мои  документы\фото\Даше 5 лет, мой  5кл, осень б.Вера\DSC008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74" y="4429132"/>
            <a:ext cx="3590868" cy="2360811"/>
          </a:xfrm>
          <a:prstGeom prst="rect">
            <a:avLst/>
          </a:prstGeom>
          <a:noFill/>
        </p:spPr>
      </p:pic>
      <p:pic>
        <p:nvPicPr>
          <p:cNvPr id="1027" name="Picture 3" descr="D:\Мои  документы\фото\Даше 5 лет, мой  5кл, осень б.Вера\DSC009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143380"/>
            <a:ext cx="3500431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142844" y="-35721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Ход работы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idx="1"/>
          </p:nvPr>
        </p:nvSpPr>
        <p:spPr>
          <a:xfrm>
            <a:off x="500034" y="714356"/>
            <a:ext cx="8072494" cy="43891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По словарю литературоведческих терминов определили значение слова «мораль».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Читая, исследовали, анализировали и выясняли, в каких же строчках заключена народная мудрость, лукавство ума ,меткое живое слово, т. е. мораль в баснях Крылова. Создание « копилки метких слов и выражений»</a:t>
            </a:r>
            <a:endParaRPr dirty="0"/>
          </a:p>
        </p:txBody>
      </p:sp>
      <p:pic>
        <p:nvPicPr>
          <p:cNvPr id="8196" name="Picture 4" descr="http://static5.depositphotos.com/1006597/439/i/950/depositphotos_4399944-Old-books-and-inkstan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9200">
            <a:off x="618000" y="3773043"/>
            <a:ext cx="3969884" cy="2525463"/>
          </a:xfrm>
          <a:prstGeom prst="rect">
            <a:avLst/>
          </a:prstGeom>
          <a:noFill/>
        </p:spPr>
      </p:pic>
      <p:pic>
        <p:nvPicPr>
          <p:cNvPr id="8198" name="Picture 6" descr="http://rs195.pbsrc.com/albums/z97/10x13/Pirate%20Animations/Treasure-Chest.gif%7Ec20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571876"/>
            <a:ext cx="3571900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85728"/>
            <a:ext cx="8043890" cy="9286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Наши результаты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idx="1"/>
          </p:nvPr>
        </p:nvSpPr>
        <p:spPr>
          <a:xfrm>
            <a:off x="285720" y="1142984"/>
            <a:ext cx="7158030" cy="27146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i="1" dirty="0" smtClean="0"/>
              <a:t>Мы ставили гипотезу о том, что в басне всегда прячется мораль. Наша гипотеза подтвердилась благодаря тщательному  изучению басен, сопоставлению некоторых из них. Мы увидели, что в баснях непременно присутствует мораль, т.е нравоучение. Она учит понимать, что правильно, что неправильно.</a:t>
            </a:r>
            <a:endParaRPr i="1" dirty="0"/>
          </a:p>
        </p:txBody>
      </p:sp>
      <p:pic>
        <p:nvPicPr>
          <p:cNvPr id="6146" name="Picture 2" descr="http://mtdata.ru/u26/photo7538/20310877068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68573">
            <a:off x="703337" y="4382216"/>
            <a:ext cx="1771650" cy="2381250"/>
          </a:xfrm>
          <a:prstGeom prst="rect">
            <a:avLst/>
          </a:prstGeom>
          <a:noFill/>
        </p:spPr>
      </p:pic>
      <p:pic>
        <p:nvPicPr>
          <p:cNvPr id="7170" name="Picture 2" descr="http://bisert.my1.ru/foto/kopija_xxl_800x600_2157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429132"/>
            <a:ext cx="3857652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Выводы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idx="1"/>
          </p:nvPr>
        </p:nvSpPr>
        <p:spPr>
          <a:xfrm>
            <a:off x="467544" y="1484784"/>
            <a:ext cx="8229600" cy="5286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/>
              <a:t>Таким образом, в ходе  исследования наша группа выяснила, что «</a:t>
            </a:r>
            <a:r>
              <a:rPr lang="ru-RU" sz="2400" b="1" i="1" dirty="0" smtClean="0"/>
              <a:t>МОРАЛЬ»</a:t>
            </a:r>
            <a:r>
              <a:rPr lang="ru-RU" sz="2400" i="1" dirty="0" smtClean="0"/>
              <a:t>-это  поучительный смысл или нравоучение, острое живое слово. Установили и пришли к выводу, что мораль «прячется» в любой басне, обычно в начале или середине, а чаще в конце текста. Действующими лицами обычно  являются не люди, а животные, растения, вещи .Именно животных наделил Крылов  человеческими качествами в своих баснях.  Читаешь басни Крылова — и многие из действующих лиц напоминают нам наших знакомых, а нынешние события повторяют давно известные ситуации из его произведений. Поэтому басенный мир Крылова актуален  в современном мире.</a:t>
            </a:r>
            <a:endParaRPr sz="2400" i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334</TotalTime>
  <Words>376</Words>
  <Application>Microsoft Office PowerPoint</Application>
  <PresentationFormat>Экран (4:3)</PresentationFormat>
  <Paragraphs>47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Всегда ли басня имеет мораль? </vt:lpstr>
      <vt:lpstr>Актуальность</vt:lpstr>
      <vt:lpstr>Цели, задачи</vt:lpstr>
      <vt:lpstr>Гипотеза</vt:lpstr>
      <vt:lpstr>Объект исследования</vt:lpstr>
      <vt:lpstr>Методы исследования</vt:lpstr>
      <vt:lpstr>Ход работы</vt:lpstr>
      <vt:lpstr>Наши результаты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исследования</dc:title>
  <dc:creator>k15-13-1</dc:creator>
  <cp:lastModifiedBy>admin</cp:lastModifiedBy>
  <cp:revision>42</cp:revision>
  <dcterms:modified xsi:type="dcterms:W3CDTF">2015-09-07T08:52:00Z</dcterms:modified>
</cp:coreProperties>
</file>