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sldIdLst>
    <p:sldId id="279" r:id="rId5"/>
    <p:sldId id="280" r:id="rId6"/>
    <p:sldId id="281" r:id="rId7"/>
    <p:sldId id="265" r:id="rId8"/>
    <p:sldId id="257" r:id="rId9"/>
    <p:sldId id="268" r:id="rId10"/>
    <p:sldId id="264" r:id="rId11"/>
    <p:sldId id="258" r:id="rId12"/>
    <p:sldId id="259" r:id="rId13"/>
    <p:sldId id="260" r:id="rId14"/>
    <p:sldId id="275" r:id="rId15"/>
    <p:sldId id="267" r:id="rId16"/>
    <p:sldId id="269" r:id="rId17"/>
    <p:sldId id="276" r:id="rId18"/>
    <p:sldId id="256" r:id="rId19"/>
    <p:sldId id="262" r:id="rId20"/>
    <p:sldId id="261" r:id="rId21"/>
    <p:sldId id="263" r:id="rId22"/>
    <p:sldId id="277" r:id="rId23"/>
    <p:sldId id="270" r:id="rId24"/>
    <p:sldId id="271" r:id="rId25"/>
    <p:sldId id="272" r:id="rId26"/>
    <p:sldId id="273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6E6B5-C51A-4438-8E01-6A2D5473E78E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147B6-C5DE-49F9-AE1F-1B1FC851B4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D67B8-68F9-4668-9843-5651D64A71B6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F9E36-C9F5-4E7B-AE0A-B74DEF7A9F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4C90E-CDFE-45B1-8749-A6F0073D44B3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9809E-99CD-43F7-999D-E984F8EA8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946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946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FE78CF4-346C-4DE8-B1FB-B9A03074AF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234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C2975-6B07-4348-8616-D71C0279241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171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CCF65-E7FF-4A0E-92A2-C3ADCD42D22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256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81E75-49D6-4083-B453-81F7141B73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4629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2C5BB-968C-4C9B-A49B-79C32B16FCD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7956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F664D-E1BF-4C6E-8EF3-44483BE0FBF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3403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66419-9B27-4411-84ED-296B026AC41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6770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8D71D-D5FD-41CB-A4F8-5EA9FBF676D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389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55F8F-0702-4F1F-BBF9-D979465CDEA3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A003E-5536-4F23-A8D7-BF6993C987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3ECCB-9C90-4C04-8E57-715B9453733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4638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487F5-4F24-46DA-8F9E-4B33E7E1BAD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605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92AEA-8DFE-4F74-9A6A-9805D50614C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7124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946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946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FE78CF4-346C-4DE8-B1FB-B9A03074AF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9726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C2975-6B07-4348-8616-D71C0279241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5521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CCF65-E7FF-4A0E-92A2-C3ADCD42D22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870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81E75-49D6-4083-B453-81F7141B73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6232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2C5BB-968C-4C9B-A49B-79C32B16FCD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562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F664D-E1BF-4C6E-8EF3-44483BE0FBF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3704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66419-9B27-4411-84ED-296B026AC41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170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8F2DE-5B79-4260-A7B5-8635F832C242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C9DAC-DDA5-42A5-95AB-C44DCFC333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8D71D-D5FD-41CB-A4F8-5EA9FBF676D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7747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3ECCB-9C90-4C04-8E57-715B9453733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6415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487F5-4F24-46DA-8F9E-4B33E7E1BAD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6371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92AEA-8DFE-4F74-9A6A-9805D50614C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5860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946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946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FE78CF4-346C-4DE8-B1FB-B9A03074AF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5115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C2975-6B07-4348-8616-D71C0279241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1235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CCF65-E7FF-4A0E-92A2-C3ADCD42D22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0240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81E75-49D6-4083-B453-81F7141B73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72723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2C5BB-968C-4C9B-A49B-79C32B16FCD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1949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F664D-E1BF-4C6E-8EF3-44483BE0FBF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256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E2169-6A25-443D-9222-5EB83C9482F9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9F424-1945-4652-AFBE-AE02AC9776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66419-9B27-4411-84ED-296B026AC41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7438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8D71D-D5FD-41CB-A4F8-5EA9FBF676D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89119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3ECCB-9C90-4C04-8E57-715B9453733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2561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487F5-4F24-46DA-8F9E-4B33E7E1BAD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6356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92AEA-8DFE-4F74-9A6A-9805D50614C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267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5EBB2-BFC8-4C73-AE59-5E1004AC87BB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F2C55-C1A5-43EB-9F01-EFE02386FA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8AE10-9F85-4C5A-81ED-D8D0B583C266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E27BA-8E03-4656-8877-18C487CC7F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F8198-28B6-4EBA-A9B9-28A756575303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11B35-625E-4E72-871A-DDF426A5BC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C2F1E-6EE7-41A0-B552-377C3C5D79EB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E3E56-8E4C-4AD2-9AAC-39E56AB75F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317A4-D532-41F6-848F-491CCFA47B82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192FB-9B92-4803-936C-9B5E3228AA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5A64D5-25A1-4C90-8C1F-18A66E2B2A3E}" type="datetimeFigureOut">
              <a:rPr lang="ru-RU"/>
              <a:pPr>
                <a:defRPr/>
              </a:pPr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13D092-40ED-434F-94A8-34C0010A7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44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4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4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24114036-DF59-4ADC-A27B-61530F883EA8}" type="slidenum">
              <a:rPr lang="ru-RU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410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44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4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4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24114036-DF59-4ADC-A27B-61530F883EA8}" type="slidenum">
              <a:rPr lang="ru-RU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455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mtClean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44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4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4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24114036-DF59-4ADC-A27B-61530F883EA8}" type="slidenum">
              <a:rPr lang="ru-RU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298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8.xml"/><Relationship Id="rId7" Type="http://schemas.openxmlformats.org/officeDocument/2006/relationships/slide" Target="slide23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5" Type="http://schemas.openxmlformats.org/officeDocument/2006/relationships/slide" Target="slide15.xml"/><Relationship Id="rId4" Type="http://schemas.openxmlformats.org/officeDocument/2006/relationships/slide" Target="slide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772400" cy="774700"/>
          </a:xfrm>
        </p:spPr>
        <p:txBody>
          <a:bodyPr/>
          <a:lstStyle/>
          <a:p>
            <a:pPr algn="ctr" eaLnBrk="1" hangingPunct="1"/>
            <a:r>
              <a:rPr lang="ru-RU" smtClean="0">
                <a:solidFill>
                  <a:schemeClr val="hlink"/>
                </a:solidFill>
              </a:rPr>
              <a:t>Разминка: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472112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ru-RU" sz="2000" smtClean="0">
                <a:solidFill>
                  <a:srgbClr val="663300"/>
                </a:solidFill>
              </a:rPr>
              <a:t>Кто молча учит? 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000" smtClean="0">
                <a:solidFill>
                  <a:srgbClr val="663300"/>
                </a:solidFill>
              </a:rPr>
              <a:t>Кто чертеж построит наш?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000" smtClean="0">
                <a:solidFill>
                  <a:srgbClr val="663300"/>
                </a:solidFill>
              </a:rPr>
              <a:t>Ну, конечно (… )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000" smtClean="0">
                <a:solidFill>
                  <a:srgbClr val="663300"/>
                </a:solidFill>
              </a:rPr>
              <a:t>Сговорились две ноги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000" smtClean="0">
                <a:solidFill>
                  <a:srgbClr val="663300"/>
                </a:solidFill>
              </a:rPr>
              <a:t>      Делать дуги и круги. (…)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000" smtClean="0">
                <a:solidFill>
                  <a:srgbClr val="663300"/>
                </a:solidFill>
              </a:rPr>
              <a:t>Она любит прямоту и сама прямая. 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000" smtClean="0">
                <a:solidFill>
                  <a:srgbClr val="663300"/>
                </a:solidFill>
              </a:rPr>
              <a:t>      Сделать новую черту всем нам помогает.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000" smtClean="0">
                <a:solidFill>
                  <a:srgbClr val="663300"/>
                </a:solidFill>
              </a:rPr>
              <a:t>      Что-нибудь без нее начертить сумей-ка.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000" smtClean="0">
                <a:solidFill>
                  <a:srgbClr val="663300"/>
                </a:solidFill>
              </a:rPr>
              <a:t>      Угадайте-ка, друзья, это что?(…) 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000" smtClean="0">
                <a:solidFill>
                  <a:srgbClr val="663300"/>
                </a:solidFill>
              </a:rPr>
              <a:t>Если ей работу дашь –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000" smtClean="0">
                <a:solidFill>
                  <a:srgbClr val="663300"/>
                </a:solidFill>
              </a:rPr>
              <a:t>      Зря трудился карандаш.(…) 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000" smtClean="0">
                <a:solidFill>
                  <a:srgbClr val="663300"/>
                </a:solidFill>
              </a:rPr>
              <a:t>Построению углов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000" smtClean="0">
                <a:solidFill>
                  <a:srgbClr val="663300"/>
                </a:solidFill>
              </a:rPr>
              <a:t>Помогает (… )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000" smtClean="0">
                <a:solidFill>
                  <a:srgbClr val="663300"/>
                </a:solidFill>
              </a:rPr>
              <a:t>Чтобы домашнее задание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000" smtClean="0">
                <a:solidFill>
                  <a:srgbClr val="663300"/>
                </a:solidFill>
              </a:rPr>
              <a:t>Нам сделать, не забыть,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000" smtClean="0">
                <a:solidFill>
                  <a:srgbClr val="663300"/>
                </a:solidFill>
              </a:rPr>
              <a:t>Его запишем мы в (… )</a:t>
            </a:r>
          </a:p>
        </p:txBody>
      </p:sp>
    </p:spTree>
    <p:extLst>
      <p:ext uri="{BB962C8B-B14F-4D97-AF65-F5344CB8AC3E}">
        <p14:creationId xmlns:p14="http://schemas.microsoft.com/office/powerpoint/2010/main" val="1199845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Круговые диаграммы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27088" y="1666875"/>
            <a:ext cx="4038600" cy="4525963"/>
          </a:xfrm>
        </p:spPr>
        <p:txBody>
          <a:bodyPr rtlCol="0"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Пример   круговой диаграммы площадей океанов.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Тихий океан имеет площадь 179 млн км</a:t>
            </a:r>
            <a:r>
              <a:rPr lang="ru-RU" b="1" baseline="30000" dirty="0" smtClean="0">
                <a:solidFill>
                  <a:srgbClr val="002060"/>
                </a:solidFill>
              </a:rPr>
              <a:t>2</a:t>
            </a:r>
            <a:r>
              <a:rPr lang="ru-RU" b="1" dirty="0" smtClean="0">
                <a:solidFill>
                  <a:srgbClr val="002060"/>
                </a:solidFill>
              </a:rPr>
              <a:t>, Атлантический — 93 млн км</a:t>
            </a:r>
            <a:r>
              <a:rPr lang="ru-RU" b="1" baseline="30000" dirty="0" smtClean="0">
                <a:solidFill>
                  <a:srgbClr val="002060"/>
                </a:solidFill>
              </a:rPr>
              <a:t>2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Индийский — 75 млн км</a:t>
            </a:r>
            <a:r>
              <a:rPr lang="ru-RU" b="1" baseline="30000" dirty="0" smtClean="0">
                <a:solidFill>
                  <a:srgbClr val="002060"/>
                </a:solidFill>
              </a:rPr>
              <a:t>2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Северный Ледовитый — 13 млн км</a:t>
            </a:r>
            <a:r>
              <a:rPr lang="ru-RU" b="1" baseline="30000" dirty="0" smtClean="0">
                <a:solidFill>
                  <a:srgbClr val="002060"/>
                </a:solidFill>
              </a:rPr>
              <a:t>2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pic>
        <p:nvPicPr>
          <p:cNvPr id="922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2659063"/>
            <a:ext cx="4038600" cy="2408237"/>
          </a:xfrm>
          <a:noFill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7950" y="693738"/>
            <a:ext cx="1404938" cy="215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далее 5">
            <a:hlinkClick r:id="rId4" action="ppaction://hlinksldjump" highlightClick="1"/>
          </p:cNvPr>
          <p:cNvSpPr/>
          <p:nvPr/>
        </p:nvSpPr>
        <p:spPr>
          <a:xfrm>
            <a:off x="250825" y="6165850"/>
            <a:ext cx="936625" cy="5476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  <a:defRPr/>
            </a:pPr>
            <a:r>
              <a:rPr lang="ru-RU" sz="4400" b="1" dirty="0">
                <a:solidFill>
                  <a:srgbClr val="002060"/>
                </a:solidFill>
                <a:hlinkClick r:id="rId2" action="ppaction://hlinksldjump"/>
              </a:rPr>
              <a:t>Как построить угол (повторение)</a:t>
            </a:r>
            <a:endParaRPr lang="ru-RU" sz="4400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053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bg1"/>
                </a:solidFill>
              </a:rPr>
              <a:t>Круговые диаграммы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 marL="0" indent="0">
              <a:buFont typeface="Arial" charset="0"/>
              <a:buNone/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pic>
        <p:nvPicPr>
          <p:cNvPr id="10244" name="Picture 7" descr="C:\Documents and Settings\User\Рабочий стол\075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b="11038"/>
          <a:stretch>
            <a:fillRect/>
          </a:stretch>
        </p:blipFill>
        <p:spPr>
          <a:xfrm>
            <a:off x="1187450" y="1341438"/>
            <a:ext cx="6697663" cy="4756150"/>
          </a:xfrm>
          <a:noFill/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250825" y="6165850"/>
            <a:ext cx="936625" cy="5476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bg1"/>
                </a:solidFill>
              </a:rPr>
              <a:t>Круговые диаграммы</a:t>
            </a:r>
            <a:endParaRPr lang="ru-RU" smtClean="0"/>
          </a:p>
        </p:txBody>
      </p:sp>
      <p:pic>
        <p:nvPicPr>
          <p:cNvPr id="11267" name="Picture 2" descr="C:\Documents and Settings\User\Рабочий стол\074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b="12166"/>
          <a:stretch>
            <a:fillRect/>
          </a:stretch>
        </p:blipFill>
        <p:spPr>
          <a:xfrm>
            <a:off x="1908175" y="1628775"/>
            <a:ext cx="5688013" cy="4532313"/>
          </a:xfrm>
          <a:noFill/>
        </p:spPr>
      </p:pic>
      <p:sp>
        <p:nvSpPr>
          <p:cNvPr id="9" name="Управляющая кнопка: далее 8">
            <a:hlinkClick r:id="rId3" action="ppaction://hlinksldjump" highlightClick="1"/>
          </p:cNvPr>
          <p:cNvSpPr/>
          <p:nvPr/>
        </p:nvSpPr>
        <p:spPr>
          <a:xfrm>
            <a:off x="250825" y="6165850"/>
            <a:ext cx="936625" cy="5476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4356100" y="4797425"/>
            <a:ext cx="287972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4356100" y="1916113"/>
            <a:ext cx="1871663" cy="288131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  <a:defRPr/>
            </a:pPr>
            <a:r>
              <a:rPr lang="ru-RU" sz="4400" b="1" dirty="0">
                <a:solidFill>
                  <a:srgbClr val="002060"/>
                </a:solidFill>
                <a:hlinkClick r:id="rId2" action="ppaction://hlinksldjump"/>
              </a:rPr>
              <a:t>Решение задач</a:t>
            </a:r>
            <a:endParaRPr lang="ru-RU" sz="4400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388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b="1" smtClean="0">
                <a:solidFill>
                  <a:schemeClr val="bg1"/>
                </a:solidFill>
              </a:rPr>
              <a:t>Круговые диаграммы</a:t>
            </a:r>
            <a:endParaRPr lang="ru-RU" smtClean="0"/>
          </a:p>
        </p:txBody>
      </p:sp>
      <p:sp>
        <p:nvSpPr>
          <p:cNvPr id="12291" name="Объект 2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" name="Объект 24"/>
          <p:cNvSpPr>
            <a:spLocks noGrp="1"/>
          </p:cNvSpPr>
          <p:nvPr>
            <p:ph sz="half" idx="2"/>
          </p:nvPr>
        </p:nvSpPr>
        <p:spPr>
          <a:xfrm>
            <a:off x="5683250" y="1139825"/>
            <a:ext cx="3482975" cy="51689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2000" b="1" smtClean="0">
                <a:solidFill>
                  <a:srgbClr val="002060"/>
                </a:solidFill>
              </a:rPr>
              <a:t>В классе 30 учеников: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2000" b="1" smtClean="0">
                <a:solidFill>
                  <a:srgbClr val="002060"/>
                </a:solidFill>
              </a:rPr>
              <a:t>12 мальчиков и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2000" b="1" smtClean="0">
                <a:solidFill>
                  <a:srgbClr val="002060"/>
                </a:solidFill>
              </a:rPr>
              <a:t>18 девочек.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2000" b="1" smtClean="0">
                <a:solidFill>
                  <a:srgbClr val="002060"/>
                </a:solidFill>
              </a:rPr>
              <a:t>Начертим круг, соответствующий общему числу учеников.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2000" b="1" smtClean="0">
                <a:solidFill>
                  <a:srgbClr val="002060"/>
                </a:solidFill>
              </a:rPr>
              <a:t>360⁰ : 30 =12⁰ соответствует 1 ученику.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2000" b="1" smtClean="0">
                <a:solidFill>
                  <a:srgbClr val="002060"/>
                </a:solidFill>
              </a:rPr>
              <a:t>12⁰ </a:t>
            </a:r>
            <a:r>
              <a:rPr lang="en-US" sz="2000" b="1" smtClean="0">
                <a:solidFill>
                  <a:srgbClr val="002060"/>
                </a:solidFill>
              </a:rPr>
              <a:t>* 12 = 144⁰ </a:t>
            </a:r>
            <a:r>
              <a:rPr lang="ru-RU" sz="2000" b="1" smtClean="0">
                <a:solidFill>
                  <a:srgbClr val="002060"/>
                </a:solidFill>
              </a:rPr>
              <a:t>- угол, соответствующий количеству мальчиков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2000" b="1" smtClean="0">
                <a:solidFill>
                  <a:srgbClr val="002060"/>
                </a:solidFill>
              </a:rPr>
              <a:t>360⁰ - 144⁰ =216⁰ - - угол, соответствующий количеству девочек</a:t>
            </a:r>
          </a:p>
          <a:p>
            <a:pPr marL="0" indent="0" eaLnBrk="1" hangingPunct="1">
              <a:buFont typeface="Arial" charset="0"/>
              <a:buNone/>
            </a:pPr>
            <a:endParaRPr lang="ru-RU" sz="2000" smtClean="0"/>
          </a:p>
          <a:p>
            <a:pPr marL="0" indent="0" eaLnBrk="1" hangingPunct="1">
              <a:buFont typeface="Arial" charset="0"/>
              <a:buNone/>
            </a:pPr>
            <a:endParaRPr lang="ru-RU" sz="2000" smtClean="0"/>
          </a:p>
        </p:txBody>
      </p:sp>
      <p:pic>
        <p:nvPicPr>
          <p:cNvPr id="1028" name="Picture 4" descr="http://s58.radikal.ru/i159/0905/04/a3f52dc1b5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1113" y="-100013"/>
            <a:ext cx="2520950" cy="445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Группа 8"/>
          <p:cNvGrpSpPr/>
          <p:nvPr/>
        </p:nvGrpSpPr>
        <p:grpSpPr>
          <a:xfrm>
            <a:off x="2267744" y="2543119"/>
            <a:ext cx="3312368" cy="3384376"/>
            <a:chOff x="2267744" y="2543119"/>
            <a:chExt cx="3312368" cy="3384376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7" name="Овал 6"/>
            <p:cNvSpPr/>
            <p:nvPr/>
          </p:nvSpPr>
          <p:spPr>
            <a:xfrm>
              <a:off x="2267744" y="2543119"/>
              <a:ext cx="3312368" cy="3384376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883050" y="4242296"/>
              <a:ext cx="113019" cy="11516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cxnSp>
        <p:nvCxnSpPr>
          <p:cNvPr id="11" name="Прямая соединительная линия 10"/>
          <p:cNvCxnSpPr>
            <a:stCxn id="8" idx="2"/>
          </p:cNvCxnSpPr>
          <p:nvPr/>
        </p:nvCxnSpPr>
        <p:spPr>
          <a:xfrm>
            <a:off x="3883025" y="4300538"/>
            <a:ext cx="169703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8" idx="2"/>
          </p:cNvCxnSpPr>
          <p:nvPr/>
        </p:nvCxnSpPr>
        <p:spPr>
          <a:xfrm flipH="1" flipV="1">
            <a:off x="2700338" y="3141663"/>
            <a:ext cx="1182687" cy="1158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811588" y="3721100"/>
            <a:ext cx="920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144⁰</a:t>
            </a:r>
          </a:p>
        </p:txBody>
      </p:sp>
      <p:sp>
        <p:nvSpPr>
          <p:cNvPr id="16" name="Дуга 15"/>
          <p:cNvSpPr/>
          <p:nvPr/>
        </p:nvSpPr>
        <p:spPr>
          <a:xfrm>
            <a:off x="3062288" y="4057650"/>
            <a:ext cx="1209675" cy="393700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ирог 20"/>
          <p:cNvSpPr/>
          <p:nvPr/>
        </p:nvSpPr>
        <p:spPr>
          <a:xfrm>
            <a:off x="2124075" y="2722563"/>
            <a:ext cx="3463925" cy="3205162"/>
          </a:xfrm>
          <a:prstGeom prst="pie">
            <a:avLst>
              <a:gd name="adj1" fmla="val 0"/>
              <a:gd name="adj2" fmla="val 13489633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883025" y="4451350"/>
            <a:ext cx="849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216⁰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062288" y="4821238"/>
            <a:ext cx="16700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девочки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290888" y="3141663"/>
            <a:ext cx="17811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2060"/>
                </a:solidFill>
              </a:rPr>
              <a:t>мальчики</a:t>
            </a:r>
          </a:p>
        </p:txBody>
      </p:sp>
      <p:pic>
        <p:nvPicPr>
          <p:cNvPr id="12303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301750"/>
            <a:ext cx="1076325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Управляющая кнопка: далее 21">
            <a:hlinkClick r:id="" action="ppaction://hlinkshowjump?jump=nextslide" highlightClick="1"/>
          </p:cNvPr>
          <p:cNvSpPr/>
          <p:nvPr/>
        </p:nvSpPr>
        <p:spPr>
          <a:xfrm>
            <a:off x="250825" y="6037263"/>
            <a:ext cx="936625" cy="54927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4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Круговые диаграммы</a:t>
            </a:r>
            <a:endParaRPr lang="ru-RU" smtClean="0"/>
          </a:p>
        </p:txBody>
      </p:sp>
      <p:sp>
        <p:nvSpPr>
          <p:cNvPr id="13315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     </a:t>
            </a:r>
            <a:r>
              <a:rPr lang="ru-RU" b="1" smtClean="0">
                <a:solidFill>
                  <a:srgbClr val="C00000"/>
                </a:solidFill>
              </a:rPr>
              <a:t>Решим задачу: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Земные угодья на Земле распределяются таким образом: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луга и пастбища - 21%, леса – 30%,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пашни – 11%,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прочие Земли – 38%.</a:t>
            </a:r>
          </a:p>
        </p:txBody>
      </p:sp>
      <p:sp>
        <p:nvSpPr>
          <p:cNvPr id="13316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C00000"/>
                </a:solidFill>
              </a:rPr>
              <a:t>Решение: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C00000"/>
                </a:solidFill>
              </a:rPr>
              <a:t>100% - 360⁰ (круг)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C00000"/>
                </a:solidFill>
              </a:rPr>
              <a:t>1% - 3,6⁰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C00000"/>
                </a:solidFill>
              </a:rPr>
              <a:t>21% -    21*3,6⁰= 75,6⁰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C00000"/>
                </a:solidFill>
              </a:rPr>
              <a:t>30% -    30*3,6⁰= 108⁰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C00000"/>
                </a:solidFill>
              </a:rPr>
              <a:t>11% -    11*3,6⁰= 39,6⁰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C00000"/>
                </a:solidFill>
              </a:rPr>
              <a:t>38% -    38*3,6⁰= 136,8⁰</a:t>
            </a:r>
          </a:p>
        </p:txBody>
      </p:sp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5"/>
            <a:ext cx="1122363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250825" y="6037263"/>
            <a:ext cx="936625" cy="54927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Круговые диаграммы</a:t>
            </a:r>
            <a:endParaRPr lang="ru-RU" smtClean="0"/>
          </a:p>
        </p:txBody>
      </p:sp>
      <p:sp>
        <p:nvSpPr>
          <p:cNvPr id="14339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ru-RU" smtClean="0"/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Луга  и пастбища - </a:t>
            </a:r>
            <a:r>
              <a:rPr lang="ru-RU" b="1" smtClean="0">
                <a:solidFill>
                  <a:srgbClr val="C00000"/>
                </a:solidFill>
              </a:rPr>
              <a:t>75,6⁰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Леса  - </a:t>
            </a:r>
            <a:r>
              <a:rPr lang="ru-RU" b="1" smtClean="0">
                <a:solidFill>
                  <a:srgbClr val="C00000"/>
                </a:solidFill>
              </a:rPr>
              <a:t>108⁰</a:t>
            </a:r>
            <a:endParaRPr lang="ru-RU" b="1" smtClean="0">
              <a:solidFill>
                <a:srgbClr val="002060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Пашни  - </a:t>
            </a:r>
            <a:r>
              <a:rPr lang="ru-RU" b="1" smtClean="0">
                <a:solidFill>
                  <a:srgbClr val="C00000"/>
                </a:solidFill>
              </a:rPr>
              <a:t>39,6⁰</a:t>
            </a:r>
            <a:endParaRPr lang="ru-RU" b="1" smtClean="0">
              <a:solidFill>
                <a:srgbClr val="002060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прочие Земли - </a:t>
            </a:r>
            <a:r>
              <a:rPr lang="ru-RU" b="1" smtClean="0">
                <a:solidFill>
                  <a:srgbClr val="C00000"/>
                </a:solidFill>
              </a:rPr>
              <a:t>136,8⁰</a:t>
            </a:r>
            <a:endParaRPr lang="ru-RU" b="1" smtClean="0">
              <a:solidFill>
                <a:srgbClr val="002060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  <p:sp>
        <p:nvSpPr>
          <p:cNvPr id="14340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88913"/>
            <a:ext cx="1257300" cy="193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Группа 6"/>
          <p:cNvGrpSpPr>
            <a:grpSpLocks/>
          </p:cNvGrpSpPr>
          <p:nvPr/>
        </p:nvGrpSpPr>
        <p:grpSpPr bwMode="auto">
          <a:xfrm>
            <a:off x="4664075" y="1878013"/>
            <a:ext cx="3959225" cy="3889375"/>
            <a:chOff x="4649072" y="1936000"/>
            <a:chExt cx="3960440" cy="3888432"/>
          </a:xfrm>
        </p:grpSpPr>
        <p:sp>
          <p:nvSpPr>
            <p:cNvPr id="5" name="Овал 4"/>
            <p:cNvSpPr/>
            <p:nvPr/>
          </p:nvSpPr>
          <p:spPr>
            <a:xfrm>
              <a:off x="4649072" y="1936000"/>
              <a:ext cx="3960440" cy="3888432"/>
            </a:xfrm>
            <a:prstGeom prst="ellipse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6629293" y="3823079"/>
              <a:ext cx="120687" cy="123795"/>
            </a:xfrm>
            <a:prstGeom prst="ellipse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26" name="Пирог 25"/>
          <p:cNvSpPr/>
          <p:nvPr/>
        </p:nvSpPr>
        <p:spPr>
          <a:xfrm rot="835494">
            <a:off x="4602163" y="1962150"/>
            <a:ext cx="4191000" cy="3794125"/>
          </a:xfrm>
          <a:prstGeom prst="pie">
            <a:avLst>
              <a:gd name="adj1" fmla="val 4525879"/>
              <a:gd name="adj2" fmla="val 13930414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076825" y="3155950"/>
            <a:ext cx="12954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</a:rPr>
              <a:t>Прочие земли</a:t>
            </a:r>
            <a:r>
              <a:rPr lang="ru-RU" sz="2400" b="1">
                <a:solidFill>
                  <a:srgbClr val="C00000"/>
                </a:solidFill>
              </a:rPr>
              <a:t> 136,8⁰</a:t>
            </a:r>
            <a:endParaRPr lang="ru-RU" sz="2400" b="1">
              <a:solidFill>
                <a:srgbClr val="002060"/>
              </a:solidFill>
            </a:endParaRPr>
          </a:p>
          <a:p>
            <a:endParaRPr lang="ru-RU" sz="2400" b="1">
              <a:solidFill>
                <a:srgbClr val="002060"/>
              </a:solidFill>
            </a:endParaRPr>
          </a:p>
        </p:txBody>
      </p:sp>
      <p:sp>
        <p:nvSpPr>
          <p:cNvPr id="28" name="Пирог 27"/>
          <p:cNvSpPr/>
          <p:nvPr/>
        </p:nvSpPr>
        <p:spPr>
          <a:xfrm rot="15943375">
            <a:off x="4687888" y="1865312"/>
            <a:ext cx="4019550" cy="3800475"/>
          </a:xfrm>
          <a:prstGeom prst="pie">
            <a:avLst>
              <a:gd name="adj1" fmla="val 3913676"/>
              <a:gd name="adj2" fmla="val 1114751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894513" y="3644900"/>
            <a:ext cx="1295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</a:rPr>
              <a:t>Леса</a:t>
            </a:r>
            <a:r>
              <a:rPr lang="ru-RU" sz="2400" b="1">
                <a:solidFill>
                  <a:srgbClr val="C00000"/>
                </a:solidFill>
              </a:rPr>
              <a:t> 108⁰</a:t>
            </a:r>
            <a:endParaRPr lang="ru-RU" sz="2400" b="1">
              <a:solidFill>
                <a:srgbClr val="002060"/>
              </a:solidFill>
            </a:endParaRPr>
          </a:p>
          <a:p>
            <a:endParaRPr lang="ru-RU" sz="2400" b="1">
              <a:solidFill>
                <a:srgbClr val="002060"/>
              </a:solidFill>
            </a:endParaRPr>
          </a:p>
        </p:txBody>
      </p:sp>
      <p:sp>
        <p:nvSpPr>
          <p:cNvPr id="29" name="Пирог 28"/>
          <p:cNvSpPr/>
          <p:nvPr/>
        </p:nvSpPr>
        <p:spPr>
          <a:xfrm rot="15565124">
            <a:off x="4868069" y="1912144"/>
            <a:ext cx="3673475" cy="3706813"/>
          </a:xfrm>
          <a:prstGeom prst="pie">
            <a:avLst>
              <a:gd name="adj1" fmla="val 635086"/>
              <a:gd name="adj2" fmla="val 4304732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6764338" y="2124075"/>
            <a:ext cx="1192212" cy="129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Луга  и пастбища - 75,6⁰</a:t>
            </a:r>
          </a:p>
          <a:p>
            <a:endParaRPr lang="ru-RU" sz="2400" b="1">
              <a:solidFill>
                <a:srgbClr val="002060"/>
              </a:solidFill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5995988" y="1955800"/>
            <a:ext cx="129540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2060"/>
                </a:solidFill>
              </a:rPr>
              <a:t>Пашни</a:t>
            </a:r>
          </a:p>
          <a:p>
            <a:r>
              <a:rPr lang="ru-RU" b="1">
                <a:solidFill>
                  <a:srgbClr val="C00000"/>
                </a:solidFill>
              </a:rPr>
              <a:t>39,6⁰</a:t>
            </a:r>
            <a:endParaRPr lang="ru-RU" b="1">
              <a:solidFill>
                <a:srgbClr val="002060"/>
              </a:solidFill>
            </a:endParaRPr>
          </a:p>
          <a:p>
            <a:endParaRPr lang="ru-RU" sz="2400" b="1">
              <a:solidFill>
                <a:srgbClr val="002060"/>
              </a:solidFill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250825" y="6037263"/>
            <a:ext cx="936625" cy="54927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4" grpId="0"/>
      <p:bldP spid="36" grpId="0"/>
      <p:bldP spid="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Круговые диаграммы</a:t>
            </a:r>
            <a:endParaRPr lang="ru-RU" smtClean="0"/>
          </a:p>
        </p:txBody>
      </p:sp>
      <p:sp>
        <p:nvSpPr>
          <p:cNvPr id="9219" name="Объект 2"/>
          <p:cNvSpPr>
            <a:spLocks noGrp="1"/>
          </p:cNvSpPr>
          <p:nvPr>
            <p:ph sz="half" idx="1"/>
          </p:nvPr>
        </p:nvSpPr>
        <p:spPr>
          <a:xfrm>
            <a:off x="250825" y="1382713"/>
            <a:ext cx="4244975" cy="45259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Для решения задачи начертим круг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Посевные площади на Земле распределяются так: 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Пшеница - 30%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002060"/>
                </a:solidFill>
              </a:rPr>
              <a:t>Кукуруза – 16%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002060"/>
                </a:solidFill>
              </a:rPr>
              <a:t>Ячмень – 11%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002060"/>
                </a:solidFill>
              </a:rPr>
              <a:t>Рис – 19%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Прочие культуры – 24%</a:t>
            </a:r>
          </a:p>
        </p:txBody>
      </p:sp>
      <p:sp>
        <p:nvSpPr>
          <p:cNvPr id="1536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888"/>
            <a:ext cx="9525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Овал 1"/>
          <p:cNvSpPr/>
          <p:nvPr/>
        </p:nvSpPr>
        <p:spPr>
          <a:xfrm>
            <a:off x="4932363" y="1916113"/>
            <a:ext cx="3824287" cy="338455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Овал 2"/>
          <p:cNvSpPr/>
          <p:nvPr/>
        </p:nvSpPr>
        <p:spPr>
          <a:xfrm flipV="1">
            <a:off x="6896100" y="3684588"/>
            <a:ext cx="46038" cy="120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6808788" y="1916113"/>
            <a:ext cx="1947862" cy="2333625"/>
            <a:chOff x="2538484" y="2852936"/>
            <a:chExt cx="1946700" cy="2333213"/>
          </a:xfrm>
        </p:grpSpPr>
        <p:pic>
          <p:nvPicPr>
            <p:cNvPr id="15379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 l="46777" b="33676"/>
            <a:stretch>
              <a:fillRect/>
            </a:stretch>
          </p:blipFill>
          <p:spPr bwMode="auto">
            <a:xfrm>
              <a:off x="2538484" y="2852936"/>
              <a:ext cx="1946700" cy="2333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Прямоугольный треугольник 3"/>
            <p:cNvSpPr/>
            <p:nvPr/>
          </p:nvSpPr>
          <p:spPr>
            <a:xfrm>
              <a:off x="2538484" y="4581418"/>
              <a:ext cx="1818190" cy="604731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363" y="1916113"/>
            <a:ext cx="187642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62525" y="3532188"/>
            <a:ext cx="1804988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1863" y="3532188"/>
            <a:ext cx="1255712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6413" y="3608388"/>
            <a:ext cx="1747837" cy="163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942138" y="2420938"/>
            <a:ext cx="10144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</a:rPr>
              <a:t>30%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223125" y="4114800"/>
            <a:ext cx="10144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</a:rPr>
              <a:t>16%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184900" y="4583113"/>
            <a:ext cx="10144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</a:rPr>
              <a:t>11%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364163" y="3822700"/>
            <a:ext cx="1012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</a:rPr>
              <a:t>19%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575300" y="2651125"/>
            <a:ext cx="1012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</a:rPr>
              <a:t>24%</a:t>
            </a:r>
          </a:p>
        </p:txBody>
      </p:sp>
      <p:sp>
        <p:nvSpPr>
          <p:cNvPr id="21" name="Управляющая кнопка: далее 20">
            <a:hlinkClick r:id="rId8" action="ppaction://hlinksldjump" highlightClick="1"/>
          </p:cNvPr>
          <p:cNvSpPr/>
          <p:nvPr/>
        </p:nvSpPr>
        <p:spPr>
          <a:xfrm>
            <a:off x="250825" y="6276975"/>
            <a:ext cx="935038" cy="5476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72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7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8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0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3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17" grpId="0"/>
      <p:bldP spid="18" grpId="0"/>
      <p:bldP spid="19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400" b="1" dirty="0">
                <a:solidFill>
                  <a:srgbClr val="002060"/>
                </a:solidFill>
                <a:hlinkClick r:id="rId2" action="ppaction://hlinksldjump"/>
              </a:rPr>
              <a:t>Задачи для самостоятельного решения</a:t>
            </a:r>
            <a:endParaRPr lang="ru-RU" sz="4400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1771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800" b="1" smtClean="0">
                <a:solidFill>
                  <a:schemeClr val="hlink"/>
                </a:solidFill>
              </a:rPr>
              <a:t>Повторение:</a:t>
            </a:r>
            <a:br>
              <a:rPr lang="ru-RU" sz="3800" b="1" smtClean="0">
                <a:solidFill>
                  <a:schemeClr val="hlink"/>
                </a:solidFill>
              </a:rPr>
            </a:br>
            <a:r>
              <a:rPr lang="ru-RU" sz="3800" smtClean="0">
                <a:solidFill>
                  <a:srgbClr val="1F07D3"/>
                </a:solidFill>
              </a:rPr>
              <a:t>Задание 1</a:t>
            </a:r>
            <a:endParaRPr lang="ru-RU" sz="3800" smtClean="0">
              <a:solidFill>
                <a:schemeClr val="hlink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Укажите соответствие между  видом углов и их градусной мерой</a:t>
            </a:r>
          </a:p>
        </p:txBody>
      </p:sp>
      <p:sp>
        <p:nvSpPr>
          <p:cNvPr id="6148" name="AutoShape 5"/>
          <p:cNvSpPr>
            <a:spLocks noChangeArrowheads="1"/>
          </p:cNvSpPr>
          <p:nvPr/>
        </p:nvSpPr>
        <p:spPr bwMode="auto">
          <a:xfrm>
            <a:off x="323850" y="2636838"/>
            <a:ext cx="1944688" cy="1655762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mtClean="0">
                <a:solidFill>
                  <a:srgbClr val="000000"/>
                </a:solidFill>
                <a:latin typeface="Arial" charset="0"/>
              </a:rPr>
              <a:t>Острый</a:t>
            </a:r>
          </a:p>
          <a:p>
            <a:pPr algn="ctr"/>
            <a:r>
              <a:rPr lang="ru-RU" smtClean="0">
                <a:solidFill>
                  <a:srgbClr val="000000"/>
                </a:solidFill>
                <a:latin typeface="Arial" charset="0"/>
              </a:rPr>
              <a:t>угол</a:t>
            </a:r>
          </a:p>
        </p:txBody>
      </p:sp>
      <p:sp>
        <p:nvSpPr>
          <p:cNvPr id="6149" name="AutoShape 6"/>
          <p:cNvSpPr>
            <a:spLocks noChangeArrowheads="1"/>
          </p:cNvSpPr>
          <p:nvPr/>
        </p:nvSpPr>
        <p:spPr bwMode="auto">
          <a:xfrm>
            <a:off x="6516688" y="2636838"/>
            <a:ext cx="2159000" cy="1346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mtClean="0">
                <a:solidFill>
                  <a:srgbClr val="000000"/>
                </a:solidFill>
                <a:latin typeface="Arial" charset="0"/>
              </a:rPr>
              <a:t>Тупой</a:t>
            </a:r>
          </a:p>
          <a:p>
            <a:pPr algn="ctr"/>
            <a:r>
              <a:rPr lang="ru-RU" smtClean="0">
                <a:solidFill>
                  <a:srgbClr val="000000"/>
                </a:solidFill>
                <a:latin typeface="Arial" charset="0"/>
              </a:rPr>
              <a:t>угол </a:t>
            </a:r>
          </a:p>
        </p:txBody>
      </p:sp>
      <p:sp>
        <p:nvSpPr>
          <p:cNvPr id="6150" name="AutoShape 7"/>
          <p:cNvSpPr>
            <a:spLocks noChangeArrowheads="1"/>
          </p:cNvSpPr>
          <p:nvPr/>
        </p:nvSpPr>
        <p:spPr bwMode="auto">
          <a:xfrm>
            <a:off x="395288" y="5084763"/>
            <a:ext cx="2808287" cy="1296987"/>
          </a:xfrm>
          <a:prstGeom prst="hexagon">
            <a:avLst>
              <a:gd name="adj" fmla="val 54131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mtClean="0">
                <a:solidFill>
                  <a:srgbClr val="000000"/>
                </a:solidFill>
                <a:latin typeface="Arial" charset="0"/>
              </a:rPr>
              <a:t>Развернутый</a:t>
            </a:r>
          </a:p>
          <a:p>
            <a:pPr algn="ctr"/>
            <a:r>
              <a:rPr lang="ru-RU" smtClean="0">
                <a:solidFill>
                  <a:srgbClr val="000000"/>
                </a:solidFill>
                <a:latin typeface="Arial" charset="0"/>
              </a:rPr>
              <a:t>угол</a:t>
            </a:r>
          </a:p>
        </p:txBody>
      </p:sp>
      <p:sp>
        <p:nvSpPr>
          <p:cNvPr id="6151" name="AutoShape 8"/>
          <p:cNvSpPr>
            <a:spLocks noChangeArrowheads="1"/>
          </p:cNvSpPr>
          <p:nvPr/>
        </p:nvSpPr>
        <p:spPr bwMode="auto">
          <a:xfrm>
            <a:off x="6804025" y="4292600"/>
            <a:ext cx="1728788" cy="1779588"/>
          </a:xfrm>
          <a:prstGeom prst="pentag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mtClean="0">
                <a:solidFill>
                  <a:srgbClr val="000000"/>
                </a:solidFill>
                <a:latin typeface="Arial" charset="0"/>
              </a:rPr>
              <a:t>Прямой</a:t>
            </a:r>
          </a:p>
          <a:p>
            <a:pPr algn="ctr"/>
            <a:r>
              <a:rPr lang="ru-RU" smtClean="0">
                <a:solidFill>
                  <a:srgbClr val="000000"/>
                </a:solidFill>
                <a:latin typeface="Arial" charset="0"/>
              </a:rPr>
              <a:t>угол</a:t>
            </a:r>
          </a:p>
        </p:txBody>
      </p:sp>
      <p:sp>
        <p:nvSpPr>
          <p:cNvPr id="6152" name="Rectangle 9"/>
          <p:cNvSpPr>
            <a:spLocks noChangeArrowheads="1"/>
          </p:cNvSpPr>
          <p:nvPr/>
        </p:nvSpPr>
        <p:spPr bwMode="auto">
          <a:xfrm>
            <a:off x="3419475" y="3068638"/>
            <a:ext cx="720725" cy="7699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mtClean="0">
                <a:solidFill>
                  <a:srgbClr val="000000"/>
                </a:solidFill>
                <a:latin typeface="Arial" charset="0"/>
              </a:rPr>
              <a:t>90</a:t>
            </a:r>
          </a:p>
        </p:txBody>
      </p:sp>
      <p:sp>
        <p:nvSpPr>
          <p:cNvPr id="6153" name="Rectangle 10"/>
          <p:cNvSpPr>
            <a:spLocks noChangeArrowheads="1"/>
          </p:cNvSpPr>
          <p:nvPr/>
        </p:nvSpPr>
        <p:spPr bwMode="auto">
          <a:xfrm>
            <a:off x="5364163" y="3429000"/>
            <a:ext cx="769937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mtClean="0">
                <a:solidFill>
                  <a:srgbClr val="000000"/>
                </a:solidFill>
                <a:latin typeface="Arial" charset="0"/>
              </a:rPr>
              <a:t>180</a:t>
            </a:r>
          </a:p>
        </p:txBody>
      </p:sp>
      <p:sp>
        <p:nvSpPr>
          <p:cNvPr id="6154" name="Rectangle 11"/>
          <p:cNvSpPr>
            <a:spLocks noChangeArrowheads="1"/>
          </p:cNvSpPr>
          <p:nvPr/>
        </p:nvSpPr>
        <p:spPr bwMode="auto">
          <a:xfrm>
            <a:off x="3635375" y="4797425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mtClean="0">
                <a:solidFill>
                  <a:srgbClr val="000000"/>
                </a:solidFill>
                <a:latin typeface="Arial" charset="0"/>
              </a:rPr>
              <a:t>56</a:t>
            </a:r>
          </a:p>
        </p:txBody>
      </p:sp>
      <p:sp>
        <p:nvSpPr>
          <p:cNvPr id="6155" name="Rectangle 12"/>
          <p:cNvSpPr>
            <a:spLocks noChangeArrowheads="1"/>
          </p:cNvSpPr>
          <p:nvPr/>
        </p:nvSpPr>
        <p:spPr bwMode="auto">
          <a:xfrm>
            <a:off x="5364163" y="5084763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mtClean="0">
                <a:solidFill>
                  <a:srgbClr val="000000"/>
                </a:solidFill>
                <a:latin typeface="Arial" charset="0"/>
              </a:rPr>
              <a:t>123</a:t>
            </a:r>
          </a:p>
        </p:txBody>
      </p:sp>
      <p:sp>
        <p:nvSpPr>
          <p:cNvPr id="34829" name="AutoShape 13"/>
          <p:cNvSpPr>
            <a:spLocks noChangeArrowheads="1"/>
          </p:cNvSpPr>
          <p:nvPr/>
        </p:nvSpPr>
        <p:spPr bwMode="auto">
          <a:xfrm rot="2299207" flipV="1">
            <a:off x="1979613" y="4365625"/>
            <a:ext cx="1800225" cy="503238"/>
          </a:xfrm>
          <a:prstGeom prst="rightArrow">
            <a:avLst>
              <a:gd name="adj1" fmla="val 50000"/>
              <a:gd name="adj2" fmla="val 8943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4830" name="AutoShape 14"/>
          <p:cNvSpPr>
            <a:spLocks noChangeArrowheads="1"/>
          </p:cNvSpPr>
          <p:nvPr/>
        </p:nvSpPr>
        <p:spPr bwMode="auto">
          <a:xfrm rot="-2282959">
            <a:off x="2843213" y="4508500"/>
            <a:ext cx="2952750" cy="1181100"/>
          </a:xfrm>
          <a:prstGeom prst="rightArrow">
            <a:avLst>
              <a:gd name="adj1" fmla="val 50000"/>
              <a:gd name="adj2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4831" name="AutoShape 15"/>
          <p:cNvSpPr>
            <a:spLocks noChangeArrowheads="1"/>
          </p:cNvSpPr>
          <p:nvPr/>
        </p:nvSpPr>
        <p:spPr bwMode="auto">
          <a:xfrm rot="-9143422">
            <a:off x="3924300" y="4005263"/>
            <a:ext cx="4000500" cy="485775"/>
          </a:xfrm>
          <a:prstGeom prst="rightArrow">
            <a:avLst>
              <a:gd name="adj1" fmla="val 50000"/>
              <a:gd name="adj2" fmla="val 2058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4832" name="AutoShape 16"/>
          <p:cNvSpPr>
            <a:spLocks noChangeArrowheads="1"/>
          </p:cNvSpPr>
          <p:nvPr/>
        </p:nvSpPr>
        <p:spPr bwMode="auto">
          <a:xfrm rot="8242191">
            <a:off x="5568950" y="3914775"/>
            <a:ext cx="1984375" cy="1062038"/>
          </a:xfrm>
          <a:prstGeom prst="rightArrow">
            <a:avLst>
              <a:gd name="adj1" fmla="val 50000"/>
              <a:gd name="adj2" fmla="val 4671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015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  <p:bldP spid="34829" grpId="0" animBg="1"/>
      <p:bldP spid="34830" grpId="0" animBg="1"/>
      <p:bldP spid="34831" grpId="0" animBg="1"/>
      <p:bldP spid="3483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bg1"/>
                </a:solidFill>
              </a:rPr>
              <a:t>Круговые диаграммы</a:t>
            </a:r>
            <a:endParaRPr lang="ru-RU" smtClean="0"/>
          </a:p>
        </p:txBody>
      </p:sp>
      <p:sp>
        <p:nvSpPr>
          <p:cNvPr id="16387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02588" cy="45259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Незнайка торгует газетами.</a:t>
            </a:r>
          </a:p>
          <a:p>
            <a:pPr marL="0" indent="0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В понедельник – 20</a:t>
            </a:r>
          </a:p>
          <a:p>
            <a:pPr marL="0" indent="0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Вторник –  25</a:t>
            </a:r>
          </a:p>
          <a:p>
            <a:pPr marL="0" indent="0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Среда –  32</a:t>
            </a:r>
          </a:p>
          <a:p>
            <a:pPr marL="0" indent="0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Четверг  -  30</a:t>
            </a:r>
          </a:p>
          <a:p>
            <a:pPr marL="0" indent="0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Пятница – 23</a:t>
            </a:r>
          </a:p>
          <a:p>
            <a:pPr marL="0" indent="0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Суббота – 30</a:t>
            </a:r>
          </a:p>
          <a:p>
            <a:pPr marL="0" indent="0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Воскресенье – 20.</a:t>
            </a:r>
          </a:p>
          <a:p>
            <a:pPr marL="0" indent="0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Построить круговую диаграмму «Продажа газет»</a:t>
            </a:r>
          </a:p>
          <a:p>
            <a:pPr marL="0" indent="0">
              <a:buFont typeface="Arial" charset="0"/>
              <a:buNone/>
            </a:pPr>
            <a:endParaRPr lang="ru-RU" smtClean="0"/>
          </a:p>
          <a:p>
            <a:pPr marL="0" indent="0">
              <a:buFont typeface="Arial" charset="0"/>
              <a:buNone/>
            </a:pPr>
            <a:endParaRPr lang="ru-RU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1196975"/>
            <a:ext cx="2794000" cy="349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250825" y="6276975"/>
            <a:ext cx="935038" cy="5476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bg1"/>
                </a:solidFill>
              </a:rPr>
              <a:t>Круговые диаграммы</a:t>
            </a:r>
            <a:endParaRPr lang="ru-RU" smtClean="0"/>
          </a:p>
        </p:txBody>
      </p:sp>
      <p:sp>
        <p:nvSpPr>
          <p:cNvPr id="17411" name="Объект 2"/>
          <p:cNvSpPr>
            <a:spLocks noGrp="1"/>
          </p:cNvSpPr>
          <p:nvPr>
            <p:ph sz="half" idx="1"/>
          </p:nvPr>
        </p:nvSpPr>
        <p:spPr>
          <a:xfrm>
            <a:off x="250825" y="2060575"/>
            <a:ext cx="8291513" cy="45259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b="1" i="1" u="sng" smtClean="0">
                <a:solidFill>
                  <a:srgbClr val="002060"/>
                </a:solidFill>
              </a:rPr>
              <a:t>Построить круговую диаграмму</a:t>
            </a:r>
          </a:p>
          <a:p>
            <a:pPr marL="0" indent="0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 “Нормы питания девочек 11-13 лет”. </a:t>
            </a:r>
          </a:p>
          <a:p>
            <a:pPr marL="0" indent="0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Девочки 11-13 лет должны получать в день</a:t>
            </a:r>
          </a:p>
          <a:p>
            <a:pPr marL="0" indent="0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 85г белков,</a:t>
            </a:r>
          </a:p>
          <a:p>
            <a:pPr marL="0" indent="0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 85г жиров, </a:t>
            </a:r>
          </a:p>
          <a:p>
            <a:pPr marL="0" indent="0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340г углеводов.</a:t>
            </a: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33375"/>
            <a:ext cx="122555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3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6021388"/>
            <a:ext cx="963613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bg1"/>
                </a:solidFill>
              </a:rPr>
              <a:t>Круговые диаграммы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188" y="1268413"/>
            <a:ext cx="7931150" cy="452596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b="1" i="1" u="sng" dirty="0">
                <a:solidFill>
                  <a:srgbClr val="002060"/>
                </a:solidFill>
              </a:rPr>
              <a:t>Построить круговую диаграмму</a:t>
            </a:r>
          </a:p>
          <a:p>
            <a:pPr marL="0" indent="0">
              <a:buFont typeface="Arial" charset="0"/>
              <a:buNone/>
              <a:defRPr/>
            </a:pPr>
            <a:r>
              <a:rPr lang="ru-RU" b="1" dirty="0">
                <a:solidFill>
                  <a:srgbClr val="002060"/>
                </a:solidFill>
              </a:rPr>
              <a:t> “Распределение времени учеником 5 класса”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</a:rPr>
              <a:t>Сон - 9 час.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</a:rPr>
              <a:t>Учеба в школе – 6 час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</a:rPr>
              <a:t>Домашняя работа – 2 часа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</a:rPr>
              <a:t>Отдых – 3 часа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</a:rPr>
              <a:t>Работа с ПК – 0,5 час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</a:rPr>
              <a:t>Просмотр телевизионных передач – 1,5 часа</a:t>
            </a:r>
          </a:p>
          <a:p>
            <a:pPr marL="0" indent="0">
              <a:buFont typeface="Arial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Можно ли строить диаграмму? </a:t>
            </a:r>
            <a:r>
              <a:rPr lang="ru-RU" b="1" dirty="0" smtClean="0">
                <a:solidFill>
                  <a:srgbClr val="002060"/>
                </a:solidFill>
              </a:rPr>
              <a:t> На что можно еще распределить время?</a:t>
            </a:r>
            <a:endParaRPr lang="ru-RU" b="1" dirty="0">
              <a:solidFill>
                <a:srgbClr val="002060"/>
              </a:solidFill>
            </a:endParaRP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sp>
        <p:nvSpPr>
          <p:cNvPr id="5" name="Управляющая кнопка: далее 4">
            <a:hlinkClick r:id="rId2" action="ppaction://hlinksldjump" highlightClick="1"/>
          </p:cNvPr>
          <p:cNvSpPr/>
          <p:nvPr/>
        </p:nvSpPr>
        <p:spPr>
          <a:xfrm>
            <a:off x="250825" y="6276975"/>
            <a:ext cx="935038" cy="5476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bg1"/>
                </a:solidFill>
              </a:rPr>
              <a:t>Домашнее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435975" cy="4525963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Построить  диаграмму (одну на выбор):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Количество </a:t>
            </a:r>
            <a:r>
              <a:rPr lang="ru-RU" b="1" dirty="0">
                <a:solidFill>
                  <a:srgbClr val="002060"/>
                </a:solidFill>
              </a:rPr>
              <a:t>слов, прочитанных за минуту (5 класс).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</a:rPr>
              <a:t>Количество учащихся по классам (5-8 класс).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</a:rPr>
              <a:t>Численность населения столиц мира.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</a:rPr>
              <a:t>Численность населения стран мира.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</a:rPr>
              <a:t>Продолжительность жизни в разных странах.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</a:rPr>
              <a:t>Число мигрантов в 2005 г.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</a:rPr>
              <a:t>Количество уроков по предметам (5 класс за год).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</a:rPr>
              <a:t>Площади стран мира.</a:t>
            </a:r>
          </a:p>
          <a:p>
            <a:pPr marL="0" indent="0">
              <a:buFont typeface="Arial" charset="0"/>
              <a:buNone/>
              <a:defRPr/>
            </a:pPr>
            <a:endParaRPr lang="ru-RU" dirty="0" smtClean="0"/>
          </a:p>
          <a:p>
            <a:pPr marL="0" indent="0">
              <a:buFont typeface="Arial" charset="0"/>
              <a:buNone/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Управляющая кнопка: далее 4">
            <a:hlinkClick r:id="rId2" action="ppaction://hlinksldjump" highlightClick="1"/>
          </p:cNvPr>
          <p:cNvSpPr/>
          <p:nvPr/>
        </p:nvSpPr>
        <p:spPr>
          <a:xfrm>
            <a:off x="250825" y="6276975"/>
            <a:ext cx="935038" cy="5476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1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6246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436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bg1"/>
                </a:solidFill>
              </a:rPr>
              <a:t>Круговые диаграммы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  <a:hlinkClick r:id="rId2" action="ppaction://hlinksldjump"/>
              </a:rPr>
              <a:t>Путешествие по страницам словаря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  <a:hlinkClick r:id="rId3" action="ppaction://hlinksldjump"/>
              </a:rPr>
              <a:t>Примеры диаграмм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  <a:hlinkClick r:id="rId4" action="ppaction://hlinksldjump"/>
              </a:rPr>
              <a:t>Как построить угол (повторение)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  <a:hlinkClick r:id="rId5" action="ppaction://hlinksldjump"/>
              </a:rPr>
              <a:t>Решение задач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  <a:hlinkClick r:id="rId6" action="ppaction://hlinksldjump"/>
              </a:rPr>
              <a:t>Задачи для самостоятельного решения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  <a:hlinkClick r:id="rId7" action="ppaction://hlinksldjump"/>
              </a:rPr>
              <a:t>Домашнее задание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  <a:hlinkClick r:id="rId8" action="ppaction://hlinksldjump"/>
              </a:rPr>
              <a:t>Ссылки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Круговые диаграммы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2275" y="2644775"/>
            <a:ext cx="5924550" cy="3660775"/>
          </a:xfrm>
        </p:spPr>
        <p:txBody>
          <a:bodyPr rtlCol="0">
            <a:normAutofit/>
          </a:bodyPr>
          <a:lstStyle/>
          <a:p>
            <a:pPr marL="0" indent="0"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  <a:latin typeface="Bookman Old Style" pitchFamily="18" charset="0"/>
              </a:rPr>
              <a:t>Диаграмма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–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(от греч. изображение, рисунок, чертеж) графическое изображение, наглядно показывающее соотношение каких-либо величин.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3850" y="1243013"/>
            <a:ext cx="2201863" cy="275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1543050" y="1268413"/>
            <a:ext cx="3960813" cy="1150937"/>
          </a:xfrm>
          <a:prstGeom prst="wedgeRoundRectCallout">
            <a:avLst>
              <a:gd name="adj1" fmla="val -43921"/>
              <a:gd name="adj2" fmla="val 8619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</a:rPr>
              <a:t>Ты сначала объясни, что это такое.</a:t>
            </a:r>
          </a:p>
        </p:txBody>
      </p:sp>
      <p:pic>
        <p:nvPicPr>
          <p:cNvPr id="410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9275" y="2852738"/>
            <a:ext cx="1997075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79388" y="6308725"/>
            <a:ext cx="863600" cy="54927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bg1"/>
                </a:solidFill>
              </a:rPr>
              <a:t>Круговые диаграммы</a:t>
            </a:r>
            <a:endParaRPr lang="ru-RU" smtClean="0"/>
          </a:p>
        </p:txBody>
      </p:sp>
      <p:pic>
        <p:nvPicPr>
          <p:cNvPr id="51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07950" y="620713"/>
            <a:ext cx="2016125" cy="2520950"/>
          </a:xfrm>
          <a:noFill/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2030413" y="1316038"/>
            <a:ext cx="4324350" cy="2232025"/>
          </a:xfrm>
          <a:prstGeom prst="wedgeRoundRectCallout">
            <a:avLst>
              <a:gd name="adj1" fmla="val -64432"/>
              <a:gd name="adj2" fmla="val -14062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</a:rPr>
              <a:t>Я, понял! Диаграмма – это нарисованные числовые данные, благодаря которым можно сравнивать тот или иной предмет.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</a:rPr>
              <a:t> А как построить диаграмму?</a:t>
            </a:r>
          </a:p>
        </p:txBody>
      </p:sp>
      <p:pic>
        <p:nvPicPr>
          <p:cNvPr id="512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3141663"/>
            <a:ext cx="19939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608013" y="3789363"/>
            <a:ext cx="5040312" cy="2663825"/>
          </a:xfrm>
          <a:prstGeom prst="wedgeRoundRectCallout">
            <a:avLst>
              <a:gd name="adj1" fmla="val 82425"/>
              <a:gd name="adj2" fmla="val -29742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7030A0"/>
                </a:solidFill>
              </a:rPr>
              <a:t>Чтобы нарисовать круговую диаграмму надо: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rgbClr val="7030A0"/>
                </a:solidFill>
              </a:rPr>
              <a:t>Начертить круг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rgbClr val="7030A0"/>
                </a:solidFill>
              </a:rPr>
              <a:t>Рассчитать количество процентов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rgbClr val="7030A0"/>
                </a:solidFill>
              </a:rPr>
              <a:t>Перевести их в градусы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rgbClr val="7030A0"/>
                </a:solidFill>
              </a:rPr>
              <a:t>Транспортиром построить углы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rgbClr val="7030A0"/>
                </a:solidFill>
              </a:rPr>
              <a:t>Закрасить сектора разным цветом</a:t>
            </a: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250825" y="6308725"/>
            <a:ext cx="936625" cy="54927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94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94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94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694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894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94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bg1"/>
                </a:solidFill>
              </a:rPr>
              <a:t>Круговые диаграммы</a:t>
            </a:r>
            <a:endParaRPr lang="ru-RU" smtClean="0"/>
          </a:p>
        </p:txBody>
      </p:sp>
      <p:pic>
        <p:nvPicPr>
          <p:cNvPr id="6147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125538"/>
            <a:ext cx="2017712" cy="2517775"/>
          </a:xfrm>
          <a:noFill/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2771775" y="1341438"/>
            <a:ext cx="4464050" cy="1439862"/>
          </a:xfrm>
          <a:prstGeom prst="wedgeRoundRectCallout">
            <a:avLst>
              <a:gd name="adj1" fmla="val -68771"/>
              <a:gd name="adj2" fmla="val 40704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</a:rPr>
              <a:t>Каковы преимущества диаграмм по сравнению с таблицами? </a:t>
            </a:r>
          </a:p>
          <a:p>
            <a:pPr algn="ctr">
              <a:defRPr/>
            </a:pPr>
            <a:endParaRPr lang="ru-RU" sz="2000" b="1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</a:rPr>
              <a:t>Каковы недостатки диаграмм? </a:t>
            </a:r>
          </a:p>
        </p:txBody>
      </p:sp>
      <p:pic>
        <p:nvPicPr>
          <p:cNvPr id="614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5463" y="3068638"/>
            <a:ext cx="2066925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1743075" y="3500438"/>
            <a:ext cx="4824413" cy="1911350"/>
          </a:xfrm>
          <a:prstGeom prst="wedgeRoundRectCallout">
            <a:avLst>
              <a:gd name="adj1" fmla="val 57808"/>
              <a:gd name="adj2" fmla="val -4287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7030A0"/>
                </a:solidFill>
              </a:rPr>
              <a:t>Наглядность, возможность сравнивать разные величины друг с другом, возможность представить большой объем информации.</a:t>
            </a:r>
          </a:p>
          <a:p>
            <a:pPr algn="ctr">
              <a:defRPr/>
            </a:pPr>
            <a:endParaRPr lang="ru-RU" sz="2000" b="1" dirty="0">
              <a:solidFill>
                <a:srgbClr val="7030A0"/>
              </a:solidFill>
            </a:endParaRPr>
          </a:p>
          <a:p>
            <a:pPr algn="ctr">
              <a:defRPr/>
            </a:pPr>
            <a:r>
              <a:rPr lang="ru-RU" sz="2000" b="1" dirty="0">
                <a:solidFill>
                  <a:srgbClr val="7030A0"/>
                </a:solidFill>
              </a:rPr>
              <a:t>Приближенное значение величин</a:t>
            </a:r>
          </a:p>
        </p:txBody>
      </p:sp>
      <p:pic>
        <p:nvPicPr>
          <p:cNvPr id="6151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5956300"/>
            <a:ext cx="963612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Круговые диаграммы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02138" cy="4525963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Магнитный железняк содержит 70% чистого железа, а остальная часть руды — пустая порода. Чтобы наглядно изобразить это положение, начертим круг и закрасим 70% его площади, а 30% площади оставим не закрашенными. 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 smtClean="0">
              <a:solidFill>
                <a:srgbClr val="00206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Так как в круге  360°, то надо найти 30% от 360°. Для этого делим 360 на 100 и частное умножаем на 30. Получаем: 360 : 100 * 30 = 108. Значит, надо провести два радиуса под углом 108° и закрасить часть круга вне этого угла.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Получаем рисунок.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Его называют </a:t>
            </a:r>
            <a:r>
              <a:rPr lang="ru-RU" b="1" dirty="0" smtClean="0">
                <a:solidFill>
                  <a:srgbClr val="C00000"/>
                </a:solidFill>
              </a:rPr>
              <a:t>круговой диаграммой.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 smtClean="0">
              <a:solidFill>
                <a:srgbClr val="00206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003800" y="2205038"/>
            <a:ext cx="3384550" cy="3095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ирог 4"/>
          <p:cNvSpPr/>
          <p:nvPr/>
        </p:nvSpPr>
        <p:spPr>
          <a:xfrm>
            <a:off x="5003800" y="2241550"/>
            <a:ext cx="3384550" cy="3059113"/>
          </a:xfrm>
          <a:prstGeom prst="pie">
            <a:avLst>
              <a:gd name="adj1" fmla="val 1228408"/>
              <a:gd name="adj2" fmla="val 162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Управляющая кнопка: далее 1">
            <a:hlinkClick r:id="rId2" action="ppaction://hlinksldjump" highlightClick="1"/>
          </p:cNvPr>
          <p:cNvSpPr/>
          <p:nvPr/>
        </p:nvSpPr>
        <p:spPr>
          <a:xfrm>
            <a:off x="250825" y="6308725"/>
            <a:ext cx="936625" cy="54927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Круговые диаграммы</a:t>
            </a:r>
            <a:endParaRPr lang="ru-RU" smtClean="0"/>
          </a:p>
        </p:txBody>
      </p:sp>
      <p:sp>
        <p:nvSpPr>
          <p:cNvPr id="8195" name="Объект 2"/>
          <p:cNvSpPr>
            <a:spLocks noGrp="1"/>
          </p:cNvSpPr>
          <p:nvPr>
            <p:ph sz="half" idx="1"/>
          </p:nvPr>
        </p:nvSpPr>
        <p:spPr>
          <a:xfrm>
            <a:off x="4787900" y="2324100"/>
            <a:ext cx="4038600" cy="4525963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Нет. Количество частей в круге будет зависеть от условия задачи.</a:t>
            </a:r>
          </a:p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Иногда для построения круговой диаграммы приходится разбивать круг на много частей. </a:t>
            </a:r>
            <a:endParaRPr lang="ru-RU" smtClean="0"/>
          </a:p>
        </p:txBody>
      </p:sp>
      <p:pic>
        <p:nvPicPr>
          <p:cNvPr id="8196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25438"/>
            <a:ext cx="1989138" cy="2486025"/>
          </a:xfrm>
          <a:noFill/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2195513" y="1371600"/>
            <a:ext cx="2736850" cy="1439863"/>
          </a:xfrm>
          <a:prstGeom prst="wedgeRoundRectCallout">
            <a:avLst>
              <a:gd name="adj1" fmla="val -70709"/>
              <a:gd name="adj2" fmla="val -3510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Так, что круг всегда будет разделен на 2 части?</a:t>
            </a:r>
          </a:p>
          <a:p>
            <a:pPr algn="ctr">
              <a:defRPr/>
            </a:pPr>
            <a:endParaRPr lang="ru-RU" dirty="0"/>
          </a:p>
        </p:txBody>
      </p:sp>
      <p:pic>
        <p:nvPicPr>
          <p:cNvPr id="8198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3141663"/>
            <a:ext cx="2243137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250825" y="6037263"/>
            <a:ext cx="936625" cy="54927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792</Words>
  <Application>Microsoft Office PowerPoint</Application>
  <PresentationFormat>Экран (4:3)</PresentationFormat>
  <Paragraphs>168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Тема Office</vt:lpstr>
      <vt:lpstr>Слои</vt:lpstr>
      <vt:lpstr>1_Слои</vt:lpstr>
      <vt:lpstr>2_Слои</vt:lpstr>
      <vt:lpstr>Разминка:</vt:lpstr>
      <vt:lpstr>Повторение: Задание 1</vt:lpstr>
      <vt:lpstr>Презентация PowerPoint</vt:lpstr>
      <vt:lpstr>Круговые диаграммы</vt:lpstr>
      <vt:lpstr>Круговые диаграммы</vt:lpstr>
      <vt:lpstr>Круговые диаграммы</vt:lpstr>
      <vt:lpstr>Круговые диаграммы</vt:lpstr>
      <vt:lpstr>Круговые диаграммы</vt:lpstr>
      <vt:lpstr>Круговые диаграммы</vt:lpstr>
      <vt:lpstr>Круговые диаграммы</vt:lpstr>
      <vt:lpstr>Презентация PowerPoint</vt:lpstr>
      <vt:lpstr>Круговые диаграммы</vt:lpstr>
      <vt:lpstr>Круговые диаграммы</vt:lpstr>
      <vt:lpstr>Презентация PowerPoint</vt:lpstr>
      <vt:lpstr>Круговые диаграммы</vt:lpstr>
      <vt:lpstr>Круговые диаграммы</vt:lpstr>
      <vt:lpstr>Круговые диаграммы</vt:lpstr>
      <vt:lpstr>Круговые диаграммы</vt:lpstr>
      <vt:lpstr>Презентация PowerPoint</vt:lpstr>
      <vt:lpstr>Круговые диаграммы</vt:lpstr>
      <vt:lpstr>Круговые диаграммы</vt:lpstr>
      <vt:lpstr>Круговые диаграммы</vt:lpstr>
      <vt:lpstr>Домашнее задание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45</cp:revision>
  <dcterms:created xsi:type="dcterms:W3CDTF">2011-05-08T14:21:01Z</dcterms:created>
  <dcterms:modified xsi:type="dcterms:W3CDTF">2015-05-11T02:46:24Z</dcterms:modified>
</cp:coreProperties>
</file>