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66" r:id="rId14"/>
    <p:sldId id="267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80" r:id="rId25"/>
    <p:sldId id="281" r:id="rId26"/>
    <p:sldId id="282" r:id="rId27"/>
    <p:sldId id="283" r:id="rId28"/>
    <p:sldId id="284" r:id="rId29"/>
    <p:sldId id="26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003300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Понятие о словосочетании и  простом предложении.</a:t>
            </a:r>
            <a:b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Виды словосочетаний и предложений.</a:t>
            </a:r>
            <a:endParaRPr lang="ru-RU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</a:rPr>
              <a:t>Подготовил учитель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</a:rPr>
              <a:t>русского языка и литературы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</a:rPr>
              <a:t>Шудегова Наталья Александровна</a:t>
            </a:r>
            <a:endParaRPr lang="ru-RU" b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pic>
        <p:nvPicPr>
          <p:cNvPr id="1026" name="Picture 2" descr="http://dist-tutor.info/file.php/300/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24449"/>
            <a:ext cx="1933575" cy="1733551"/>
          </a:xfrm>
          <a:prstGeom prst="rect">
            <a:avLst/>
          </a:prstGeom>
          <a:noFill/>
        </p:spPr>
      </p:pic>
      <p:sp>
        <p:nvSpPr>
          <p:cNvPr id="1028" name="AutoShape 4" descr="http://dist-tutor.info/file.php/300/4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9" name="Picture 5" descr="C:\Users\Наталья\Downloads\4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0" y="5214950"/>
            <a:ext cx="20955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Примыкание - </a:t>
            </a:r>
            <a:r>
              <a:rPr lang="ru-RU" dirty="0" smtClean="0">
                <a:solidFill>
                  <a:srgbClr val="002060"/>
                </a:solidFill>
              </a:rPr>
              <a:t>такой способ связи, при котором главное и зависимое слово связываются по смыслу, то есть зависимое слово не согласуется и не изменяется. В такую связь вступают неизменяемые слова в роли зависимого слова – наречия, неопределенная форма глагола, деепричастия, прилагательные в сравнительной степени.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Например: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err="1" smtClean="0">
                <a:solidFill>
                  <a:schemeClr val="tx2"/>
                </a:solidFill>
              </a:rPr>
              <a:t>х</a:t>
            </a:r>
            <a:r>
              <a:rPr lang="ru-RU" dirty="0" smtClean="0">
                <a:solidFill>
                  <a:schemeClr val="tx2"/>
                </a:solidFill>
              </a:rPr>
              <a:t>  (к чему?)             </a:t>
            </a:r>
            <a:r>
              <a:rPr lang="ru-RU" dirty="0" err="1" smtClean="0">
                <a:solidFill>
                  <a:schemeClr val="tx2"/>
                </a:solidFill>
              </a:rPr>
              <a:t>х</a:t>
            </a:r>
            <a:r>
              <a:rPr lang="ru-RU" dirty="0" smtClean="0">
                <a:solidFill>
                  <a:schemeClr val="tx2"/>
                </a:solidFill>
              </a:rPr>
              <a:t>    (как?)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Желание учиться, появиться снова,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dirty="0" err="1" smtClean="0">
                <a:solidFill>
                  <a:schemeClr val="tx2"/>
                </a:solidFill>
              </a:rPr>
              <a:t>х</a:t>
            </a:r>
            <a:r>
              <a:rPr lang="ru-RU" dirty="0" smtClean="0">
                <a:solidFill>
                  <a:schemeClr val="tx2"/>
                </a:solidFill>
              </a:rPr>
              <a:t>      (как?)               (кто?)        </a:t>
            </a:r>
            <a:r>
              <a:rPr lang="ru-RU" dirty="0" err="1" smtClean="0">
                <a:solidFill>
                  <a:schemeClr val="tx2"/>
                </a:solidFill>
              </a:rPr>
              <a:t>х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говорил улыбаясь, девушка по старше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Примыкание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План разбора</a:t>
            </a:r>
          </a:p>
          <a:p>
            <a:pPr marL="624078" indent="-514350"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Нахождение главного и зависимого слова</a:t>
            </a:r>
          </a:p>
          <a:p>
            <a:pPr marL="624078" indent="-514350"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Определение вида словосочетания.</a:t>
            </a:r>
          </a:p>
          <a:p>
            <a:pPr marL="624078" indent="-514350"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Определение способа связи.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C00000"/>
                </a:solidFill>
              </a:rPr>
              <a:t>Образец разбора: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003300"/>
                </a:solidFill>
              </a:rPr>
              <a:t>Тонкие стволы берез тихо белели во тьме.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003300"/>
                </a:solidFill>
              </a:rPr>
              <a:t>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(какие?)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endParaRPr lang="ru-RU" dirty="0" smtClean="0">
              <a:solidFill>
                <a:srgbClr val="003300"/>
              </a:solidFill>
            </a:endParaRPr>
          </a:p>
          <a:p>
            <a:pPr marL="624078" indent="-514350">
              <a:buNone/>
            </a:pPr>
            <a:r>
              <a:rPr lang="ru-RU" dirty="0" smtClean="0">
                <a:solidFill>
                  <a:srgbClr val="C00000"/>
                </a:solidFill>
              </a:rPr>
              <a:t>Тонкие стволы – </a:t>
            </a:r>
            <a:r>
              <a:rPr lang="ru-RU" dirty="0" smtClean="0">
                <a:solidFill>
                  <a:srgbClr val="990000"/>
                </a:solidFill>
              </a:rPr>
              <a:t>именное, согласование.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</a:p>
          <a:p>
            <a:pPr marL="624078" indent="-514350">
              <a:buNone/>
            </a:pPr>
            <a:endParaRPr lang="ru-RU" dirty="0" smtClean="0">
              <a:solidFill>
                <a:srgbClr val="003300"/>
              </a:solidFill>
            </a:endParaRPr>
          </a:p>
          <a:p>
            <a:pPr marL="624078" indent="-514350">
              <a:buNone/>
            </a:pPr>
            <a:endParaRPr lang="ru-RU" dirty="0" smtClean="0">
              <a:solidFill>
                <a:srgbClr val="003300"/>
              </a:solidFill>
            </a:endParaRPr>
          </a:p>
          <a:p>
            <a:pPr marL="624078" indent="-514350">
              <a:buNone/>
            </a:pPr>
            <a:r>
              <a:rPr lang="ru-RU" dirty="0" err="1" smtClean="0">
                <a:solidFill>
                  <a:srgbClr val="003300"/>
                </a:solidFill>
              </a:rPr>
              <a:t>Прилаг</a:t>
            </a:r>
            <a:r>
              <a:rPr lang="ru-RU" dirty="0" smtClean="0">
                <a:solidFill>
                  <a:srgbClr val="003300"/>
                </a:solidFill>
              </a:rPr>
              <a:t>.    Сущ.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Синтаксический разбор словосочетаний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214414" y="4500570"/>
            <a:ext cx="7143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4500570"/>
            <a:ext cx="7143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785794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 err="1" smtClean="0"/>
              <a:t>х</a:t>
            </a:r>
            <a:r>
              <a:rPr lang="ru-RU" dirty="0" smtClean="0"/>
              <a:t>   (чего?)</a:t>
            </a:r>
            <a:endParaRPr lang="ru-RU" dirty="0" smtClean="0"/>
          </a:p>
          <a:p>
            <a:r>
              <a:rPr lang="ru-RU" dirty="0" smtClean="0">
                <a:solidFill>
                  <a:srgbClr val="003300"/>
                </a:solidFill>
              </a:rPr>
              <a:t>Стволы берез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именное, управление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Сущ.      Сущ.</a:t>
            </a:r>
          </a:p>
          <a:p>
            <a:endParaRPr lang="ru-RU" dirty="0" smtClean="0"/>
          </a:p>
          <a:p>
            <a:r>
              <a:rPr lang="ru-RU" dirty="0" smtClean="0"/>
              <a:t>   (где?)  </a:t>
            </a:r>
            <a:r>
              <a:rPr lang="ru-RU" dirty="0" err="1" smtClean="0"/>
              <a:t>х</a:t>
            </a:r>
            <a:endParaRPr lang="ru-RU" dirty="0" smtClean="0"/>
          </a:p>
          <a:p>
            <a:r>
              <a:rPr lang="ru-RU" dirty="0" smtClean="0">
                <a:solidFill>
                  <a:srgbClr val="003300"/>
                </a:solidFill>
              </a:rPr>
              <a:t>Тихо белели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глагольное, примыкание</a:t>
            </a:r>
          </a:p>
          <a:p>
            <a:pPr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 Наречие     глаг.</a:t>
            </a:r>
          </a:p>
          <a:p>
            <a:pPr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sz="3000" dirty="0" err="1" smtClean="0">
                <a:solidFill>
                  <a:schemeClr val="bg2">
                    <a:lumMod val="10000"/>
                  </a:schemeClr>
                </a:solidFill>
              </a:rPr>
              <a:t>х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       ( как?)</a:t>
            </a:r>
            <a:endParaRPr lang="ru-RU" sz="3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Белели во тьме – глагольное, управление</a:t>
            </a:r>
          </a:p>
          <a:p>
            <a:pPr>
              <a:buNone/>
            </a:pPr>
            <a:endParaRPr lang="ru-RU" sz="3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3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Глаг.          Сущ.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07985" y="182085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679555" y="182085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1393803" y="332104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679423" y="332104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679555" y="453549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65109" y="453549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Предложение — это основная синтаксическая единица, содержащая сообщение о чем-либо, вопрос или побуждение.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b="1" i="1" dirty="0" smtClean="0">
                <a:latin typeface="Book Antiqua" pitchFamily="18" charset="0"/>
              </a:rPr>
              <a:t>В отличие от словосочетаний предложение имеет грамматическую основу, состоящую из главных членов предложения (подлежащего и сказуемого) или одного из них.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b="1" i="1" dirty="0" smtClean="0">
                <a:latin typeface="Book Antiqua" pitchFamily="18" charset="0"/>
              </a:rPr>
              <a:t>Предложение выполняет коммуникативную функцию и характеризуется интонационной и смысловой законченностью.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b="1" i="1" dirty="0" smtClean="0">
                <a:latin typeface="Book Antiqua" pitchFamily="18" charset="0"/>
              </a:rPr>
              <a:t>В предложении, помимо подчинительных связей (согласование, управление, примыкание), может быть сочинительная связь (между однородными членами) и предикативная (между подлежащим и сказуемым).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b="1" i="1" dirty="0" smtClean="0">
                <a:latin typeface="Book Antiqua" pitchFamily="18" charset="0"/>
              </a:rPr>
              <a:t>По количеству грамматических основ предложения делятся на простые и сложные. Простое предложение имеет одну грамматическую основу, сложное состоит из двух или нескольких простых предложений (предикативных частей).</a:t>
            </a:r>
            <a:endParaRPr lang="ru-RU" dirty="0" smtClean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8" name="Picture 2" descr="C:\Users\Наталья\Downloads\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00050" cy="65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7200" b="1" i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Т</a:t>
            </a:r>
            <a: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аким образом, 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предложение</a:t>
            </a:r>
            <a: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 - это основная единица синтаксиса, которая представляет собой грамматически оформленное и интонационно законченное соединение слов</a:t>
            </a:r>
            <a:endParaRPr lang="ru-RU" dirty="0"/>
          </a:p>
        </p:txBody>
      </p:sp>
      <p:pic>
        <p:nvPicPr>
          <p:cNvPr id="15362" name="Picture 2" descr="http://dist-tutor.info/file.php/300/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00050" cy="657225"/>
          </a:xfrm>
          <a:prstGeom prst="rect">
            <a:avLst/>
          </a:prstGeom>
          <a:noFill/>
        </p:spPr>
      </p:pic>
      <p:pic>
        <p:nvPicPr>
          <p:cNvPr id="4" name="Picture 3" descr="C:\Users\Наталья\Downloads\smilie112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4967" y="4634209"/>
            <a:ext cx="1779033" cy="2223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Простое предложение представляет собой слово или сочетание слов, характеризующееся смысловой и интонационной законченностью и наличием одной грамматической основы.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Простое предложение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1. В зависимости от цели высказывания предложения делятся на повествовательные, вопросительные и побудительные.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</a:rPr>
              <a:t>Повествовательные предложения</a:t>
            </a:r>
            <a:r>
              <a:rPr lang="ru-RU" b="1" i="1" dirty="0" smtClean="0"/>
              <a:t>  заключают в себе сообщение о каком-либо утверждаемом или отрицаемом факте, явлении, событии и т. д. или описание их.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Например: </a:t>
            </a:r>
            <a:r>
              <a:rPr lang="ru-RU" b="1" i="1" dirty="0" smtClean="0"/>
              <a:t>И скучно, и грустно, и некому руку подать в минуту душевной невзгоды (Лермонтов).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Классификация простых предложений в современном русском языке может осуществляться по разным основаниям:</a:t>
            </a:r>
            <a:endParaRPr lang="ru-RU" sz="3200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Вопросительные предложения</a:t>
            </a:r>
            <a:r>
              <a:rPr lang="ru-RU" b="1" i="1" dirty="0" smtClean="0"/>
              <a:t> заключают в себе вопрос. Среди них выделяют: 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а) собственно вопросительные: </a:t>
            </a:r>
            <a:r>
              <a:rPr lang="ru-RU" b="1" i="1" dirty="0" smtClean="0"/>
              <a:t>Что ты тут написал? Что это такое? (Ильф и Петров);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б) риторические вопросы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/>
              <a:t>(т. е. не требующие ответа): Что же ты, моя старушка, приумолкла у окна? (Пушкин).</a:t>
            </a:r>
            <a:br>
              <a:rPr lang="ru-RU" b="1" i="1" dirty="0" smtClean="0"/>
            </a:br>
            <a:endParaRPr lang="ru-RU" b="1" i="1" dirty="0" smtClean="0"/>
          </a:p>
          <a:p>
            <a:r>
              <a:rPr lang="ru-RU" b="1" i="1" u="sng" dirty="0" smtClean="0">
                <a:solidFill>
                  <a:srgbClr val="C00000"/>
                </a:solidFill>
              </a:rPr>
              <a:t>Побудительные предложения</a:t>
            </a:r>
            <a:r>
              <a:rPr lang="ru-RU" b="1" i="1" dirty="0" smtClean="0">
                <a:solidFill>
                  <a:srgbClr val="C00000"/>
                </a:solidFill>
              </a:rPr>
              <a:t> </a:t>
            </a:r>
            <a:r>
              <a:rPr lang="ru-RU" b="1" i="1" dirty="0" smtClean="0"/>
              <a:t>выражают различные оттенки волеизъявления (побуждения к действию): приказ, просьбу, призыв, мольбу, совет, предостережение, протест, угрозу, согласие, разрешение и т. д. 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Например: </a:t>
            </a:r>
            <a:r>
              <a:rPr lang="ru-RU" b="1" i="1" dirty="0" smtClean="0"/>
              <a:t>А ну спать! Здесь разговоры взрослые, не твоего ума дело (Тендряков); Скорее! Ну! (Паустовский); Россия! Встань и возвышайся! Греми, восторгов общий глас!.. (Пушкин).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Восклицательным </a:t>
            </a:r>
            <a:r>
              <a:rPr lang="ru-RU" b="1" i="1" dirty="0" smtClean="0"/>
              <a:t>называется предложение эмоционально окрашенное, произносящееся с особой интонацией. 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Например:</a:t>
            </a:r>
            <a:r>
              <a:rPr lang="ru-RU" b="1" i="1" dirty="0" smtClean="0"/>
              <a:t> Нет, ты посмотри, что за луна!.. Ах, какая прелесть! (Л. Толстой).</a:t>
            </a:r>
            <a:br>
              <a:rPr lang="ru-RU" b="1" i="1" dirty="0" smtClean="0"/>
            </a:br>
            <a:r>
              <a:rPr lang="ru-RU" b="1" i="1" dirty="0" smtClean="0"/>
              <a:t>Восклицательными могут быть все функциональные типы предложений (повествовательные, вопросительные, побудительные).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00042"/>
            <a:ext cx="8929718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2. </a:t>
            </a:r>
            <a:r>
              <a:rPr lang="ru-RU" sz="3200" i="1" dirty="0" smtClean="0">
                <a:solidFill>
                  <a:srgbClr val="002060"/>
                </a:solidFill>
                <a:latin typeface="Book Antiqua" pitchFamily="18" charset="0"/>
              </a:rPr>
              <a:t>По эмоциональной окраске простые предложения разделяются на восклицательные и невосклицательные</a:t>
            </a:r>
            <a:r>
              <a:rPr lang="ru-RU" sz="3200" i="1" dirty="0" smtClean="0">
                <a:latin typeface="Book Antiqua" pitchFamily="18" charset="0"/>
              </a:rPr>
              <a:t>.</a:t>
            </a:r>
            <a:endParaRPr lang="ru-RU" sz="32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5714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3. </a:t>
            </a:r>
            <a:r>
              <a:rPr lang="ru-RU" sz="2800" b="1" i="1" dirty="0" smtClean="0">
                <a:latin typeface="Book Antiqua" pitchFamily="18" charset="0"/>
              </a:rPr>
              <a:t>По характеру грамматической основы членимые предложения делятся на </a:t>
            </a: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двусоставные</a:t>
            </a:r>
            <a:r>
              <a:rPr lang="ru-RU" sz="2800" b="1" i="1" dirty="0" smtClean="0">
                <a:latin typeface="Book Antiqua" pitchFamily="18" charset="0"/>
              </a:rPr>
              <a:t>, когда в грамматическую основу входят и подлежащее, и сказуемое: </a:t>
            </a:r>
            <a:r>
              <a:rPr lang="ru-RU" sz="2800" b="1" i="1" dirty="0" smtClean="0">
                <a:solidFill>
                  <a:srgbClr val="FF0000"/>
                </a:solidFill>
                <a:latin typeface="Book Antiqua" pitchFamily="18" charset="0"/>
              </a:rPr>
              <a:t>Белеет парус </a:t>
            </a:r>
            <a:r>
              <a:rPr lang="ru-RU" sz="2800" b="1" i="1" dirty="0" smtClean="0">
                <a:latin typeface="Book Antiqua" pitchFamily="18" charset="0"/>
              </a:rPr>
              <a:t>одинокий в тумане моря </a:t>
            </a:r>
            <a:r>
              <a:rPr lang="ru-RU" sz="2800" b="1" i="1" dirty="0" err="1" smtClean="0">
                <a:latin typeface="Book Antiqua" pitchFamily="18" charset="0"/>
              </a:rPr>
              <a:t>голубом</a:t>
            </a:r>
            <a:r>
              <a:rPr lang="ru-RU" sz="2800" b="1" i="1" dirty="0" smtClean="0">
                <a:latin typeface="Book Antiqua" pitchFamily="18" charset="0"/>
              </a:rPr>
              <a:t>! (Лермонтов), и односоставные, когда грамматическую основу предложений образует один главный член. Например: </a:t>
            </a:r>
            <a:r>
              <a:rPr lang="ru-RU" sz="2800" b="1" i="1" dirty="0" smtClean="0">
                <a:solidFill>
                  <a:srgbClr val="FF0000"/>
                </a:solidFill>
                <a:latin typeface="Book Antiqua" pitchFamily="18" charset="0"/>
              </a:rPr>
              <a:t>Сижу</a:t>
            </a:r>
            <a:r>
              <a:rPr lang="ru-RU" sz="2800" b="1" i="1" dirty="0" smtClean="0">
                <a:latin typeface="Book Antiqua" pitchFamily="18" charset="0"/>
              </a:rPr>
              <a:t> за решеткой в темнице сырой (Пушкин).</a:t>
            </a:r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r>
              <a:rPr lang="ru-RU" dirty="0" smtClean="0"/>
              <a:t>Словосочетание представляет собой сочетание двух и более самостоятельных слов, связанных друг с другом по смыслу и грамматически.</a:t>
            </a:r>
          </a:p>
          <a:p>
            <a:r>
              <a:rPr lang="ru-RU" dirty="0" smtClean="0"/>
              <a:t>Словосочетание состоит из главного и зависимого слова. </a:t>
            </a:r>
          </a:p>
          <a:p>
            <a:r>
              <a:rPr lang="ru-RU" dirty="0" smtClean="0"/>
              <a:t>Смысловая связь между словами устанавливается по вопросам, которые ставятся от главного к </a:t>
            </a:r>
            <a:r>
              <a:rPr lang="ru-RU" dirty="0" err="1" smtClean="0"/>
              <a:t>зависимогу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29642" cy="84615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Синтаксис – раздел науки о языке, изучающий словосочетание и предложение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4. По наличию или отсутствию второстепенных членов простые предложения могут быть 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распространенными и нераспространенными.</a:t>
            </a:r>
            <a:r>
              <a:rPr lang="ru-RU" b="1" i="1" dirty="0" smtClean="0">
                <a:latin typeface="Book Antiqua" pitchFamily="18" charset="0"/>
              </a:rPr>
              <a:t> 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Распространенным</a:t>
            </a:r>
            <a:r>
              <a:rPr lang="ru-RU" b="1" i="1" dirty="0" smtClean="0">
                <a:latin typeface="Book Antiqua" pitchFamily="18" charset="0"/>
              </a:rPr>
              <a:t> называется предложение, имеющее наряду с главными второстепенные члены предложения. </a:t>
            </a:r>
            <a:r>
              <a:rPr lang="ru-RU" b="1" i="1" dirty="0" smtClean="0">
                <a:solidFill>
                  <a:srgbClr val="0070C0"/>
                </a:solidFill>
                <a:latin typeface="Book Antiqua" pitchFamily="18" charset="0"/>
              </a:rPr>
              <a:t>Например:</a:t>
            </a:r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 err="1" smtClean="0">
                <a:latin typeface="Book Antiqua" pitchFamily="18" charset="0"/>
              </a:rPr>
              <a:t>Cладка</a:t>
            </a:r>
            <a:r>
              <a:rPr lang="ru-RU" b="1" i="1" dirty="0" smtClean="0">
                <a:latin typeface="Book Antiqua" pitchFamily="18" charset="0"/>
              </a:rPr>
              <a:t> печаль моя ! (Бунин).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Нераспространенным</a:t>
            </a:r>
            <a:r>
              <a:rPr lang="ru-RU" b="1" i="1" dirty="0" smtClean="0">
                <a:latin typeface="Book Antiqua" pitchFamily="18" charset="0"/>
              </a:rPr>
              <a:t> считается предложение, состоящее только из главных членов.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Например</a:t>
            </a:r>
            <a:r>
              <a:rPr lang="ru-RU" b="1" i="1" dirty="0" smtClean="0">
                <a:latin typeface="Book Antiqua" pitchFamily="18" charset="0"/>
              </a:rPr>
              <a:t>: Жизнь пуста, безумна и бездонна! (Блок).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Book Antiqua" pitchFamily="18" charset="0"/>
              </a:rPr>
              <a:t>5. В зависимости от полноты грамматического строения предложения могут быть </a:t>
            </a: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полные и неполные.</a:t>
            </a:r>
            <a:r>
              <a:rPr lang="ru-RU" b="1" i="1" dirty="0" smtClean="0">
                <a:latin typeface="Book Antiqua" pitchFamily="18" charset="0"/>
              </a:rPr>
              <a:t> </a:t>
            </a:r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В полных предложениях </a:t>
            </a:r>
            <a:r>
              <a:rPr lang="ru-RU" b="1" i="1" dirty="0" smtClean="0">
                <a:latin typeface="Book Antiqua" pitchFamily="18" charset="0"/>
              </a:rPr>
              <a:t>словесно представлены все необходимые для данной структуры члены предложения: Труд будит в человеке творческие силы (Л. Толстой), а в </a:t>
            </a:r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неполны</a:t>
            </a:r>
            <a:r>
              <a:rPr lang="ru-RU" b="1" i="1" dirty="0" smtClean="0">
                <a:latin typeface="Book Antiqua" pitchFamily="18" charset="0"/>
              </a:rPr>
              <a:t>х отсутствуют те или иные члены предложения (главные или второстепенные), нужные для понимания значения предложения. Отсутствующие члены предложения восстанавливаются из контекста или из ситуации. Например: Готовь летом сани, а зимою телегу (пословица); Чаю? — Мне полчашечки.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Book Antiqua" pitchFamily="18" charset="0"/>
              </a:rPr>
              <a:t>6. Простое предложение может иметь синтаксические элементы, осложняющие его структуру. К таким элементам относятся </a:t>
            </a:r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обособленные члены предложения, однородные члены, вводные и вставные конструкции, обращения</a:t>
            </a:r>
            <a:r>
              <a:rPr lang="ru-RU" b="1" i="1" dirty="0" smtClean="0">
                <a:latin typeface="Book Antiqua" pitchFamily="18" charset="0"/>
              </a:rPr>
              <a:t>. По наличию/отсутствию осложняющих синтаксических элементов простые предложения делятся на осложненные и </a:t>
            </a:r>
            <a:r>
              <a:rPr lang="ru-RU" b="1" i="1" dirty="0" err="1" smtClean="0">
                <a:latin typeface="Book Antiqua" pitchFamily="18" charset="0"/>
              </a:rPr>
              <a:t>неосложненные</a:t>
            </a:r>
            <a:r>
              <a:rPr lang="ru-RU" b="1" i="1" dirty="0" smtClean="0">
                <a:latin typeface="Book Antiqua" pitchFamily="18" charset="0"/>
              </a:rPr>
              <a:t>. Например, Во всех ты, душечка, нарядах хороша.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ПРЕДЛОЖЕНИЕ</a:t>
            </a:r>
            <a:endParaRPr lang="ru-RU" dirty="0"/>
          </a:p>
        </p:txBody>
      </p:sp>
      <p:pic>
        <p:nvPicPr>
          <p:cNvPr id="6" name="Рисунок 5" descr="http://dist-tutor.info/file.php/300/tabliza/Tablica_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929718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односоставных предложениях грамматическая основа состоит из одного члена – </a:t>
            </a:r>
            <a:r>
              <a:rPr lang="ru-RU" dirty="0" smtClean="0">
                <a:solidFill>
                  <a:schemeClr val="accent2"/>
                </a:solidFill>
              </a:rPr>
              <a:t>подлежащего или сказуемого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зависимости от этого они бывают:</a:t>
            </a:r>
          </a:p>
          <a:p>
            <a:pPr marL="624078" indent="-514350">
              <a:buAutoNum type="arabicPeriod"/>
            </a:pPr>
            <a:r>
              <a:rPr lang="ru-RU" dirty="0" smtClean="0">
                <a:solidFill>
                  <a:schemeClr val="accent2"/>
                </a:solidFill>
              </a:rPr>
              <a:t>Глагольные: </a:t>
            </a:r>
            <a:r>
              <a:rPr lang="ru-RU" dirty="0" smtClean="0">
                <a:solidFill>
                  <a:srgbClr val="333300"/>
                </a:solidFill>
              </a:rPr>
              <a:t>с главным членом предложения сказуемым.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</a:p>
          <a:p>
            <a:pPr marL="624078" indent="-51435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Назывные: </a:t>
            </a:r>
            <a:r>
              <a:rPr lang="ru-RU" dirty="0" smtClean="0">
                <a:solidFill>
                  <a:srgbClr val="333300"/>
                </a:solidFill>
              </a:rPr>
              <a:t>с главным членом – подлежащим.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333300"/>
                </a:solidFill>
              </a:rPr>
              <a:t>Глагольные односоставные простые предложения делятся на виды в зависимости от особенностей выражения сказуемого.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3300"/>
                </a:solidFill>
              </a:rPr>
              <a:t>Односоставные предложения</a:t>
            </a:r>
            <a:endParaRPr lang="ru-RU" dirty="0">
              <a:solidFill>
                <a:srgbClr val="3333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односоставные предложения со сказуемым – глаголом в форме первого или второго лица, в единственном и множественном числе.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Например: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Люблю грозу в начале мая.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Выберите себе книгу.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990000"/>
                </a:solidFill>
              </a:rPr>
              <a:t>Определенно - личные</a:t>
            </a:r>
            <a:endParaRPr lang="ru-RU" u="sng" dirty="0">
              <a:solidFill>
                <a:srgbClr val="99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62" y="4071942"/>
            <a:ext cx="121444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28662" y="4214818"/>
            <a:ext cx="121444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28662" y="5000636"/>
            <a:ext cx="164307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5143512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Это односоставные предложения со сказуемым – глаголом в форме третьего лица множественного числа настоящего и будущего  времени и в форме множественного числа прошедшего времени.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Например: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дверь постучались. В доме зажгли свет.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П</a:t>
            </a:r>
            <a:r>
              <a:rPr lang="ru-RU" dirty="0" smtClean="0">
                <a:solidFill>
                  <a:srgbClr val="00B050"/>
                </a:solidFill>
              </a:rPr>
              <a:t>римечание. Неопределенно-личные  и определенно-личные предложения могут иметь, значение обобщенного лица, то есть указывать на то, что действие производится всеми любым лицом.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Например: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Без труда не вытащишь и рыбку из пруда. (пословица)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Словами делу не поможешь.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Других не суди на себя посмотри.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2"/>
                </a:solidFill>
              </a:rPr>
              <a:t>Неопределенно - личные</a:t>
            </a:r>
            <a:endParaRPr lang="ru-RU" u="sng" dirty="0">
              <a:solidFill>
                <a:schemeClr val="accent2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00232" y="3143248"/>
            <a:ext cx="164307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071670" y="3286124"/>
            <a:ext cx="157163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29190" y="3286124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857752" y="3143248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333300"/>
                </a:solidFill>
              </a:rPr>
              <a:t>Безличные предложения – это односоставные предложения со сказуемым, при котором нет и не может быть подлежащего. Безличные предложения разнообразны по значению. Они часто сообщают о различных состояниях природы, людей, окружающей среды.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Светает. Прогремело вдали. 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Мне нездоровится.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Безличные предложения чаще всего употребляются в разговорной речи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2"/>
                </a:solidFill>
              </a:rPr>
              <a:t>Безличные </a:t>
            </a:r>
            <a:endParaRPr lang="ru-RU" u="sng" dirty="0">
              <a:solidFill>
                <a:schemeClr val="accent2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4000504"/>
            <a:ext cx="142876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57224" y="4143380"/>
            <a:ext cx="142876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57422" y="4071942"/>
            <a:ext cx="207170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285984" y="3929066"/>
            <a:ext cx="207170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4714884"/>
            <a:ext cx="221457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643042" y="4857760"/>
            <a:ext cx="221457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Назывные – это такие предложения, у которых один главный член предложения – подлежащее. Назывное предложение сообщает о том, что какое–</a:t>
            </a:r>
            <a:r>
              <a:rPr lang="ru-RU" dirty="0" err="1" smtClean="0"/>
              <a:t>нибудь</a:t>
            </a:r>
            <a:r>
              <a:rPr lang="ru-RU" dirty="0" smtClean="0"/>
              <a:t> явление или предмет существует в настоящем. Назывные предложения употребляются преимущественно в художественном и публицистическом стилях, в разговорной речи. С их помощью писатели и журналисты обычно в начале своих произведений очень точно рисуют место и время действия, пейзаж и обстановку.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Например: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Вечер. Тишина занесенного снегом дома.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Назывные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85786" y="5572140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071670" y="5572140"/>
            <a:ext cx="114300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494"/>
                <a:gridCol w="5524506"/>
              </a:tblGrid>
              <a:tr h="138745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Роль в языке 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Выражает законченную по  смыслу и интонационно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мысль, которая сообщается или как  реальная, или как желательная, или как возможная при определенных условиях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7032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Строение и  виды предложений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количеству главных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Имеет грамматическую основу,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состоящую из двух (двусоставные) или (односоставные) главных членов предложений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31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 Виды предложений по количеству главных предложений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Простые – одна основа, сложные  две и более грамматических основ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7032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Виды предложений по цели высказывания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Повествовательное ( содержит сообщение), вопросительное (вопрос), побудительное (призывает к действию)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31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Виды предложений по интонации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Восклицательное, в котором мысль сопровождается сильным чувством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невосклицательное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7032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Виды предложений по наличию и отсутствию главных членов предложений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Распространенные (кроме главных членов есть и второстепенные) и нераспространенные ( состоят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только из грамматической основы)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31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Виды предложений по усложненности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Могут быть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осложнены обращениями, вводными словами, однородными членами и обособлениями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Глагольные -  главное слово выражено глаголом, а также причастием или деепричастием.</a:t>
            </a:r>
          </a:p>
          <a:p>
            <a:r>
              <a:rPr lang="ru-RU" dirty="0" smtClean="0"/>
              <a:t>Например</a:t>
            </a:r>
          </a:p>
          <a:p>
            <a:r>
              <a:rPr lang="ru-RU" dirty="0" smtClean="0"/>
              <a:t>   </a:t>
            </a:r>
            <a:r>
              <a:rPr lang="ru-RU" dirty="0" err="1" smtClean="0"/>
              <a:t>х</a:t>
            </a:r>
            <a:r>
              <a:rPr lang="ru-RU" dirty="0" smtClean="0"/>
              <a:t>   кого?                Х от чего?</a:t>
            </a:r>
          </a:p>
          <a:p>
            <a:r>
              <a:rPr lang="ru-RU" dirty="0" smtClean="0"/>
              <a:t>Разбудил меня, пожелтевшие от времени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словосочетаний</a:t>
            </a:r>
            <a:endParaRPr lang="ru-RU" dirty="0"/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1214414" y="3357562"/>
            <a:ext cx="1285884" cy="500066"/>
          </a:xfrm>
          <a:prstGeom prst="bentConnector3">
            <a:avLst>
              <a:gd name="adj1" fmla="val 14663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>
            <a:off x="4500562" y="3214686"/>
            <a:ext cx="2928958" cy="571504"/>
          </a:xfrm>
          <a:prstGeom prst="bentConnector3">
            <a:avLst>
              <a:gd name="adj1" fmla="val 1020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r>
              <a:rPr lang="ru-RU" dirty="0" smtClean="0"/>
              <a:t>Именные – главное слово выражено именем существительным, именем прилагательным, именем числительным, местоимением.</a:t>
            </a:r>
          </a:p>
          <a:p>
            <a:endParaRPr lang="ru-RU" dirty="0" smtClean="0"/>
          </a:p>
          <a:p>
            <a:r>
              <a:rPr lang="ru-RU" dirty="0" smtClean="0"/>
              <a:t>       какой?       </a:t>
            </a:r>
            <a:r>
              <a:rPr lang="ru-RU" dirty="0" err="1" smtClean="0"/>
              <a:t>х</a:t>
            </a:r>
            <a:r>
              <a:rPr lang="ru-RU" dirty="0" smtClean="0"/>
              <a:t>              </a:t>
            </a:r>
            <a:r>
              <a:rPr lang="ru-RU" dirty="0" err="1" smtClean="0"/>
              <a:t>х</a:t>
            </a:r>
            <a:r>
              <a:rPr lang="ru-RU" dirty="0" smtClean="0"/>
              <a:t> откуда?     </a:t>
            </a:r>
          </a:p>
          <a:p>
            <a:r>
              <a:rPr lang="ru-RU" dirty="0" smtClean="0"/>
              <a:t>Неизвестный остров, второй слева</a:t>
            </a:r>
          </a:p>
          <a:p>
            <a:endParaRPr lang="ru-RU" dirty="0" smtClean="0"/>
          </a:p>
          <a:p>
            <a:r>
              <a:rPr lang="ru-RU" smtClean="0"/>
              <a:t>Х  как?</a:t>
            </a:r>
            <a:endParaRPr lang="ru-RU" dirty="0" smtClean="0"/>
          </a:p>
          <a:p>
            <a:r>
              <a:rPr lang="ru-RU" dirty="0" smtClean="0"/>
              <a:t>Приятный на взгляд</a:t>
            </a:r>
            <a:endParaRPr lang="ru-RU" dirty="0"/>
          </a:p>
        </p:txBody>
      </p:sp>
      <p:sp>
        <p:nvSpPr>
          <p:cNvPr id="5" name="Стрелка углом вверх 4"/>
          <p:cNvSpPr/>
          <p:nvPr/>
        </p:nvSpPr>
        <p:spPr>
          <a:xfrm rot="10800000">
            <a:off x="1071538" y="2285992"/>
            <a:ext cx="3000396" cy="500066"/>
          </a:xfrm>
          <a:prstGeom prst="bentUpArrow">
            <a:avLst>
              <a:gd name="adj1" fmla="val 50000"/>
              <a:gd name="adj2" fmla="val 27757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5"/>
          <p:cNvSpPr/>
          <p:nvPr/>
        </p:nvSpPr>
        <p:spPr>
          <a:xfrm rot="5400000">
            <a:off x="5415197" y="1728547"/>
            <a:ext cx="910022" cy="20249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 rot="5400000">
            <a:off x="2343363" y="3014431"/>
            <a:ext cx="910022" cy="20249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525963"/>
          </a:xfrm>
        </p:spPr>
        <p:txBody>
          <a:bodyPr/>
          <a:lstStyle/>
          <a:p>
            <a:r>
              <a:rPr lang="ru-RU" dirty="0" smtClean="0"/>
              <a:t>Наречные – главное слово наречие.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Например: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       как?       Х          </a:t>
            </a:r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rgbClr val="FF0000"/>
                </a:solidFill>
              </a:rPr>
              <a:t> от чего?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Особенно громко, вдали от дороги, 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как?    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есьма хорошо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10800000">
            <a:off x="785786" y="1928802"/>
            <a:ext cx="2928958" cy="357190"/>
          </a:xfrm>
          <a:prstGeom prst="bentUpArrow">
            <a:avLst>
              <a:gd name="adj1" fmla="val 50000"/>
              <a:gd name="adj2" fmla="val 27757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углом 4"/>
          <p:cNvSpPr/>
          <p:nvPr/>
        </p:nvSpPr>
        <p:spPr>
          <a:xfrm rot="5400000">
            <a:off x="4915131" y="1157043"/>
            <a:ext cx="910022" cy="20249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928662" y="3286124"/>
            <a:ext cx="2357454" cy="357190"/>
          </a:xfrm>
          <a:prstGeom prst="bentUpArrow">
            <a:avLst>
              <a:gd name="adj1" fmla="val 50000"/>
              <a:gd name="adj2" fmla="val 27757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i="1" dirty="0" smtClean="0">
                <a:cs typeface="Aharoni" pitchFamily="2" charset="-79"/>
              </a:rPr>
              <a:t>Словосочетание строится на основе подчинительной связи. Различают три вида подчинительной связи в словосочетании: </a:t>
            </a:r>
            <a:r>
              <a:rPr lang="ru-RU" sz="3600" i="1" dirty="0" smtClean="0">
                <a:solidFill>
                  <a:schemeClr val="accent2"/>
                </a:solidFill>
                <a:cs typeface="Aharoni" pitchFamily="2" charset="-79"/>
              </a:rPr>
              <a:t>согласование, управление, примыкание.</a:t>
            </a:r>
            <a:endParaRPr lang="ru-RU" sz="3600" i="1" dirty="0">
              <a:cs typeface="Aharoni" pitchFamily="2" charset="-79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Способы связи в словосочетании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Согласование – это такой способ связи, при котором зависимое слово повторяет форму главного слова, то есть стоит в том же роде, числе и падеже.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Например: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   какой?       </a:t>
            </a:r>
            <a:r>
              <a:rPr lang="ru-RU" dirty="0" err="1" smtClean="0">
                <a:solidFill>
                  <a:schemeClr val="accent4"/>
                </a:solidFill>
              </a:rPr>
              <a:t>х</a:t>
            </a:r>
            <a:endParaRPr lang="ru-RU" dirty="0" smtClean="0">
              <a:solidFill>
                <a:schemeClr val="accent4"/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Солнечный день, день – мужского рода, единственного числа, именительного падежа и слово солнечный в том же роде, числе и падеже.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При согласовании, если меняется форма главного слова, меняется соответственно и зависимое слово: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Р.п. солнечного дня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Д.п. солнечному дню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Т.п.  Солнечным днем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Согласование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Управление – </a:t>
            </a:r>
            <a:r>
              <a:rPr lang="ru-RU" dirty="0" smtClean="0">
                <a:solidFill>
                  <a:srgbClr val="00B050"/>
                </a:solidFill>
              </a:rPr>
              <a:t>такой способ связи в словосочетании, при котором зависимое слово ставится в том  падеже, которое необходимо главному слову, то есть главное слово управляет падежной формой зависимого слова.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например: 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что</a:t>
            </a:r>
            <a:r>
              <a:rPr lang="ru-RU" dirty="0" smtClean="0">
                <a:solidFill>
                  <a:schemeClr val="accent2"/>
                </a:solidFill>
              </a:rPr>
              <a:t>?              Х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 кому?</a:t>
            </a:r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Прочитал книгу, письмо к матери,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чего?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освоение космоса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Управление </a:t>
            </a:r>
            <a:endParaRPr lang="ru-RU" dirty="0"/>
          </a:p>
        </p:txBody>
      </p:sp>
      <p:sp>
        <p:nvSpPr>
          <p:cNvPr id="4" name="Круговая стрелка 3"/>
          <p:cNvSpPr/>
          <p:nvPr/>
        </p:nvSpPr>
        <p:spPr>
          <a:xfrm>
            <a:off x="1357290" y="4000504"/>
            <a:ext cx="1571636" cy="90697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руговая стрелка 5"/>
          <p:cNvSpPr/>
          <p:nvPr/>
        </p:nvSpPr>
        <p:spPr>
          <a:xfrm>
            <a:off x="4643438" y="3929066"/>
            <a:ext cx="1857388" cy="83553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45863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руговая стрелка 7"/>
          <p:cNvSpPr/>
          <p:nvPr/>
        </p:nvSpPr>
        <p:spPr>
          <a:xfrm>
            <a:off x="1714480" y="4857760"/>
            <a:ext cx="1785950" cy="90697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управлении, если меняется форма главного слова, зависимое слово не меняется.</a:t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Например: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р.п. освоения космоса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д.п. освоению космоса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  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т.п. освоением космоса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</TotalTime>
  <Words>1208</Words>
  <PresentationFormat>Экран (4:3)</PresentationFormat>
  <Paragraphs>161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Понятие о словосочетании и  простом предложении. Виды словосочетаний и предложений.</vt:lpstr>
      <vt:lpstr>Синтаксис – раздел науки о языке, изучающий словосочетание и предложение</vt:lpstr>
      <vt:lpstr>Виды словосочетаний</vt:lpstr>
      <vt:lpstr>Слайд 4</vt:lpstr>
      <vt:lpstr>Слайд 5</vt:lpstr>
      <vt:lpstr>Способы связи в словосочетании</vt:lpstr>
      <vt:lpstr>Согласование </vt:lpstr>
      <vt:lpstr>Управление </vt:lpstr>
      <vt:lpstr>При управлении, если меняется форма главного слова, зависимое слово не меняется. Например:             х р.п. освоения космоса             х д.п. освоению космоса             х т.п. освоением космоса</vt:lpstr>
      <vt:lpstr>Примыкание </vt:lpstr>
      <vt:lpstr>Синтаксический разбор словосочетаний</vt:lpstr>
      <vt:lpstr>Слайд 12</vt:lpstr>
      <vt:lpstr>Слайд 13</vt:lpstr>
      <vt:lpstr>Слайд 14</vt:lpstr>
      <vt:lpstr>Простое предложение</vt:lpstr>
      <vt:lpstr>Классификация простых предложений в современном русском языке может осуществляться по разным основаниям:</vt:lpstr>
      <vt:lpstr>Слайд 17</vt:lpstr>
      <vt:lpstr>2. По эмоциональной окраске простые предложения разделяются на восклицательные и невосклицательные.</vt:lpstr>
      <vt:lpstr>Слайд 19</vt:lpstr>
      <vt:lpstr>Слайд 20</vt:lpstr>
      <vt:lpstr>Слайд 21</vt:lpstr>
      <vt:lpstr>Слайд 22</vt:lpstr>
      <vt:lpstr>ПРЕДЛОЖЕНИЕ</vt:lpstr>
      <vt:lpstr>Односоставные предложения</vt:lpstr>
      <vt:lpstr>Определенно - личные</vt:lpstr>
      <vt:lpstr>Неопределенно - личные</vt:lpstr>
      <vt:lpstr>Безличные </vt:lpstr>
      <vt:lpstr>Назывные 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простом предложении и его видах</dc:title>
  <dc:creator>Наталья</dc:creator>
  <cp:lastModifiedBy>HP</cp:lastModifiedBy>
  <cp:revision>22</cp:revision>
  <dcterms:created xsi:type="dcterms:W3CDTF">2013-09-20T18:04:50Z</dcterms:created>
  <dcterms:modified xsi:type="dcterms:W3CDTF">2013-09-26T19:52:43Z</dcterms:modified>
</cp:coreProperties>
</file>