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2" r:id="rId14"/>
    <p:sldId id="303" r:id="rId15"/>
    <p:sldId id="279" r:id="rId16"/>
    <p:sldId id="276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14F3E353-54CB-4BE5-8567-9AF9380FD1A7}">
          <p14:sldIdLst>
            <p14:sldId id="256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2"/>
            <p14:sldId id="303"/>
          </p14:sldIdLst>
        </p14:section>
        <p14:section name="Раздел без заголовка" id="{98C62EC1-6DB3-4C89-BFB8-2EE82A255F37}">
          <p14:sldIdLst>
            <p14:sldId id="279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966B3"/>
    <a:srgbClr val="99CC00"/>
    <a:srgbClr val="DDDDDD"/>
    <a:srgbClr val="C1D1D3"/>
    <a:srgbClr val="5AABCC"/>
    <a:srgbClr val="BD9E6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374" autoAdjust="0"/>
    <p:restoredTop sz="94660" autoAdjust="0"/>
  </p:normalViewPr>
  <p:slideViewPr>
    <p:cSldViewPr>
      <p:cViewPr>
        <p:scale>
          <a:sx n="68" d="100"/>
          <a:sy n="68" d="100"/>
        </p:scale>
        <p:origin x="-142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8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высокий</c:v>
                </c:pt>
                <c:pt idx="1">
                  <c:v>средний</c:v>
                </c:pt>
                <c:pt idx="3">
                  <c:v>низкий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36</c:v>
                </c:pt>
                <c:pt idx="3">
                  <c:v>64</c:v>
                </c:pt>
              </c:numCache>
            </c:numRef>
          </c:val>
        </c:ser>
        <c:dLbls/>
      </c:pie3DChart>
    </c:plotArea>
    <c:legend>
      <c:legendPos val="r"/>
      <c:legendEntry>
        <c:idx val="0"/>
        <c:txPr>
          <a:bodyPr/>
          <a:lstStyle/>
          <a:p>
            <a:pPr>
              <a:defRPr>
                <a:latin typeface="Georgia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>
                <a:latin typeface="Georgia" pitchFamily="18" charset="0"/>
              </a:defRPr>
            </a:pPr>
            <a:endParaRPr lang="ru-RU"/>
          </a:p>
        </c:txPr>
      </c:legendEntry>
      <c:legendEntry>
        <c:idx val="2"/>
        <c:delete val="1"/>
      </c:legendEntry>
      <c:legendEntry>
        <c:idx val="3"/>
        <c:txPr>
          <a:bodyPr/>
          <a:lstStyle/>
          <a:p>
            <a:pPr>
              <a:defRPr>
                <a:latin typeface="Georgia" pitchFamily="18" charset="0"/>
              </a:defRPr>
            </a:pPr>
            <a:endParaRPr lang="ru-RU"/>
          </a:p>
        </c:txPr>
      </c:legendEntry>
      <c:txPr>
        <a:bodyPr/>
        <a:lstStyle/>
        <a:p>
          <a:pPr>
            <a:defRPr>
              <a:latin typeface="Georgia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A5E588-E271-4E19-BF62-8A978B61947B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8D34FD-69EB-4FCC-9A52-D22CDE74B3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1004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D34FD-69EB-4FCC-9A52-D22CDE74B367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0650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0" name="Rectangle 78"/>
          <p:cNvSpPr>
            <a:spLocks noChangeArrowheads="1"/>
          </p:cNvSpPr>
          <p:nvPr/>
        </p:nvSpPr>
        <p:spPr bwMode="gray">
          <a:xfrm rot="5400000">
            <a:off x="7904162" y="1163638"/>
            <a:ext cx="2098675" cy="3810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54510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2057400"/>
            <a:ext cx="5791200" cy="1698625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990975"/>
            <a:ext cx="5791200" cy="457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1"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3886200" y="5715000"/>
            <a:ext cx="16129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b="1">
                <a:latin typeface="Verdana" pitchFamily="34" charset="0"/>
              </a:rPr>
              <a:t>LOGO</a:t>
            </a:r>
          </a:p>
        </p:txBody>
      </p:sp>
      <p:grpSp>
        <p:nvGrpSpPr>
          <p:cNvPr id="3103" name="Group 31"/>
          <p:cNvGrpSpPr>
            <a:grpSpLocks/>
          </p:cNvGrpSpPr>
          <p:nvPr/>
        </p:nvGrpSpPr>
        <p:grpSpPr bwMode="auto">
          <a:xfrm rot="421294">
            <a:off x="971550" y="692150"/>
            <a:ext cx="1871663" cy="1944688"/>
            <a:chOff x="521" y="482"/>
            <a:chExt cx="1134" cy="1142"/>
          </a:xfrm>
        </p:grpSpPr>
        <p:sp>
          <p:nvSpPr>
            <p:cNvPr id="3104" name="Oval 32"/>
            <p:cNvSpPr>
              <a:spLocks noChangeArrowheads="1"/>
            </p:cNvSpPr>
            <p:nvPr userDrawn="1"/>
          </p:nvSpPr>
          <p:spPr bwMode="gray">
            <a:xfrm rot="-128649">
              <a:off x="851" y="811"/>
              <a:ext cx="479" cy="494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</a:schemeClr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105" name="Group 33"/>
            <p:cNvGrpSpPr>
              <a:grpSpLocks/>
            </p:cNvGrpSpPr>
            <p:nvPr userDrawn="1"/>
          </p:nvGrpSpPr>
          <p:grpSpPr bwMode="auto">
            <a:xfrm rot="56277">
              <a:off x="1311" y="1224"/>
              <a:ext cx="266" cy="218"/>
              <a:chOff x="3452" y="878"/>
              <a:chExt cx="402" cy="342"/>
            </a:xfrm>
          </p:grpSpPr>
          <p:sp>
            <p:nvSpPr>
              <p:cNvPr id="3106" name="Oval 34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7" name="Oval 35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8" name="Oval 36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09" name="Group 37"/>
            <p:cNvGrpSpPr>
              <a:grpSpLocks/>
            </p:cNvGrpSpPr>
            <p:nvPr userDrawn="1"/>
          </p:nvGrpSpPr>
          <p:grpSpPr bwMode="auto">
            <a:xfrm rot="-23983151">
              <a:off x="1390" y="942"/>
              <a:ext cx="265" cy="219"/>
              <a:chOff x="3452" y="878"/>
              <a:chExt cx="402" cy="342"/>
            </a:xfrm>
          </p:grpSpPr>
          <p:sp>
            <p:nvSpPr>
              <p:cNvPr id="3110" name="Oval 38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1" name="Oval 39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2" name="Oval 40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13" name="Group 41"/>
            <p:cNvGrpSpPr>
              <a:grpSpLocks/>
            </p:cNvGrpSpPr>
            <p:nvPr userDrawn="1"/>
          </p:nvGrpSpPr>
          <p:grpSpPr bwMode="auto">
            <a:xfrm rot="-4925197">
              <a:off x="1293" y="630"/>
              <a:ext cx="257" cy="226"/>
              <a:chOff x="3452" y="878"/>
              <a:chExt cx="402" cy="342"/>
            </a:xfrm>
          </p:grpSpPr>
          <p:sp>
            <p:nvSpPr>
              <p:cNvPr id="3114" name="Oval 42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5" name="Oval 43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6" name="Oval 44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17" name="Group 45"/>
            <p:cNvGrpSpPr>
              <a:grpSpLocks/>
            </p:cNvGrpSpPr>
            <p:nvPr userDrawn="1"/>
          </p:nvGrpSpPr>
          <p:grpSpPr bwMode="auto">
            <a:xfrm rot="3149186">
              <a:off x="985" y="1383"/>
              <a:ext cx="257" cy="226"/>
              <a:chOff x="3452" y="878"/>
              <a:chExt cx="402" cy="342"/>
            </a:xfrm>
          </p:grpSpPr>
          <p:sp>
            <p:nvSpPr>
              <p:cNvPr id="3118" name="Oval 46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9" name="Oval 47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0" name="Oval 48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21" name="Group 49"/>
            <p:cNvGrpSpPr>
              <a:grpSpLocks/>
            </p:cNvGrpSpPr>
            <p:nvPr userDrawn="1"/>
          </p:nvGrpSpPr>
          <p:grpSpPr bwMode="auto">
            <a:xfrm rot="-29276986">
              <a:off x="966" y="498"/>
              <a:ext cx="257" cy="226"/>
              <a:chOff x="3452" y="878"/>
              <a:chExt cx="402" cy="342"/>
            </a:xfrm>
          </p:grpSpPr>
          <p:sp>
            <p:nvSpPr>
              <p:cNvPr id="3122" name="Oval 50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3" name="Oval 51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4" name="Oval 52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25" name="Group 53"/>
            <p:cNvGrpSpPr>
              <a:grpSpLocks/>
            </p:cNvGrpSpPr>
            <p:nvPr userDrawn="1"/>
          </p:nvGrpSpPr>
          <p:grpSpPr bwMode="auto">
            <a:xfrm rot="-10348150">
              <a:off x="628" y="649"/>
              <a:ext cx="266" cy="219"/>
              <a:chOff x="3452" y="878"/>
              <a:chExt cx="402" cy="342"/>
            </a:xfrm>
          </p:grpSpPr>
          <p:sp>
            <p:nvSpPr>
              <p:cNvPr id="3126" name="Oval 54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7" name="Oval 55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8" name="Oval 56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29" name="Group 57"/>
            <p:cNvGrpSpPr>
              <a:grpSpLocks/>
            </p:cNvGrpSpPr>
            <p:nvPr userDrawn="1"/>
          </p:nvGrpSpPr>
          <p:grpSpPr bwMode="auto">
            <a:xfrm rot="-34593241">
              <a:off x="521" y="973"/>
              <a:ext cx="265" cy="218"/>
              <a:chOff x="3452" y="878"/>
              <a:chExt cx="402" cy="342"/>
            </a:xfrm>
          </p:grpSpPr>
          <p:sp>
            <p:nvSpPr>
              <p:cNvPr id="3130" name="Oval 58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1" name="Oval 59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2" name="Oval 60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33" name="Group 61"/>
            <p:cNvGrpSpPr>
              <a:grpSpLocks/>
            </p:cNvGrpSpPr>
            <p:nvPr userDrawn="1"/>
          </p:nvGrpSpPr>
          <p:grpSpPr bwMode="auto">
            <a:xfrm rot="-15320246">
              <a:off x="654" y="1263"/>
              <a:ext cx="257" cy="226"/>
              <a:chOff x="3452" y="878"/>
              <a:chExt cx="402" cy="342"/>
            </a:xfrm>
          </p:grpSpPr>
          <p:sp>
            <p:nvSpPr>
              <p:cNvPr id="3134" name="Oval 62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5" name="Oval 63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6" name="Oval 64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137" name="Rectangle 65"/>
          <p:cNvSpPr>
            <a:spLocks noChangeArrowheads="1"/>
          </p:cNvSpPr>
          <p:nvPr/>
        </p:nvSpPr>
        <p:spPr bwMode="gray">
          <a:xfrm>
            <a:off x="457200" y="0"/>
            <a:ext cx="7620000" cy="3048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24314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38" name="Rectangle 66"/>
          <p:cNvSpPr>
            <a:spLocks noChangeArrowheads="1"/>
          </p:cNvSpPr>
          <p:nvPr/>
        </p:nvSpPr>
        <p:spPr bwMode="gray">
          <a:xfrm>
            <a:off x="6664325" y="-7938"/>
            <a:ext cx="2098675" cy="312738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3333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40" name="Rectangle 68"/>
          <p:cNvSpPr>
            <a:spLocks noChangeArrowheads="1"/>
          </p:cNvSpPr>
          <p:nvPr/>
        </p:nvSpPr>
        <p:spPr bwMode="gray">
          <a:xfrm rot="10800000">
            <a:off x="2549525" y="6553200"/>
            <a:ext cx="6230938" cy="3175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3333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41" name="Rectangle 69"/>
          <p:cNvSpPr>
            <a:spLocks noChangeArrowheads="1"/>
          </p:cNvSpPr>
          <p:nvPr/>
        </p:nvSpPr>
        <p:spPr bwMode="gray">
          <a:xfrm>
            <a:off x="8763000" y="-7938"/>
            <a:ext cx="381000" cy="314326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24314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42" name="Rectangle 70"/>
          <p:cNvSpPr>
            <a:spLocks noChangeArrowheads="1"/>
          </p:cNvSpPr>
          <p:nvPr/>
        </p:nvSpPr>
        <p:spPr bwMode="gray">
          <a:xfrm>
            <a:off x="457200" y="6554788"/>
            <a:ext cx="2098675" cy="317500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36471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43" name="Rectangle 71"/>
          <p:cNvSpPr>
            <a:spLocks noChangeArrowheads="1"/>
          </p:cNvSpPr>
          <p:nvPr/>
        </p:nvSpPr>
        <p:spPr bwMode="gray">
          <a:xfrm>
            <a:off x="0" y="6553200"/>
            <a:ext cx="457200" cy="31908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44" name="Rectangle 72"/>
          <p:cNvSpPr>
            <a:spLocks noChangeArrowheads="1"/>
          </p:cNvSpPr>
          <p:nvPr/>
        </p:nvSpPr>
        <p:spPr bwMode="gray">
          <a:xfrm>
            <a:off x="0" y="0"/>
            <a:ext cx="457200" cy="3048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45" name="Rectangle 73"/>
          <p:cNvSpPr>
            <a:spLocks noChangeArrowheads="1"/>
          </p:cNvSpPr>
          <p:nvPr/>
        </p:nvSpPr>
        <p:spPr bwMode="gray">
          <a:xfrm rot="5400000">
            <a:off x="-2213769" y="2510631"/>
            <a:ext cx="4876800" cy="465138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3333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gray">
          <a:xfrm rot="5400000">
            <a:off x="-575469" y="5520531"/>
            <a:ext cx="1600200" cy="465138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57647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47" name="Rectangle 75"/>
          <p:cNvSpPr>
            <a:spLocks noChangeArrowheads="1"/>
          </p:cNvSpPr>
          <p:nvPr/>
        </p:nvSpPr>
        <p:spPr bwMode="ltGray">
          <a:xfrm>
            <a:off x="8769350" y="6538913"/>
            <a:ext cx="374650" cy="3270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78824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48" name="Rectangle 76"/>
          <p:cNvSpPr>
            <a:spLocks noChangeArrowheads="1"/>
          </p:cNvSpPr>
          <p:nvPr/>
        </p:nvSpPr>
        <p:spPr bwMode="gray">
          <a:xfrm rot="5400000">
            <a:off x="6557962" y="3967163"/>
            <a:ext cx="4791075" cy="38100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57647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49" name="Rectangle 77"/>
          <p:cNvSpPr>
            <a:spLocks noChangeArrowheads="1"/>
          </p:cNvSpPr>
          <p:nvPr/>
        </p:nvSpPr>
        <p:spPr bwMode="gray">
          <a:xfrm>
            <a:off x="8763000" y="1752600"/>
            <a:ext cx="381000" cy="1524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72549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52" name="Line 80"/>
          <p:cNvSpPr>
            <a:spLocks noChangeShapeType="1"/>
          </p:cNvSpPr>
          <p:nvPr/>
        </p:nvSpPr>
        <p:spPr bwMode="auto">
          <a:xfrm>
            <a:off x="0" y="3048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auto">
          <a:xfrm>
            <a:off x="0" y="6553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54" name="Line 82"/>
          <p:cNvSpPr>
            <a:spLocks noChangeShapeType="1"/>
          </p:cNvSpPr>
          <p:nvPr/>
        </p:nvSpPr>
        <p:spPr bwMode="auto">
          <a:xfrm>
            <a:off x="4572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55" name="Line 83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56" name="Line 84"/>
          <p:cNvSpPr>
            <a:spLocks noChangeShapeType="1"/>
          </p:cNvSpPr>
          <p:nvPr/>
        </p:nvSpPr>
        <p:spPr bwMode="auto">
          <a:xfrm flipH="1">
            <a:off x="0" y="4953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57" name="Line 85"/>
          <p:cNvSpPr>
            <a:spLocks noChangeShapeType="1"/>
          </p:cNvSpPr>
          <p:nvPr/>
        </p:nvSpPr>
        <p:spPr bwMode="auto">
          <a:xfrm>
            <a:off x="8763000" y="1752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58" name="Line 86"/>
          <p:cNvSpPr>
            <a:spLocks noChangeShapeType="1"/>
          </p:cNvSpPr>
          <p:nvPr/>
        </p:nvSpPr>
        <p:spPr bwMode="auto">
          <a:xfrm>
            <a:off x="8763000" y="1905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59" name="Line 87"/>
          <p:cNvSpPr>
            <a:spLocks noChangeShapeType="1"/>
          </p:cNvSpPr>
          <p:nvPr/>
        </p:nvSpPr>
        <p:spPr bwMode="auto">
          <a:xfrm>
            <a:off x="2543175" y="6553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60" name="Line 88"/>
          <p:cNvSpPr>
            <a:spLocks noChangeShapeType="1"/>
          </p:cNvSpPr>
          <p:nvPr/>
        </p:nvSpPr>
        <p:spPr bwMode="auto">
          <a:xfrm flipV="1">
            <a:off x="6672263" y="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3D38BC-CC9A-4E51-9A43-91DAEC183EA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xmlns="" val="588932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22238"/>
            <a:ext cx="2005012" cy="6027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22238"/>
            <a:ext cx="5865813" cy="6027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BE3D7D5-FCE1-40F8-B75E-F6C22A7B090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xmlns="" val="2695648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122238"/>
            <a:ext cx="6705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09600" y="1228725"/>
            <a:ext cx="8023225" cy="492125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5791200" y="6248400"/>
            <a:ext cx="2895600" cy="3349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3429000" y="6338888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6A187E8E-D151-4F63-A75B-C52AB72DC9C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457200" y="63246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xmlns="" val="897977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CB390F-0FE9-43A9-9C42-70E5F38C2B6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xmlns="" val="659364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D78FC7-BB5E-46B4-9E07-F408BFA049F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xmlns="" val="302817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228725"/>
            <a:ext cx="3935413" cy="4921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97413" y="1228725"/>
            <a:ext cx="3935412" cy="4921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358A8B-2124-4AC1-958B-271901ECCF4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xmlns="" val="1331282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D025D5-805A-46DF-89E6-CC5478339F8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xmlns="" val="4170760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7388D8-57FA-4DFA-8C85-ADC90894B40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xmlns="" val="822424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C329D2-2964-4C4A-9103-8BA420FF2DA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xmlns="" val="771139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C323FCE-A305-409B-80AD-3EC13290591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xmlns="" val="2537409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55F8D7-9ECA-433F-901B-F98BC81DEA0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xmlns="" val="2555359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Rectangle 69"/>
          <p:cNvSpPr>
            <a:spLocks noChangeArrowheads="1"/>
          </p:cNvSpPr>
          <p:nvPr/>
        </p:nvSpPr>
        <p:spPr bwMode="gray">
          <a:xfrm>
            <a:off x="457200" y="0"/>
            <a:ext cx="8477250" cy="768350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609600" y="1228725"/>
            <a:ext cx="8023225" cy="492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5791200" y="6248400"/>
            <a:ext cx="289560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r>
              <a:rPr lang="en-US"/>
              <a:t>Company 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429000" y="6338888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14F1294-5BFC-4352-AC68-3603CF88B7F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0" y="0"/>
            <a:ext cx="457200" cy="7683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0" y="762000"/>
            <a:ext cx="457200" cy="152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0" y="914400"/>
            <a:ext cx="457200" cy="41910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42353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73" name="Rectangle 49"/>
          <p:cNvSpPr>
            <a:spLocks noChangeArrowheads="1"/>
          </p:cNvSpPr>
          <p:nvPr/>
        </p:nvSpPr>
        <p:spPr bwMode="gray">
          <a:xfrm>
            <a:off x="0" y="5105400"/>
            <a:ext cx="457200" cy="1544638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42353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79" name="Rectangle 55"/>
          <p:cNvSpPr>
            <a:spLocks noChangeArrowheads="1"/>
          </p:cNvSpPr>
          <p:nvPr/>
        </p:nvSpPr>
        <p:spPr bwMode="gray">
          <a:xfrm>
            <a:off x="0" y="6656388"/>
            <a:ext cx="457200" cy="2095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gray">
          <a:xfrm>
            <a:off x="457200" y="6650038"/>
            <a:ext cx="1304925" cy="215900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84" name="Rectangle 60"/>
          <p:cNvSpPr>
            <a:spLocks noChangeArrowheads="1"/>
          </p:cNvSpPr>
          <p:nvPr/>
        </p:nvSpPr>
        <p:spPr bwMode="gray">
          <a:xfrm>
            <a:off x="1752600" y="6650038"/>
            <a:ext cx="7391400" cy="215900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54510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85" name="Rectangle 61"/>
          <p:cNvSpPr>
            <a:spLocks noChangeArrowheads="1"/>
          </p:cNvSpPr>
          <p:nvPr/>
        </p:nvSpPr>
        <p:spPr bwMode="gray">
          <a:xfrm>
            <a:off x="8777288" y="6656388"/>
            <a:ext cx="366712" cy="2095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84706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87" name="Rectangle 63"/>
          <p:cNvSpPr>
            <a:spLocks noChangeArrowheads="1"/>
          </p:cNvSpPr>
          <p:nvPr/>
        </p:nvSpPr>
        <p:spPr bwMode="gray">
          <a:xfrm>
            <a:off x="8769350" y="6019800"/>
            <a:ext cx="374650" cy="64293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gray">
          <a:xfrm>
            <a:off x="8763000" y="914400"/>
            <a:ext cx="381000" cy="51054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1373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90" name="Rectangle 66"/>
          <p:cNvSpPr>
            <a:spLocks noChangeArrowheads="1"/>
          </p:cNvSpPr>
          <p:nvPr/>
        </p:nvSpPr>
        <p:spPr bwMode="gray">
          <a:xfrm>
            <a:off x="8763000" y="762000"/>
            <a:ext cx="381000" cy="1524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91" name="Rectangle 67"/>
          <p:cNvSpPr>
            <a:spLocks noChangeArrowheads="1"/>
          </p:cNvSpPr>
          <p:nvPr/>
        </p:nvSpPr>
        <p:spPr bwMode="gray">
          <a:xfrm>
            <a:off x="8770938" y="0"/>
            <a:ext cx="373062" cy="7620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92" name="Rectangle 68"/>
          <p:cNvSpPr>
            <a:spLocks noChangeArrowheads="1"/>
          </p:cNvSpPr>
          <p:nvPr/>
        </p:nvSpPr>
        <p:spPr bwMode="gray">
          <a:xfrm>
            <a:off x="457200" y="762000"/>
            <a:ext cx="8315325" cy="1524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3333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90600" y="122238"/>
            <a:ext cx="67056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grpSp>
        <p:nvGrpSpPr>
          <p:cNvPr id="1128" name="Group 104"/>
          <p:cNvGrpSpPr>
            <a:grpSpLocks/>
          </p:cNvGrpSpPr>
          <p:nvPr/>
        </p:nvGrpSpPr>
        <p:grpSpPr bwMode="auto">
          <a:xfrm>
            <a:off x="8002588" y="69850"/>
            <a:ext cx="657225" cy="636588"/>
            <a:chOff x="5041" y="44"/>
            <a:chExt cx="414" cy="401"/>
          </a:xfrm>
        </p:grpSpPr>
        <p:sp>
          <p:nvSpPr>
            <p:cNvPr id="1129" name="Oval 105"/>
            <p:cNvSpPr>
              <a:spLocks noChangeArrowheads="1"/>
            </p:cNvSpPr>
            <p:nvPr userDrawn="1"/>
          </p:nvSpPr>
          <p:spPr bwMode="gray">
            <a:xfrm rot="149948">
              <a:off x="5161" y="161"/>
              <a:ext cx="175" cy="170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</a:schemeClr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130" name="Group 106"/>
            <p:cNvGrpSpPr>
              <a:grpSpLocks/>
            </p:cNvGrpSpPr>
            <p:nvPr userDrawn="1"/>
          </p:nvGrpSpPr>
          <p:grpSpPr bwMode="auto">
            <a:xfrm rot="334874">
              <a:off x="5321" y="313"/>
              <a:ext cx="98" cy="75"/>
              <a:chOff x="3452" y="878"/>
              <a:chExt cx="402" cy="342"/>
            </a:xfrm>
          </p:grpSpPr>
          <p:sp>
            <p:nvSpPr>
              <p:cNvPr id="1131" name="Oval 107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2" name="Oval 108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3" name="Oval 109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34" name="Group 110"/>
            <p:cNvGrpSpPr>
              <a:grpSpLocks/>
            </p:cNvGrpSpPr>
            <p:nvPr userDrawn="1"/>
          </p:nvGrpSpPr>
          <p:grpSpPr bwMode="auto">
            <a:xfrm rot="-23704554">
              <a:off x="5358" y="218"/>
              <a:ext cx="97" cy="75"/>
              <a:chOff x="3452" y="878"/>
              <a:chExt cx="402" cy="342"/>
            </a:xfrm>
          </p:grpSpPr>
          <p:sp>
            <p:nvSpPr>
              <p:cNvPr id="1135" name="Oval 111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6" name="Oval 112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7" name="Oval 113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38" name="Group 114"/>
            <p:cNvGrpSpPr>
              <a:grpSpLocks/>
            </p:cNvGrpSpPr>
            <p:nvPr userDrawn="1"/>
          </p:nvGrpSpPr>
          <p:grpSpPr bwMode="auto">
            <a:xfrm rot="-4646600">
              <a:off x="5335" y="107"/>
              <a:ext cx="88" cy="82"/>
              <a:chOff x="3452" y="878"/>
              <a:chExt cx="402" cy="342"/>
            </a:xfrm>
          </p:grpSpPr>
          <p:sp>
            <p:nvSpPr>
              <p:cNvPr id="1139" name="Oval 115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0" name="Oval 116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1" name="Oval 117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42" name="Group 118"/>
            <p:cNvGrpSpPr>
              <a:grpSpLocks/>
            </p:cNvGrpSpPr>
            <p:nvPr userDrawn="1"/>
          </p:nvGrpSpPr>
          <p:grpSpPr bwMode="auto">
            <a:xfrm rot="2913403">
              <a:off x="5210" y="359"/>
              <a:ext cx="88" cy="83"/>
              <a:chOff x="3452" y="878"/>
              <a:chExt cx="402" cy="342"/>
            </a:xfrm>
          </p:grpSpPr>
          <p:sp>
            <p:nvSpPr>
              <p:cNvPr id="1143" name="Oval 119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4" name="Oval 120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5" name="Oval 121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46" name="Group 122"/>
            <p:cNvGrpSpPr>
              <a:grpSpLocks/>
            </p:cNvGrpSpPr>
            <p:nvPr userDrawn="1"/>
          </p:nvGrpSpPr>
          <p:grpSpPr bwMode="auto">
            <a:xfrm rot="-29488389">
              <a:off x="5212" y="46"/>
              <a:ext cx="88" cy="83"/>
              <a:chOff x="3452" y="878"/>
              <a:chExt cx="402" cy="342"/>
            </a:xfrm>
          </p:grpSpPr>
          <p:sp>
            <p:nvSpPr>
              <p:cNvPr id="1147" name="Oval 123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8" name="Oval 124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9" name="Oval 125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50" name="Group 126"/>
            <p:cNvGrpSpPr>
              <a:grpSpLocks/>
            </p:cNvGrpSpPr>
            <p:nvPr userDrawn="1"/>
          </p:nvGrpSpPr>
          <p:grpSpPr bwMode="auto">
            <a:xfrm rot="-10069553">
              <a:off x="5089" y="95"/>
              <a:ext cx="97" cy="76"/>
              <a:chOff x="3452" y="878"/>
              <a:chExt cx="402" cy="342"/>
            </a:xfrm>
          </p:grpSpPr>
          <p:sp>
            <p:nvSpPr>
              <p:cNvPr id="1151" name="Oval 127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2" name="Oval 128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3" name="Oval 129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54" name="Group 130"/>
            <p:cNvGrpSpPr>
              <a:grpSpLocks/>
            </p:cNvGrpSpPr>
            <p:nvPr userDrawn="1"/>
          </p:nvGrpSpPr>
          <p:grpSpPr bwMode="auto">
            <a:xfrm rot="-34314642">
              <a:off x="5041" y="204"/>
              <a:ext cx="97" cy="75"/>
              <a:chOff x="3452" y="878"/>
              <a:chExt cx="402" cy="342"/>
            </a:xfrm>
          </p:grpSpPr>
          <p:sp>
            <p:nvSpPr>
              <p:cNvPr id="1155" name="Oval 131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6" name="Oval 132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7" name="Oval 133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58" name="Group 134"/>
            <p:cNvGrpSpPr>
              <a:grpSpLocks/>
            </p:cNvGrpSpPr>
            <p:nvPr userDrawn="1"/>
          </p:nvGrpSpPr>
          <p:grpSpPr bwMode="auto">
            <a:xfrm rot="-15041649">
              <a:off x="5085" y="304"/>
              <a:ext cx="88" cy="82"/>
              <a:chOff x="3452" y="878"/>
              <a:chExt cx="402" cy="342"/>
            </a:xfrm>
          </p:grpSpPr>
          <p:sp>
            <p:nvSpPr>
              <p:cNvPr id="1159" name="Oval 135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60" name="Oval 136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61" name="Oval 137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162" name="Rectangle 138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3246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n-lt"/>
              </a:defRPr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1175" name="Line 151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76" name="Line 152"/>
          <p:cNvSpPr>
            <a:spLocks noChangeShapeType="1"/>
          </p:cNvSpPr>
          <p:nvPr/>
        </p:nvSpPr>
        <p:spPr bwMode="auto">
          <a:xfrm>
            <a:off x="0" y="9144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77" name="Line 153"/>
          <p:cNvSpPr>
            <a:spLocks noChangeShapeType="1"/>
          </p:cNvSpPr>
          <p:nvPr/>
        </p:nvSpPr>
        <p:spPr bwMode="auto">
          <a:xfrm>
            <a:off x="0" y="664845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78" name="Line 154"/>
          <p:cNvSpPr>
            <a:spLocks noChangeShapeType="1"/>
          </p:cNvSpPr>
          <p:nvPr/>
        </p:nvSpPr>
        <p:spPr bwMode="auto">
          <a:xfrm>
            <a:off x="4572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79" name="Line 15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81" name="Line 157"/>
          <p:cNvSpPr>
            <a:spLocks noChangeShapeType="1"/>
          </p:cNvSpPr>
          <p:nvPr/>
        </p:nvSpPr>
        <p:spPr bwMode="auto">
          <a:xfrm flipH="1">
            <a:off x="0" y="5105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82" name="Line 158"/>
          <p:cNvSpPr>
            <a:spLocks noChangeShapeType="1"/>
          </p:cNvSpPr>
          <p:nvPr/>
        </p:nvSpPr>
        <p:spPr bwMode="auto">
          <a:xfrm>
            <a:off x="1752600" y="6648450"/>
            <a:ext cx="0" cy="209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83" name="Line 159"/>
          <p:cNvSpPr>
            <a:spLocks noChangeShapeType="1"/>
          </p:cNvSpPr>
          <p:nvPr/>
        </p:nvSpPr>
        <p:spPr bwMode="auto">
          <a:xfrm>
            <a:off x="8763000" y="6019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&#1047;&#1072;&#1085;&#1103;&#1090;&#1080;&#1103;" TargetMode="External"/><Relationship Id="rId3" Type="http://schemas.openxmlformats.org/officeDocument/2006/relationships/hyperlink" Target="&#1088;&#1072;&#1073;&#1086;&#1090;&#1072;%20&#1089;%20&#1088;&#1086;&#1076;&#1080;&#1090;&#1077;&#1083;&#1103;&#1084;&#1080;" TargetMode="External"/><Relationship Id="rId7" Type="http://schemas.openxmlformats.org/officeDocument/2006/relationships/hyperlink" Target="&#1051;&#1080;&#1090;&#1077;&#1088;&#1072;&#1090;&#1091;&#1088;&#1085;&#1099;&#1081;%20&#1084;&#1072;&#1090;&#1077;&#1088;&#1080;&#1072;&#1083;" TargetMode="External"/><Relationship Id="rId2" Type="http://schemas.openxmlformats.org/officeDocument/2006/relationships/hyperlink" Target="&#1050;&#1072;&#1088;&#1090;&#1086;&#1090;&#1077;&#1082;&#1072;%20&#1076;&#1080;&#1076;&#1072;&#1082;&#1090;&#1080;&#1095;&#1077;&#1089;&#1082;&#1080;&#1093;%20&#1080;&#1075;&#1088;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55;&#1077;&#1088;&#1089;&#1087;&#1077;&#1082;&#1090;&#1080;&#1074;&#1085;&#1099;&#1081;%20&#1087;&#1083;&#1072;&#1085;%20&#1088;&#1072;&#1073;&#1086;&#1090;&#1099;%20&#1089;%20&#1088;&#1086;&#1076;&#1080;&#1090;&#1077;&#1083;&#1103;&#1084;&#1080;.docx" TargetMode="External"/><Relationship Id="rId5" Type="http://schemas.openxmlformats.org/officeDocument/2006/relationships/hyperlink" Target="&#1055;&#1077;&#1088;&#1089;&#1087;&#1077;&#1082;&#1090;&#1080;&#1074;&#1085;&#1099;&#1081;%20&#1087;&#1083;&#1072;&#1085;%20&#1088;&#1072;&#1073;&#1086;&#1090;&#1099;%20&#1089;%20&#1076;&#1077;&#1090;&#1100;&#1084;&#1080;.docx" TargetMode="External"/><Relationship Id="rId4" Type="http://schemas.openxmlformats.org/officeDocument/2006/relationships/hyperlink" Target="&#1050;&#1072;&#1088;&#1090;&#1086;&#1090;&#1077;&#1082;&#1072;%20&#1087;&#1086;&#1076;&#1074;&#1080;&#1078;&#1085;&#1099;&#1093;%20&#1080;&#1075;&#1088;.docx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1295400" y="438150"/>
            <a:ext cx="7786688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dirty="0">
                <a:solidFill>
                  <a:srgbClr val="42551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детский сад компенсирующего вида № 46 «Кот в сапогах»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для детей с тяжелыми нарушениями речи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gray">
          <a:xfrm>
            <a:off x="2334419" y="1988840"/>
            <a:ext cx="570865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None/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3600" dirty="0" smtClean="0">
                <a:latin typeface="Monotype Corsiva" pitchFamily="66" charset="0"/>
                <a:cs typeface="Times New Roman" pitchFamily="18" charset="0"/>
              </a:rPr>
              <a:t>Проект :</a:t>
            </a:r>
          </a:p>
          <a:p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>«Развитие коммуникативных навыков  старших дошкольников через  использование  инновационной технологии О.А. Бизиковой»</a:t>
            </a:r>
            <a:endParaRPr lang="ru-RU" sz="2800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517232"/>
            <a:ext cx="8136904" cy="648072"/>
          </a:xfrm>
          <a:solidFill>
            <a:schemeClr val="bg1"/>
          </a:solidFill>
        </p:spPr>
        <p:txBody>
          <a:bodyPr/>
          <a:lstStyle/>
          <a:p>
            <a:pPr algn="r"/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Рабочая группа: 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Курарару 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Л.А., Чернявская Н.Н., </a:t>
            </a:r>
            <a:r>
              <a:rPr lang="ru-RU" sz="1400" b="0" dirty="0" err="1">
                <a:latin typeface="Times New Roman" pitchFamily="18" charset="0"/>
                <a:cs typeface="Times New Roman" pitchFamily="18" charset="0"/>
              </a:rPr>
              <a:t>Порубова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Н.М. </a:t>
            </a:r>
          </a:p>
          <a:p>
            <a:pPr algn="r"/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Логинова С.В., 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Фролова 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Е.А., Клюшина Н.К</a:t>
            </a:r>
            <a:r>
              <a:rPr lang="ru-RU" sz="1400" b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1400" b="0" smtClean="0">
                <a:latin typeface="Times New Roman" pitchFamily="18" charset="0"/>
                <a:cs typeface="Times New Roman" pitchFamily="18" charset="0"/>
              </a:rPr>
              <a:t>Корниецкая А.В.. </a:t>
            </a:r>
            <a:endParaRPr lang="ru-RU" b="0" dirty="0"/>
          </a:p>
          <a:p>
            <a:endParaRPr lang="ru-RU" dirty="0"/>
          </a:p>
        </p:txBody>
      </p:sp>
      <p:pic>
        <p:nvPicPr>
          <p:cNvPr id="5" name="Рисунок 4" descr="http://www.cad98.okis.ru/img/cad98/vo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1345" y="481013"/>
            <a:ext cx="2016224" cy="19942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80920" cy="1296144"/>
          </a:xfrm>
        </p:spPr>
        <p:txBody>
          <a:bodyPr/>
          <a:lstStyle/>
          <a:p>
            <a:pPr algn="ctr"/>
            <a:r>
              <a:rPr lang="ru-RU" sz="1800" dirty="0" smtClean="0">
                <a:latin typeface="Georgia" pitchFamily="18" charset="0"/>
              </a:rPr>
              <a:t>Исходный уровень сформированности  </a:t>
            </a:r>
            <a:r>
              <a:rPr lang="ru-RU" sz="1800" dirty="0">
                <a:latin typeface="Georgia" pitchFamily="18" charset="0"/>
              </a:rPr>
              <a:t>интегративного качества «Овладевший средствами общения и способами взаимодействия со взрослыми и сверстниками»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 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09891214"/>
              </p:ext>
            </p:extLst>
          </p:nvPr>
        </p:nvGraphicFramePr>
        <p:xfrm>
          <a:off x="899593" y="1844823"/>
          <a:ext cx="6840760" cy="4104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53561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Модули системы работы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980728"/>
            <a:ext cx="8023225" cy="5169247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i="1" dirty="0" smtClean="0">
                <a:latin typeface="Georgia" pitchFamily="18" charset="0"/>
              </a:rPr>
              <a:t>Целевой модуль</a:t>
            </a:r>
          </a:p>
          <a:p>
            <a:pPr marL="0" indent="0" algn="ctr">
              <a:buNone/>
            </a:pPr>
            <a:endParaRPr lang="ru-RU" sz="2000" b="1" i="1" dirty="0" smtClean="0">
              <a:latin typeface="Georgia" pitchFamily="18" charset="0"/>
            </a:endParaRPr>
          </a:p>
          <a:p>
            <a:pPr marL="0" lvl="0" indent="0" algn="just" defTabSz="901700" fontAlgn="auto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ru-RU" sz="1800" b="1" kern="1200" dirty="0" smtClean="0">
                <a:solidFill>
                  <a:srgbClr val="113F71"/>
                </a:solidFill>
                <a:latin typeface="Georgia" pitchFamily="18" charset="0"/>
                <a:cs typeface="Times New Roman" pitchFamily="18" charset="0"/>
              </a:rPr>
              <a:t>Цель:</a:t>
            </a:r>
            <a:r>
              <a:rPr lang="ru-RU" sz="1800" kern="1200" dirty="0" smtClean="0">
                <a:solidFill>
                  <a:srgbClr val="113F71"/>
                </a:solidFill>
                <a:latin typeface="Georgia" pitchFamily="18" charset="0"/>
                <a:cs typeface="Times New Roman" pitchFamily="18" charset="0"/>
              </a:rPr>
              <a:t> Развитие умения детей  старшего </a:t>
            </a:r>
            <a:r>
              <a:rPr lang="ru-RU" sz="1800" kern="1200" dirty="0">
                <a:solidFill>
                  <a:srgbClr val="113F71"/>
                </a:solidFill>
                <a:latin typeface="Georgia" pitchFamily="18" charset="0"/>
                <a:cs typeface="Times New Roman" pitchFamily="18" charset="0"/>
              </a:rPr>
              <a:t>дошкольного </a:t>
            </a:r>
            <a:r>
              <a:rPr lang="ru-RU" sz="1800" kern="1200" dirty="0" smtClean="0">
                <a:solidFill>
                  <a:srgbClr val="113F71"/>
                </a:solidFill>
                <a:latin typeface="Georgia" pitchFamily="18" charset="0"/>
                <a:cs typeface="Times New Roman" pitchFamily="18" charset="0"/>
              </a:rPr>
              <a:t>возраста пользоваться диалогом, как формой общения.</a:t>
            </a:r>
          </a:p>
          <a:p>
            <a:pPr marL="0" lvl="0" indent="0" algn="just" defTabSz="901700" fontAlgn="auto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ru-RU" sz="1800" kern="1200" dirty="0" smtClean="0">
              <a:solidFill>
                <a:srgbClr val="113F71"/>
              </a:solidFill>
              <a:latin typeface="Georgia" pitchFamily="18" charset="0"/>
              <a:cs typeface="Times New Roman" pitchFamily="18" charset="0"/>
            </a:endParaRPr>
          </a:p>
          <a:p>
            <a:pPr marL="0" lvl="0" indent="0" algn="just">
              <a:spcAft>
                <a:spcPts val="0"/>
              </a:spcAft>
              <a:buNone/>
              <a:tabLst>
                <a:tab pos="316865" algn="l"/>
              </a:tabLst>
            </a:pPr>
            <a:r>
              <a:rPr lang="ru-RU" sz="1800" b="1" kern="1200" dirty="0" smtClean="0">
                <a:solidFill>
                  <a:srgbClr val="113F71"/>
                </a:solidFill>
                <a:latin typeface="Georgia" pitchFamily="18" charset="0"/>
                <a:cs typeface="Times New Roman" pitchFamily="18" charset="0"/>
              </a:rPr>
              <a:t>Задачи: </a:t>
            </a:r>
          </a:p>
          <a:p>
            <a:pPr lvl="0" algn="just">
              <a:spcAft>
                <a:spcPts val="0"/>
              </a:spcAft>
              <a:buFont typeface="Times New Roman"/>
              <a:buAutoNum type="arabicParenR"/>
              <a:tabLst>
                <a:tab pos="316865" algn="l"/>
              </a:tabLst>
            </a:pPr>
            <a:r>
              <a:rPr lang="ru-RU" sz="1800" spc="-15" dirty="0">
                <a:latin typeface="Georgia" pitchFamily="18" charset="0"/>
                <a:ea typeface="Times New Roman"/>
              </a:rPr>
              <a:t>Ф</a:t>
            </a:r>
            <a:r>
              <a:rPr lang="ru-RU" sz="1800" spc="-15" dirty="0" smtClean="0">
                <a:latin typeface="Georgia" pitchFamily="18" charset="0"/>
                <a:ea typeface="Times New Roman"/>
              </a:rPr>
              <a:t>ормировать </a:t>
            </a:r>
            <a:r>
              <a:rPr lang="ru-RU" sz="1800" spc="-15" dirty="0">
                <a:latin typeface="Georgia" pitchFamily="18" charset="0"/>
                <a:ea typeface="Times New Roman"/>
              </a:rPr>
              <a:t>умения пользоваться различными единицами</a:t>
            </a:r>
            <a:br>
              <a:rPr lang="ru-RU" sz="1800" spc="-15" dirty="0">
                <a:latin typeface="Georgia" pitchFamily="18" charset="0"/>
                <a:ea typeface="Times New Roman"/>
              </a:rPr>
            </a:br>
            <a:r>
              <a:rPr lang="ru-RU" sz="1800" spc="-35" dirty="0">
                <a:latin typeface="Georgia" pitchFamily="18" charset="0"/>
                <a:ea typeface="Times New Roman"/>
              </a:rPr>
              <a:t>диалога в соответствии с их функциональным </a:t>
            </a:r>
            <a:r>
              <a:rPr lang="ru-RU" sz="1800" spc="-35" dirty="0" smtClean="0">
                <a:latin typeface="Georgia" pitchFamily="18" charset="0"/>
                <a:ea typeface="Times New Roman"/>
              </a:rPr>
              <a:t>назначением.</a:t>
            </a:r>
          </a:p>
          <a:p>
            <a:pPr lvl="0" algn="just">
              <a:spcAft>
                <a:spcPts val="0"/>
              </a:spcAft>
              <a:buFont typeface="Times New Roman"/>
              <a:buAutoNum type="arabicParenR"/>
              <a:tabLst>
                <a:tab pos="316865" algn="l"/>
              </a:tabLst>
            </a:pPr>
            <a:endParaRPr lang="ru-RU" sz="1100" dirty="0">
              <a:latin typeface="Georgia" pitchFamily="18" charset="0"/>
              <a:ea typeface="Times New Roman"/>
            </a:endParaRPr>
          </a:p>
          <a:p>
            <a:pPr lvl="0" algn="just">
              <a:spcAft>
                <a:spcPts val="0"/>
              </a:spcAft>
              <a:buFont typeface="Times New Roman"/>
              <a:buAutoNum type="arabicParenR"/>
              <a:tabLst>
                <a:tab pos="316865" algn="l"/>
              </a:tabLst>
            </a:pPr>
            <a:r>
              <a:rPr lang="ru-RU" sz="1800" spc="-20" dirty="0" smtClean="0">
                <a:latin typeface="Georgia" pitchFamily="18" charset="0"/>
                <a:ea typeface="Times New Roman"/>
              </a:rPr>
              <a:t>Способствовать </a:t>
            </a:r>
            <a:r>
              <a:rPr lang="ru-RU" sz="1800" spc="-20" dirty="0">
                <a:latin typeface="Georgia" pitchFamily="18" charset="0"/>
                <a:ea typeface="Times New Roman"/>
              </a:rPr>
              <a:t>усвоению основных правил ведения диалога,</a:t>
            </a:r>
            <a:br>
              <a:rPr lang="ru-RU" sz="1800" spc="-20" dirty="0">
                <a:latin typeface="Georgia" pitchFamily="18" charset="0"/>
                <a:ea typeface="Times New Roman"/>
              </a:rPr>
            </a:br>
            <a:r>
              <a:rPr lang="ru-RU" sz="1800" spc="-20" dirty="0">
                <a:latin typeface="Georgia" pitchFamily="18" charset="0"/>
                <a:ea typeface="Times New Roman"/>
              </a:rPr>
              <a:t>его</a:t>
            </a:r>
            <a:r>
              <a:rPr lang="ru-RU" sz="1800" dirty="0">
                <a:latin typeface="Georgia" pitchFamily="18" charset="0"/>
                <a:ea typeface="Times New Roman"/>
              </a:rPr>
              <a:t> </a:t>
            </a:r>
            <a:r>
              <a:rPr lang="ru-RU" sz="1800" dirty="0" smtClean="0">
                <a:latin typeface="Georgia" pitchFamily="18" charset="0"/>
                <a:ea typeface="Times New Roman"/>
              </a:rPr>
              <a:t>культуры.</a:t>
            </a:r>
          </a:p>
          <a:p>
            <a:pPr lvl="0" algn="just">
              <a:spcAft>
                <a:spcPts val="0"/>
              </a:spcAft>
              <a:buFont typeface="Times New Roman"/>
              <a:buAutoNum type="arabicParenR"/>
              <a:tabLst>
                <a:tab pos="316865" algn="l"/>
              </a:tabLst>
            </a:pPr>
            <a:endParaRPr lang="ru-RU" sz="1100" dirty="0">
              <a:latin typeface="Georgia" pitchFamily="18" charset="0"/>
              <a:ea typeface="Times New Roman"/>
            </a:endParaRPr>
          </a:p>
          <a:p>
            <a:pPr lvl="0" algn="just">
              <a:spcBef>
                <a:spcPts val="145"/>
              </a:spcBef>
              <a:spcAft>
                <a:spcPts val="0"/>
              </a:spcAft>
              <a:buFont typeface="Times New Roman"/>
              <a:buAutoNum type="arabicParenR"/>
              <a:tabLst>
                <a:tab pos="316865" algn="l"/>
              </a:tabLst>
            </a:pPr>
            <a:r>
              <a:rPr lang="ru-RU" sz="1800" spc="-45" dirty="0" smtClean="0">
                <a:latin typeface="Georgia" pitchFamily="18" charset="0"/>
                <a:ea typeface="Times New Roman"/>
              </a:rPr>
              <a:t>Обучать </a:t>
            </a:r>
            <a:r>
              <a:rPr lang="ru-RU" sz="1800" spc="-45" dirty="0">
                <a:latin typeface="Georgia" pitchFamily="18" charset="0"/>
                <a:ea typeface="Times New Roman"/>
              </a:rPr>
              <a:t>дошкольников правилам речевого </a:t>
            </a:r>
            <a:r>
              <a:rPr lang="ru-RU" sz="1800" spc="-45" dirty="0" smtClean="0">
                <a:latin typeface="Georgia" pitchFamily="18" charset="0"/>
                <a:ea typeface="Times New Roman"/>
              </a:rPr>
              <a:t>этикета.</a:t>
            </a:r>
          </a:p>
          <a:p>
            <a:pPr lvl="0" algn="just">
              <a:spcBef>
                <a:spcPts val="145"/>
              </a:spcBef>
              <a:spcAft>
                <a:spcPts val="0"/>
              </a:spcAft>
              <a:buFont typeface="Times New Roman"/>
              <a:buAutoNum type="arabicParenR"/>
              <a:tabLst>
                <a:tab pos="316865" algn="l"/>
              </a:tabLst>
            </a:pPr>
            <a:endParaRPr lang="ru-RU" sz="1800" spc="-45" dirty="0" smtClean="0">
              <a:latin typeface="Georgia" pitchFamily="18" charset="0"/>
              <a:ea typeface="Times New Roman"/>
            </a:endParaRPr>
          </a:p>
          <a:p>
            <a:pPr lvl="0" algn="just">
              <a:spcBef>
                <a:spcPts val="145"/>
              </a:spcBef>
              <a:spcAft>
                <a:spcPts val="0"/>
              </a:spcAft>
              <a:buFont typeface="Times New Roman"/>
              <a:buAutoNum type="arabicParenR"/>
              <a:tabLst>
                <a:tab pos="316865" algn="l"/>
              </a:tabLst>
            </a:pPr>
            <a:r>
              <a:rPr lang="ru-RU" sz="1800" kern="1200" dirty="0" smtClean="0">
                <a:latin typeface="Georgia" pitchFamily="18" charset="0"/>
                <a:cs typeface="Times New Roman" pitchFamily="18" charset="0"/>
              </a:rPr>
              <a:t>Обеспечить </a:t>
            </a:r>
            <a:r>
              <a:rPr lang="ru-RU" sz="1800" kern="1200" dirty="0">
                <a:latin typeface="Georgia" pitchFamily="18" charset="0"/>
                <a:cs typeface="Times New Roman" pitchFamily="18" charset="0"/>
              </a:rPr>
              <a:t>эффективное взаимодействие с родителями по </a:t>
            </a:r>
          </a:p>
          <a:p>
            <a:pPr marL="365125" lvl="0" indent="-282575" eaLnBrk="0" hangingPunct="0">
              <a:spcBef>
                <a:spcPts val="0"/>
              </a:spcBef>
              <a:buClr>
                <a:srgbClr val="3891A7"/>
              </a:buClr>
              <a:buSzPct val="80000"/>
              <a:buNone/>
              <a:defRPr/>
            </a:pPr>
            <a:r>
              <a:rPr lang="ru-RU" sz="1800" kern="1200" dirty="0">
                <a:latin typeface="Georgia" pitchFamily="18" charset="0"/>
                <a:cs typeface="Times New Roman" pitchFamily="18" charset="0"/>
              </a:rPr>
              <a:t>вопросам </a:t>
            </a:r>
            <a:r>
              <a:rPr lang="ru-RU" sz="1800" kern="1200" dirty="0" smtClean="0">
                <a:latin typeface="Georgia" pitchFamily="18" charset="0"/>
                <a:cs typeface="Times New Roman" pitchFamily="18" charset="0"/>
              </a:rPr>
              <a:t>развития коммуникативных навыков у детей.</a:t>
            </a:r>
            <a:endParaRPr lang="ru-RU" sz="1800" kern="1200" dirty="0">
              <a:latin typeface="Georgia" pitchFamily="18" charset="0"/>
              <a:cs typeface="Times New Roman" pitchFamily="18" charset="0"/>
            </a:endParaRPr>
          </a:p>
          <a:p>
            <a:pPr marL="0" lvl="0" indent="0" algn="just" defTabSz="901700" fontAlgn="auto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ru-RU" sz="1800" b="1" kern="1200" dirty="0">
              <a:solidFill>
                <a:srgbClr val="113F7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940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980728"/>
            <a:ext cx="8023225" cy="5616624"/>
          </a:xfrm>
        </p:spPr>
        <p:txBody>
          <a:bodyPr/>
          <a:lstStyle/>
          <a:p>
            <a:pPr marL="365125" lvl="0" indent="-282575" eaLnBrk="0" hangingPunct="0">
              <a:spcBef>
                <a:spcPts val="600"/>
              </a:spcBef>
              <a:buClr>
                <a:srgbClr val="3891A7"/>
              </a:buClr>
              <a:buSzPct val="80000"/>
              <a:buNone/>
              <a:defRPr/>
            </a:pPr>
            <a:r>
              <a:rPr lang="ru-RU" sz="1600" b="1" i="1" kern="1200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1этап </a:t>
            </a:r>
            <a:r>
              <a:rPr lang="ru-RU" sz="1600" b="1" i="1" kern="1200" dirty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-</a:t>
            </a:r>
            <a:r>
              <a:rPr lang="ru-RU" sz="1600" b="1" kern="1200" dirty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 подготовительный: </a:t>
            </a:r>
          </a:p>
          <a:p>
            <a:pPr marL="365125" lvl="0" indent="-282575" eaLnBrk="0" hangingPunct="0">
              <a:spcBef>
                <a:spcPts val="600"/>
              </a:spcBef>
              <a:buClr>
                <a:srgbClr val="3891A7"/>
              </a:buClr>
              <a:buSzPct val="80000"/>
              <a:buNone/>
              <a:defRPr/>
            </a:pPr>
            <a:r>
              <a:rPr lang="ru-RU" sz="1600" kern="1200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Начальная </a:t>
            </a:r>
            <a:r>
              <a:rPr lang="ru-RU" sz="1600" kern="1200" dirty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диагностика уровня сформированности </a:t>
            </a:r>
            <a:r>
              <a:rPr lang="ru-RU" sz="1600" kern="1200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коммуникативных навыков детей  (беседы</a:t>
            </a:r>
            <a:r>
              <a:rPr lang="ru-RU" sz="1600" kern="1200" dirty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, презентации, сюжетно-ролевые игры, просмотр театральных постановок</a:t>
            </a:r>
            <a:r>
              <a:rPr lang="ru-RU" sz="1600" kern="1200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).</a:t>
            </a:r>
            <a:endParaRPr lang="ru-RU" sz="1600" kern="1200" dirty="0">
              <a:solidFill>
                <a:srgbClr val="FF0000"/>
              </a:solidFill>
              <a:latin typeface="Georgia" pitchFamily="18" charset="0"/>
              <a:cs typeface="Times New Roman" pitchFamily="18" charset="0"/>
            </a:endParaRPr>
          </a:p>
          <a:p>
            <a:pPr marL="365125" lvl="0" indent="-282575" eaLnBrk="0" hangingPunct="0">
              <a:spcBef>
                <a:spcPts val="600"/>
              </a:spcBef>
              <a:buClr>
                <a:srgbClr val="3891A7"/>
              </a:buClr>
              <a:buSzPct val="80000"/>
              <a:buNone/>
              <a:defRPr/>
            </a:pPr>
            <a:endParaRPr lang="ru-RU" sz="1600" kern="1200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  <a:p>
            <a:pPr marL="48895" marR="39370" lvl="0" indent="0" algn="just">
              <a:spcBef>
                <a:spcPts val="120"/>
              </a:spcBef>
              <a:spcAft>
                <a:spcPts val="0"/>
              </a:spcAft>
              <a:buClr>
                <a:srgbClr val="5AABCC"/>
              </a:buClr>
              <a:buNone/>
            </a:pPr>
            <a:r>
              <a:rPr lang="ru-RU" sz="1600" b="1" i="1" kern="12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2 этап</a:t>
            </a:r>
            <a:r>
              <a:rPr lang="ru-RU" sz="1600" b="1" kern="12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- основной: </a:t>
            </a:r>
            <a:endParaRPr lang="ru-RU" sz="1600" kern="1200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  <a:p>
            <a:pPr marL="48895" marR="39370" lvl="0" indent="0" algn="just">
              <a:spcBef>
                <a:spcPts val="120"/>
              </a:spcBef>
              <a:spcAft>
                <a:spcPts val="0"/>
              </a:spcAft>
              <a:buClr>
                <a:srgbClr val="5AABCC"/>
              </a:buClr>
              <a:buNone/>
            </a:pPr>
            <a:r>
              <a:rPr lang="ru-RU" sz="1600" i="1" dirty="0" smtClean="0">
                <a:solidFill>
                  <a:srgbClr val="002060"/>
                </a:solidFill>
                <a:latin typeface="Georgia" pitchFamily="18" charset="0"/>
                <a:ea typeface="Times New Roman"/>
              </a:rPr>
              <a:t>первая ступень - </a:t>
            </a:r>
            <a:r>
              <a:rPr lang="ru-RU" sz="1600" dirty="0" smtClean="0">
                <a:solidFill>
                  <a:srgbClr val="002060"/>
                </a:solidFill>
                <a:latin typeface="Georgia" pitchFamily="18" charset="0"/>
                <a:ea typeface="Times New Roman"/>
              </a:rPr>
              <a:t>использование игр и игровых приемов с готовыми диалогическими репликами</a:t>
            </a:r>
            <a:endParaRPr lang="ru-RU" sz="1600" dirty="0">
              <a:solidFill>
                <a:srgbClr val="002060"/>
              </a:solidFill>
              <a:latin typeface="Georgia" pitchFamily="18" charset="0"/>
              <a:ea typeface="Times New Roman"/>
            </a:endParaRPr>
          </a:p>
          <a:p>
            <a:pPr marL="45720" marR="45720" lvl="0" indent="0" algn="just">
              <a:spcBef>
                <a:spcPts val="120"/>
              </a:spcBef>
              <a:spcAft>
                <a:spcPts val="0"/>
              </a:spcAft>
              <a:buClr>
                <a:srgbClr val="5AABCC"/>
              </a:buClr>
              <a:buNone/>
            </a:pPr>
            <a:r>
              <a:rPr lang="ru-RU" sz="1600" i="1" dirty="0">
                <a:solidFill>
                  <a:srgbClr val="002060"/>
                </a:solidFill>
                <a:latin typeface="Georgia" pitchFamily="18" charset="0"/>
                <a:ea typeface="Times New Roman"/>
              </a:rPr>
              <a:t>в</a:t>
            </a:r>
            <a:r>
              <a:rPr lang="ru-RU" sz="1600" i="1" dirty="0" smtClean="0">
                <a:solidFill>
                  <a:srgbClr val="002060"/>
                </a:solidFill>
                <a:latin typeface="Georgia" pitchFamily="18" charset="0"/>
                <a:ea typeface="Times New Roman"/>
              </a:rPr>
              <a:t>торая ступень – </a:t>
            </a:r>
            <a:r>
              <a:rPr lang="ru-RU" sz="1600" dirty="0" smtClean="0">
                <a:solidFill>
                  <a:srgbClr val="002060"/>
                </a:solidFill>
                <a:latin typeface="Georgia" pitchFamily="18" charset="0"/>
                <a:ea typeface="Times New Roman"/>
              </a:rPr>
              <a:t>использование игр, в которых дошкольники оперируют не только заученными, но и самостоятельно построенными репликами. </a:t>
            </a:r>
            <a:endParaRPr lang="ru-RU" sz="1600" dirty="0">
              <a:solidFill>
                <a:srgbClr val="002060"/>
              </a:solidFill>
              <a:latin typeface="Georgia" pitchFamily="18" charset="0"/>
              <a:ea typeface="Times New Roman"/>
            </a:endParaRPr>
          </a:p>
          <a:p>
            <a:pPr marL="0" lvl="0" indent="0">
              <a:buClr>
                <a:srgbClr val="5AABCC"/>
              </a:buClr>
              <a:buNone/>
            </a:pPr>
            <a:r>
              <a:rPr lang="ru-RU" sz="1600" i="1" spc="-45" dirty="0">
                <a:solidFill>
                  <a:srgbClr val="002060"/>
                </a:solidFill>
                <a:latin typeface="Georgia" pitchFamily="18" charset="0"/>
                <a:ea typeface="Times New Roman"/>
              </a:rPr>
              <a:t>т</a:t>
            </a:r>
            <a:r>
              <a:rPr lang="ru-RU" sz="1600" i="1" spc="-45" dirty="0" smtClean="0">
                <a:solidFill>
                  <a:srgbClr val="002060"/>
                </a:solidFill>
                <a:latin typeface="Georgia" pitchFamily="18" charset="0"/>
                <a:ea typeface="Times New Roman"/>
              </a:rPr>
              <a:t>ретья ступень -  </a:t>
            </a:r>
            <a:r>
              <a:rPr lang="ru-RU" sz="1600" spc="-45" dirty="0" smtClean="0">
                <a:solidFill>
                  <a:srgbClr val="002060"/>
                </a:solidFill>
                <a:latin typeface="Georgia" pitchFamily="18" charset="0"/>
                <a:ea typeface="Times New Roman"/>
              </a:rPr>
              <a:t>использование игр, которые побуждают к самостоятельному построению диалогических реплик.</a:t>
            </a:r>
          </a:p>
          <a:p>
            <a:pPr marL="0" lvl="0" indent="0">
              <a:buClr>
                <a:srgbClr val="5AABCC"/>
              </a:buClr>
              <a:buNone/>
            </a:pPr>
            <a:endParaRPr lang="ru-RU" sz="1600" spc="-45" dirty="0" smtClean="0">
              <a:solidFill>
                <a:srgbClr val="002060"/>
              </a:solidFill>
              <a:latin typeface="Georgia" pitchFamily="18" charset="0"/>
              <a:ea typeface="Times New Roman"/>
            </a:endParaRPr>
          </a:p>
          <a:p>
            <a:pPr marL="365125" lvl="0" indent="-282575" eaLnBrk="0" hangingPunct="0">
              <a:spcBef>
                <a:spcPts val="0"/>
              </a:spcBef>
              <a:buClr>
                <a:srgbClr val="3891A7"/>
              </a:buClr>
              <a:buSzPct val="80000"/>
              <a:buNone/>
              <a:defRPr/>
            </a:pPr>
            <a:r>
              <a:rPr lang="ru-RU" sz="1600" kern="12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Систематическое  взаимодействие </a:t>
            </a:r>
            <a:r>
              <a:rPr lang="ru-RU" sz="1600" kern="12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с родителями по </a:t>
            </a:r>
            <a:r>
              <a:rPr lang="ru-RU" sz="1600" kern="12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вопросам развития    коммуникативных навыков у детей </a:t>
            </a:r>
          </a:p>
          <a:p>
            <a:pPr marL="365125" lvl="0" indent="-282575" eaLnBrk="0" hangingPunct="0">
              <a:spcBef>
                <a:spcPts val="0"/>
              </a:spcBef>
              <a:buClr>
                <a:srgbClr val="3891A7"/>
              </a:buClr>
              <a:buSzPct val="80000"/>
              <a:buNone/>
              <a:defRPr/>
            </a:pPr>
            <a:endParaRPr lang="ru-RU" sz="1600" kern="1200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  <a:p>
            <a:pPr marL="0" lvl="0" indent="0" algn="just">
              <a:spcBef>
                <a:spcPts val="145"/>
              </a:spcBef>
              <a:spcAft>
                <a:spcPts val="0"/>
              </a:spcAft>
              <a:buClr>
                <a:srgbClr val="5AABCC"/>
              </a:buClr>
              <a:buNone/>
              <a:tabLst>
                <a:tab pos="316865" algn="l"/>
              </a:tabLst>
            </a:pPr>
            <a:r>
              <a:rPr lang="ru-RU" sz="1600" b="1" i="1" kern="12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3 этап</a:t>
            </a:r>
            <a:r>
              <a:rPr lang="ru-RU" sz="1600" b="1" kern="12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- итоговый</a:t>
            </a:r>
            <a:r>
              <a:rPr lang="ru-RU" sz="1600" b="1" kern="12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:</a:t>
            </a:r>
          </a:p>
          <a:p>
            <a:pPr marL="0" lvl="0" indent="0" algn="just">
              <a:spcBef>
                <a:spcPts val="145"/>
              </a:spcBef>
              <a:spcAft>
                <a:spcPts val="0"/>
              </a:spcAft>
              <a:buClr>
                <a:srgbClr val="5AABCC"/>
              </a:buClr>
              <a:buNone/>
              <a:tabLst>
                <a:tab pos="316865" algn="l"/>
              </a:tabLst>
            </a:pPr>
            <a:r>
              <a:rPr lang="ru-RU" sz="1600" kern="12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Итоговая </a:t>
            </a:r>
            <a:r>
              <a:rPr lang="ru-RU" sz="1600" kern="12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диагностика уровня сформированности </a:t>
            </a:r>
            <a:r>
              <a:rPr lang="ru-RU" sz="1600" kern="12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коммуникативных навыков. Осознанное ис</a:t>
            </a:r>
            <a:r>
              <a:rPr lang="ru-RU" sz="1600" spc="-15" dirty="0" smtClean="0">
                <a:solidFill>
                  <a:srgbClr val="002060"/>
                </a:solidFill>
                <a:latin typeface="Georgia" pitchFamily="18" charset="0"/>
                <a:ea typeface="Times New Roman"/>
              </a:rPr>
              <a:t>пользование  детьми различных единиц  </a:t>
            </a:r>
            <a:r>
              <a:rPr lang="ru-RU" sz="1600" spc="-35" dirty="0" smtClean="0">
                <a:solidFill>
                  <a:srgbClr val="002060"/>
                </a:solidFill>
                <a:latin typeface="Georgia" pitchFamily="18" charset="0"/>
                <a:ea typeface="Times New Roman"/>
              </a:rPr>
              <a:t>диалога </a:t>
            </a:r>
            <a:r>
              <a:rPr lang="ru-RU" sz="1600" spc="-35" dirty="0">
                <a:solidFill>
                  <a:srgbClr val="002060"/>
                </a:solidFill>
                <a:latin typeface="Georgia" pitchFamily="18" charset="0"/>
                <a:ea typeface="Times New Roman"/>
              </a:rPr>
              <a:t>в соответствии с их функциональным </a:t>
            </a:r>
            <a:r>
              <a:rPr lang="ru-RU" sz="1600" spc="-35" dirty="0" smtClean="0">
                <a:solidFill>
                  <a:srgbClr val="002060"/>
                </a:solidFill>
                <a:latin typeface="Georgia" pitchFamily="18" charset="0"/>
                <a:ea typeface="Times New Roman"/>
              </a:rPr>
              <a:t>назначением, соблюдение </a:t>
            </a:r>
            <a:r>
              <a:rPr lang="ru-RU" sz="1600" spc="-20" dirty="0" smtClean="0">
                <a:solidFill>
                  <a:srgbClr val="113F71"/>
                </a:solidFill>
                <a:latin typeface="Georgia" pitchFamily="18" charset="0"/>
                <a:ea typeface="Times New Roman"/>
              </a:rPr>
              <a:t>правил ведения диалога и   </a:t>
            </a:r>
            <a:r>
              <a:rPr lang="ru-RU" sz="1600" spc="-45" dirty="0" smtClean="0">
                <a:solidFill>
                  <a:srgbClr val="113F71"/>
                </a:solidFill>
                <a:latin typeface="Georgia" pitchFamily="18" charset="0"/>
                <a:ea typeface="Times New Roman"/>
              </a:rPr>
              <a:t>речевого </a:t>
            </a:r>
            <a:r>
              <a:rPr lang="ru-RU" sz="1600" spc="-45" dirty="0">
                <a:solidFill>
                  <a:srgbClr val="113F71"/>
                </a:solidFill>
                <a:latin typeface="Georgia" pitchFamily="18" charset="0"/>
                <a:ea typeface="Times New Roman"/>
              </a:rPr>
              <a:t>этикета.</a:t>
            </a:r>
          </a:p>
          <a:p>
            <a:pPr marL="0" lvl="0" indent="0" algn="just">
              <a:spcAft>
                <a:spcPts val="0"/>
              </a:spcAft>
              <a:buClr>
                <a:srgbClr val="5AABCC"/>
              </a:buClr>
              <a:buNone/>
              <a:tabLst>
                <a:tab pos="316865" algn="l"/>
              </a:tabLst>
            </a:pPr>
            <a:endParaRPr lang="ru-RU" sz="1800" spc="-35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0" lvl="0" indent="0" algn="just" defTabSz="901700" fontAlgn="auto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ru-RU" sz="1800" kern="1200" dirty="0">
              <a:solidFill>
                <a:srgbClr val="113F7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141284"/>
            <a:ext cx="41764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lvl="0" indent="-282575" algn="ctr" eaLnBrk="0" hangingPunct="0">
              <a:spcBef>
                <a:spcPts val="600"/>
              </a:spcBef>
              <a:buClr>
                <a:srgbClr val="3891A7"/>
              </a:buClr>
              <a:buSzPct val="80000"/>
              <a:defRPr/>
            </a:pPr>
            <a:r>
              <a:rPr lang="ru-RU" sz="2000" b="1" i="1" dirty="0">
                <a:solidFill>
                  <a:srgbClr val="113F71"/>
                </a:solidFill>
                <a:latin typeface="Georgia" pitchFamily="18" charset="0"/>
                <a:cs typeface="Times New Roman" pitchFamily="18" charset="0"/>
              </a:rPr>
              <a:t>Содержательный модуль</a:t>
            </a:r>
            <a:endParaRPr lang="ru-RU" sz="2000" i="1" dirty="0">
              <a:solidFill>
                <a:srgbClr val="113F71"/>
              </a:solidFill>
              <a:latin typeface="Georg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31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980728"/>
            <a:ext cx="8023225" cy="5688632"/>
          </a:xfrm>
        </p:spPr>
        <p:txBody>
          <a:bodyPr/>
          <a:lstStyle/>
          <a:p>
            <a:pPr marL="365125" lvl="0" indent="-282575" eaLnBrk="0" hangingPunct="0">
              <a:spcBef>
                <a:spcPts val="600"/>
              </a:spcBef>
              <a:buClr>
                <a:srgbClr val="3891A7"/>
              </a:buClr>
              <a:buSzPct val="80000"/>
              <a:buNone/>
              <a:defRPr/>
            </a:pPr>
            <a:endPara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125" lvl="0" indent="-282575" eaLnBrk="0" hangingPunct="0">
              <a:spcBef>
                <a:spcPts val="600"/>
              </a:spcBef>
              <a:buClr>
                <a:srgbClr val="3891A7"/>
              </a:buClr>
              <a:buSzPct val="80000"/>
              <a:buNone/>
              <a:defRPr/>
            </a:pPr>
            <a:r>
              <a:rPr lang="ru-RU" sz="1600" b="1" kern="12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Участники </a:t>
            </a:r>
            <a:r>
              <a:rPr lang="ru-RU" sz="1600" b="1" kern="12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образовательного процесса: </a:t>
            </a:r>
            <a:r>
              <a:rPr lang="ru-RU" sz="1600" b="1" kern="12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                                                                                       </a:t>
            </a:r>
            <a:r>
              <a:rPr lang="ru-RU" sz="1600" kern="12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дети, родители</a:t>
            </a:r>
            <a:r>
              <a:rPr lang="ru-RU" sz="1600" kern="12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, </a:t>
            </a:r>
            <a:r>
              <a:rPr lang="ru-RU" sz="1600" kern="12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педагоги.</a:t>
            </a:r>
            <a:endParaRPr lang="ru-RU" sz="1600" b="1" kern="1200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  <a:p>
            <a:pPr marL="365125" lvl="0" indent="-282575" eaLnBrk="0" hangingPunct="0">
              <a:spcBef>
                <a:spcPts val="600"/>
              </a:spcBef>
              <a:buClr>
                <a:srgbClr val="3891A7"/>
              </a:buClr>
              <a:buSzPct val="80000"/>
              <a:buNone/>
              <a:defRPr/>
            </a:pPr>
            <a:r>
              <a:rPr lang="ru-RU" sz="1600" b="1" i="1" kern="12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Формы работы с дошкольниками: </a:t>
            </a:r>
            <a:endParaRPr lang="ru-RU" sz="1600" b="1" kern="1200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  <a:p>
            <a:pPr marL="365125" lvl="0" indent="-282575" eaLnBrk="0" hangingPunct="0">
              <a:spcBef>
                <a:spcPts val="0"/>
              </a:spcBef>
              <a:buClr>
                <a:srgbClr val="3891A7"/>
              </a:buClr>
              <a:buSzPct val="80000"/>
              <a:buNone/>
              <a:defRPr/>
            </a:pPr>
            <a:r>
              <a:rPr lang="ru-RU" sz="1600" kern="12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- Н О Д(занятия</a:t>
            </a:r>
            <a:r>
              <a:rPr lang="ru-RU" sz="1600" kern="12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)</a:t>
            </a:r>
            <a:endParaRPr lang="ru-RU" sz="1600" kern="1200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  <a:p>
            <a:pPr marL="365125" lvl="0" indent="-282575" eaLnBrk="0" hangingPunct="0">
              <a:spcBef>
                <a:spcPts val="0"/>
              </a:spcBef>
              <a:buClr>
                <a:srgbClr val="3891A7"/>
              </a:buClr>
              <a:buSzPct val="80000"/>
              <a:buNone/>
              <a:defRPr/>
            </a:pPr>
            <a:r>
              <a:rPr lang="ru-RU" sz="1600" kern="12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- О Д в режиме дня (дидактические, подвижные игры, упражнения, чтение художественной литературы, досуги, </a:t>
            </a:r>
            <a:r>
              <a:rPr lang="ru-RU" sz="1600" kern="12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развлечения)</a:t>
            </a:r>
            <a:endParaRPr lang="ru-RU" sz="1600" kern="1200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  <a:p>
            <a:pPr marL="365125" lvl="0" indent="-282575" eaLnBrk="0" hangingPunct="0">
              <a:spcBef>
                <a:spcPts val="0"/>
              </a:spcBef>
              <a:buClr>
                <a:srgbClr val="3891A7"/>
              </a:buClr>
              <a:buSzPct val="80000"/>
              <a:buNone/>
              <a:defRPr/>
            </a:pPr>
            <a:r>
              <a:rPr lang="ru-RU" sz="1600" kern="12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- самостоятельная деятельность (дидактические, сюжетно- ролевые, театрализованные игры, </a:t>
            </a:r>
            <a:r>
              <a:rPr lang="ru-RU" sz="1600" kern="12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инсценировки)</a:t>
            </a:r>
            <a:endParaRPr lang="ru-RU" sz="1600" kern="1200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  <a:p>
            <a:pPr marL="365125" lvl="0" indent="-282575" eaLnBrk="0" hangingPunct="0">
              <a:spcBef>
                <a:spcPts val="0"/>
              </a:spcBef>
              <a:buClr>
                <a:srgbClr val="3891A7"/>
              </a:buClr>
              <a:buSzPct val="80000"/>
              <a:buNone/>
              <a:defRPr/>
            </a:pPr>
            <a:r>
              <a:rPr lang="ru-RU" sz="1600" kern="12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- совместная деятельность родителей с детьми (чтение художественной литературы, </a:t>
            </a:r>
            <a:r>
              <a:rPr lang="ru-RU" sz="1600" kern="12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беседы, игры</a:t>
            </a:r>
            <a:r>
              <a:rPr lang="ru-RU" sz="1600" kern="12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, выполнение заданий). </a:t>
            </a:r>
          </a:p>
          <a:p>
            <a:pPr marL="365125" lvl="0" indent="-282575" eaLnBrk="0" hangingPunct="0">
              <a:spcBef>
                <a:spcPts val="600"/>
              </a:spcBef>
              <a:buClr>
                <a:srgbClr val="3891A7"/>
              </a:buClr>
              <a:buSzPct val="80000"/>
              <a:buNone/>
              <a:defRPr/>
            </a:pPr>
            <a:r>
              <a:rPr lang="ru-RU" sz="1600" b="1" i="1" kern="12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Формы работы с родителями: </a:t>
            </a:r>
            <a:r>
              <a:rPr lang="ru-RU" sz="1600" kern="12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анкетирование, родительское собрание</a:t>
            </a:r>
            <a:r>
              <a:rPr lang="ru-RU" sz="1600" kern="12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, родительский практикум, круглый стол, консультации </a:t>
            </a:r>
            <a:r>
              <a:rPr lang="ru-RU" sz="1600" kern="12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с обратным талоном, </a:t>
            </a:r>
            <a:r>
              <a:rPr lang="ru-RU" sz="1600" kern="12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памятки, буклеты.</a:t>
            </a:r>
            <a:endParaRPr lang="ru-RU" sz="1600" kern="1200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  <a:p>
            <a:pPr marL="365125" lvl="0" indent="-282575" eaLnBrk="0" hangingPunct="0">
              <a:spcBef>
                <a:spcPts val="600"/>
              </a:spcBef>
              <a:buClr>
                <a:srgbClr val="3891A7"/>
              </a:buClr>
              <a:buSzPct val="80000"/>
              <a:buNone/>
              <a:defRPr/>
            </a:pPr>
            <a:r>
              <a:rPr lang="ru-RU" sz="1600" b="1" i="1" kern="12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Методы и приёмы:</a:t>
            </a:r>
            <a:r>
              <a:rPr lang="ru-RU" sz="1600" b="1" kern="12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1600" b="1" kern="12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1600" kern="12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игровые </a:t>
            </a:r>
            <a:r>
              <a:rPr lang="ru-RU" sz="1600" kern="12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приемы, использование ИКТ, индивидуально - дифференцированный подход, создание и решение проблемных ситуаций, театрализация.</a:t>
            </a:r>
          </a:p>
          <a:p>
            <a:pPr marL="365125" lvl="0" indent="-282575" eaLnBrk="0" hangingPunct="0">
              <a:spcBef>
                <a:spcPts val="600"/>
              </a:spcBef>
              <a:buClr>
                <a:srgbClr val="3891A7"/>
              </a:buClr>
              <a:buSzPct val="80000"/>
              <a:buNone/>
              <a:defRPr/>
            </a:pPr>
            <a:r>
              <a:rPr lang="ru-RU" sz="1600" b="1" i="1" kern="12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Средства обучения</a:t>
            </a:r>
            <a:r>
              <a:rPr lang="ru-RU" sz="1600" i="1" kern="12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:</a:t>
            </a:r>
            <a:r>
              <a:rPr lang="ru-RU" sz="1600" kern="12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карточки-схемы, атрибуты к сюжетно-ролевым играм, маски, ИКТ, литературный материал и т.д.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05073"/>
            <a:ext cx="7189415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lvl="0" indent="-282575" algn="ctr" eaLnBrk="0" hangingPunct="0">
              <a:spcBef>
                <a:spcPts val="600"/>
              </a:spcBef>
              <a:buClr>
                <a:srgbClr val="3891A7"/>
              </a:buClr>
              <a:buSzPct val="80000"/>
              <a:defRPr/>
            </a:pPr>
            <a:r>
              <a:rPr lang="ru-RU" sz="2000" b="1" i="1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Процессуально – деятельностный </a:t>
            </a:r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модуль    </a:t>
            </a:r>
          </a:p>
          <a:p>
            <a:pPr marL="365125" lvl="0" indent="-282575" algn="ctr" eaLnBrk="0" hangingPunct="0">
              <a:spcBef>
                <a:spcPts val="600"/>
              </a:spcBef>
              <a:buClr>
                <a:srgbClr val="3891A7"/>
              </a:buClr>
              <a:buSzPct val="80000"/>
              <a:defRPr/>
            </a:pPr>
            <a:endParaRPr lang="ru-RU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752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Результативный 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модуль</a:t>
            </a:r>
            <a:br>
              <a:rPr lang="ru-RU" sz="20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874238"/>
            <a:ext cx="7992888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defTabSz="901700" fontAlgn="auto">
              <a:spcBef>
                <a:spcPts val="0"/>
              </a:spcBef>
              <a:spcAft>
                <a:spcPts val="0"/>
              </a:spcAft>
              <a:buClr>
                <a:srgbClr val="5AABCC"/>
              </a:buClr>
              <a:defRPr/>
            </a:pPr>
            <a:r>
              <a:rPr lang="ru-RU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Результат</a:t>
            </a:r>
            <a:r>
              <a:rPr lang="ru-RU" b="1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: </a:t>
            </a:r>
            <a:r>
              <a:rPr lang="ru-RU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    </a:t>
            </a:r>
            <a:r>
              <a:rPr lang="ru-RU" sz="2000" kern="0" dirty="0">
                <a:solidFill>
                  <a:srgbClr val="113F71"/>
                </a:solidFill>
                <a:latin typeface="Georgia" pitchFamily="18" charset="0"/>
                <a:cs typeface="Times New Roman" pitchFamily="18" charset="0"/>
              </a:rPr>
              <a:t>п</a:t>
            </a:r>
            <a:r>
              <a:rPr lang="ru-RU" sz="2000" kern="0" dirty="0" smtClean="0">
                <a:solidFill>
                  <a:srgbClr val="113F71"/>
                </a:solidFill>
                <a:latin typeface="Georgia" pitchFamily="18" charset="0"/>
                <a:cs typeface="Times New Roman" pitchFamily="18" charset="0"/>
              </a:rPr>
              <a:t>овысится  </a:t>
            </a:r>
            <a:r>
              <a:rPr lang="ru-RU" sz="2000" kern="0" dirty="0">
                <a:solidFill>
                  <a:srgbClr val="113F71"/>
                </a:solidFill>
                <a:latin typeface="Georgia" pitchFamily="18" charset="0"/>
                <a:cs typeface="Times New Roman" pitchFamily="18" charset="0"/>
              </a:rPr>
              <a:t>уровень  сформированности коммуникативных </a:t>
            </a:r>
            <a:r>
              <a:rPr lang="ru-RU" sz="2000" kern="0" dirty="0" smtClean="0">
                <a:solidFill>
                  <a:srgbClr val="113F71"/>
                </a:solidFill>
                <a:latin typeface="Georgia" pitchFamily="18" charset="0"/>
                <a:cs typeface="Times New Roman" pitchFamily="18" charset="0"/>
              </a:rPr>
              <a:t> навыков </a:t>
            </a:r>
            <a:r>
              <a:rPr lang="ru-RU" sz="2000" kern="0" dirty="0">
                <a:solidFill>
                  <a:srgbClr val="113F71"/>
                </a:solidFill>
                <a:latin typeface="Georgia" pitchFamily="18" charset="0"/>
                <a:cs typeface="Times New Roman" pitchFamily="18" charset="0"/>
              </a:rPr>
              <a:t>и умений у дошкольников старшего дошкольного </a:t>
            </a:r>
            <a:r>
              <a:rPr lang="ru-RU" sz="2000" kern="0" dirty="0" smtClean="0">
                <a:solidFill>
                  <a:srgbClr val="113F71"/>
                </a:solidFill>
                <a:latin typeface="Georgia" pitchFamily="18" charset="0"/>
                <a:cs typeface="Times New Roman" pitchFamily="18" charset="0"/>
              </a:rPr>
              <a:t> возраста </a:t>
            </a:r>
            <a:r>
              <a:rPr lang="ru-RU" sz="2000" kern="0" dirty="0">
                <a:solidFill>
                  <a:srgbClr val="113F71"/>
                </a:solidFill>
                <a:latin typeface="Georgia" pitchFamily="18" charset="0"/>
                <a:cs typeface="Times New Roman" pitchFamily="18" charset="0"/>
              </a:rPr>
              <a:t>на 5%</a:t>
            </a:r>
          </a:p>
          <a:p>
            <a:pPr marL="365125" lvl="0" indent="-282575" algn="ctr" eaLnBrk="0" hangingPunct="0">
              <a:spcBef>
                <a:spcPts val="600"/>
              </a:spcBef>
              <a:buClr>
                <a:srgbClr val="3891A7"/>
              </a:buClr>
              <a:buSzPct val="80000"/>
              <a:defRPr/>
            </a:pPr>
            <a:endParaRPr lang="ru-RU" sz="2000" b="1" dirty="0">
              <a:solidFill>
                <a:srgbClr val="002060"/>
              </a:solidFill>
              <a:latin typeface="Corbe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2111" y="3336177"/>
            <a:ext cx="4364831" cy="2962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0722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Freeform 3"/>
          <p:cNvSpPr>
            <a:spLocks noEditPoints="1"/>
          </p:cNvSpPr>
          <p:nvPr/>
        </p:nvSpPr>
        <p:spPr bwMode="gray">
          <a:xfrm flipH="1">
            <a:off x="6176711" y="2748275"/>
            <a:ext cx="2217939" cy="2895600"/>
          </a:xfrm>
          <a:custGeom>
            <a:avLst/>
            <a:gdLst>
              <a:gd name="T0" fmla="*/ 1092 w 2820"/>
              <a:gd name="T1" fmla="*/ 50 h 2912"/>
              <a:gd name="T2" fmla="*/ 822 w 2820"/>
              <a:gd name="T3" fmla="*/ 168 h 2912"/>
              <a:gd name="T4" fmla="*/ 594 w 2820"/>
              <a:gd name="T5" fmla="*/ 300 h 2912"/>
              <a:gd name="T6" fmla="*/ 406 w 2820"/>
              <a:gd name="T7" fmla="*/ 446 h 2912"/>
              <a:gd name="T8" fmla="*/ 254 w 2820"/>
              <a:gd name="T9" fmla="*/ 604 h 2912"/>
              <a:gd name="T10" fmla="*/ 140 w 2820"/>
              <a:gd name="T11" fmla="*/ 772 h 2912"/>
              <a:gd name="T12" fmla="*/ 60 w 2820"/>
              <a:gd name="T13" fmla="*/ 944 h 2912"/>
              <a:gd name="T14" fmla="*/ 14 w 2820"/>
              <a:gd name="T15" fmla="*/ 1122 h 2912"/>
              <a:gd name="T16" fmla="*/ 0 w 2820"/>
              <a:gd name="T17" fmla="*/ 1300 h 2912"/>
              <a:gd name="T18" fmla="*/ 18 w 2820"/>
              <a:gd name="T19" fmla="*/ 1476 h 2912"/>
              <a:gd name="T20" fmla="*/ 64 w 2820"/>
              <a:gd name="T21" fmla="*/ 1650 h 2912"/>
              <a:gd name="T22" fmla="*/ 138 w 2820"/>
              <a:gd name="T23" fmla="*/ 1818 h 2912"/>
              <a:gd name="T24" fmla="*/ 238 w 2820"/>
              <a:gd name="T25" fmla="*/ 1978 h 2912"/>
              <a:gd name="T26" fmla="*/ 364 w 2820"/>
              <a:gd name="T27" fmla="*/ 2126 h 2912"/>
              <a:gd name="T28" fmla="*/ 512 w 2820"/>
              <a:gd name="T29" fmla="*/ 2262 h 2912"/>
              <a:gd name="T30" fmla="*/ 684 w 2820"/>
              <a:gd name="T31" fmla="*/ 2382 h 2912"/>
              <a:gd name="T32" fmla="*/ 874 w 2820"/>
              <a:gd name="T33" fmla="*/ 2484 h 2912"/>
              <a:gd name="T34" fmla="*/ 1086 w 2820"/>
              <a:gd name="T35" fmla="*/ 2564 h 2912"/>
              <a:gd name="T36" fmla="*/ 1314 w 2820"/>
              <a:gd name="T37" fmla="*/ 2622 h 2912"/>
              <a:gd name="T38" fmla="*/ 1558 w 2820"/>
              <a:gd name="T39" fmla="*/ 2654 h 2912"/>
              <a:gd name="T40" fmla="*/ 1818 w 2820"/>
              <a:gd name="T41" fmla="*/ 2658 h 2912"/>
              <a:gd name="T42" fmla="*/ 2090 w 2820"/>
              <a:gd name="T43" fmla="*/ 2632 h 2912"/>
              <a:gd name="T44" fmla="*/ 2374 w 2820"/>
              <a:gd name="T45" fmla="*/ 2574 h 2912"/>
              <a:gd name="T46" fmla="*/ 2544 w 2820"/>
              <a:gd name="T47" fmla="*/ 2912 h 2912"/>
              <a:gd name="T48" fmla="*/ 1868 w 2820"/>
              <a:gd name="T49" fmla="*/ 1552 h 2912"/>
              <a:gd name="T50" fmla="*/ 1956 w 2820"/>
              <a:gd name="T51" fmla="*/ 1914 h 2912"/>
              <a:gd name="T52" fmla="*/ 1788 w 2820"/>
              <a:gd name="T53" fmla="*/ 1936 h 2912"/>
              <a:gd name="T54" fmla="*/ 1616 w 2820"/>
              <a:gd name="T55" fmla="*/ 1934 h 2912"/>
              <a:gd name="T56" fmla="*/ 1442 w 2820"/>
              <a:gd name="T57" fmla="*/ 1912 h 2912"/>
              <a:gd name="T58" fmla="*/ 1272 w 2820"/>
              <a:gd name="T59" fmla="*/ 1872 h 2912"/>
              <a:gd name="T60" fmla="*/ 1108 w 2820"/>
              <a:gd name="T61" fmla="*/ 1812 h 2912"/>
              <a:gd name="T62" fmla="*/ 952 w 2820"/>
              <a:gd name="T63" fmla="*/ 1736 h 2912"/>
              <a:gd name="T64" fmla="*/ 810 w 2820"/>
              <a:gd name="T65" fmla="*/ 1646 h 2912"/>
              <a:gd name="T66" fmla="*/ 684 w 2820"/>
              <a:gd name="T67" fmla="*/ 1542 h 2912"/>
              <a:gd name="T68" fmla="*/ 578 w 2820"/>
              <a:gd name="T69" fmla="*/ 1428 h 2912"/>
              <a:gd name="T70" fmla="*/ 494 w 2820"/>
              <a:gd name="T71" fmla="*/ 1304 h 2912"/>
              <a:gd name="T72" fmla="*/ 438 w 2820"/>
              <a:gd name="T73" fmla="*/ 1170 h 2912"/>
              <a:gd name="T74" fmla="*/ 410 w 2820"/>
              <a:gd name="T75" fmla="*/ 1032 h 2912"/>
              <a:gd name="T76" fmla="*/ 416 w 2820"/>
              <a:gd name="T77" fmla="*/ 888 h 2912"/>
              <a:gd name="T78" fmla="*/ 460 w 2820"/>
              <a:gd name="T79" fmla="*/ 742 h 2912"/>
              <a:gd name="T80" fmla="*/ 544 w 2820"/>
              <a:gd name="T81" fmla="*/ 592 h 2912"/>
              <a:gd name="T82" fmla="*/ 670 w 2820"/>
              <a:gd name="T83" fmla="*/ 444 h 2912"/>
              <a:gd name="T84" fmla="*/ 844 w 2820"/>
              <a:gd name="T85" fmla="*/ 298 h 2912"/>
              <a:gd name="T86" fmla="*/ 1070 w 2820"/>
              <a:gd name="T87" fmla="*/ 154 h 2912"/>
              <a:gd name="T88" fmla="*/ 1348 w 2820"/>
              <a:gd name="T89" fmla="*/ 16 h 2912"/>
              <a:gd name="T90" fmla="*/ 1244 w 2820"/>
              <a:gd name="T91" fmla="*/ 0 h 2912"/>
              <a:gd name="T92" fmla="*/ 2820 w 2820"/>
              <a:gd name="T93" fmla="*/ 1934 h 2912"/>
              <a:gd name="T94" fmla="*/ 2820 w 2820"/>
              <a:gd name="T95" fmla="*/ 1934 h 2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rgbClr val="AECFFC"/>
              </a:gs>
              <a:gs pos="100000">
                <a:schemeClr val="hlink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206741" dir="8249373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89092" name="Group 4"/>
          <p:cNvGrpSpPr>
            <a:grpSpLocks/>
          </p:cNvGrpSpPr>
          <p:nvPr/>
        </p:nvGrpSpPr>
        <p:grpSpPr bwMode="auto">
          <a:xfrm>
            <a:off x="852142" y="1160618"/>
            <a:ext cx="5544616" cy="5262672"/>
            <a:chOff x="528" y="1084"/>
            <a:chExt cx="2590" cy="2468"/>
          </a:xfrm>
        </p:grpSpPr>
        <p:sp>
          <p:nvSpPr>
            <p:cNvPr id="89093" name="AutoShape 5"/>
            <p:cNvSpPr>
              <a:spLocks noChangeArrowheads="1"/>
            </p:cNvSpPr>
            <p:nvPr/>
          </p:nvSpPr>
          <p:spPr bwMode="gray">
            <a:xfrm rot="5432887">
              <a:off x="2183" y="1830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>
              <a:flatTx/>
            </a:bodyPr>
            <a:lstStyle/>
            <a:p>
              <a:pPr algn="ctr" eaLnBrk="0" hangingPunct="0"/>
              <a:r>
                <a:rPr lang="ru-RU" sz="1600" b="1" dirty="0">
                  <a:solidFill>
                    <a:srgbClr val="FFFFFF"/>
                  </a:solidFill>
                  <a:hlinkClick r:id="rId2" action="ppaction://hlinkfile"/>
                </a:rPr>
                <a:t>Картотека</a:t>
              </a:r>
            </a:p>
            <a:p>
              <a:pPr algn="ctr" eaLnBrk="0" hangingPunct="0"/>
              <a:r>
                <a:rPr lang="ru-RU" sz="1600" b="1" dirty="0">
                  <a:solidFill>
                    <a:srgbClr val="FFFFFF"/>
                  </a:solidFill>
                  <a:hlinkClick r:id="rId2" action="ppaction://hlinkfile"/>
                </a:rPr>
                <a:t>дидактических</a:t>
              </a:r>
            </a:p>
            <a:p>
              <a:pPr algn="ctr" eaLnBrk="0" hangingPunct="0"/>
              <a:r>
                <a:rPr lang="ru-RU" sz="1600" b="1" dirty="0">
                  <a:solidFill>
                    <a:srgbClr val="FFFFFF"/>
                  </a:solidFill>
                  <a:hlinkClick r:id="rId2" action="ppaction://hlinkfile"/>
                </a:rPr>
                <a:t>игр</a:t>
              </a:r>
              <a:endParaRPr lang="en-US" sz="1600" b="1" dirty="0">
                <a:solidFill>
                  <a:srgbClr val="FFFFFF"/>
                </a:solidFill>
              </a:endParaRPr>
            </a:p>
            <a:p>
              <a:pPr algn="ctr" eaLnBrk="0" hangingPunct="0"/>
              <a:endParaRPr lang="en-US" sz="1600" b="1" dirty="0">
                <a:solidFill>
                  <a:srgbClr val="FFFFFF"/>
                </a:solidFill>
              </a:endParaRPr>
            </a:p>
          </p:txBody>
        </p:sp>
        <p:sp>
          <p:nvSpPr>
            <p:cNvPr id="89094" name="AutoShape 6"/>
            <p:cNvSpPr>
              <a:spLocks noChangeArrowheads="1"/>
            </p:cNvSpPr>
            <p:nvPr/>
          </p:nvSpPr>
          <p:spPr bwMode="gray">
            <a:xfrm rot="5432887">
              <a:off x="1735" y="1111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solidFill>
              <a:schemeClr val="accent6">
                <a:lumMod val="75000"/>
              </a:schemeClr>
            </a:soli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>
              <a:flatTx/>
            </a:bodyPr>
            <a:lstStyle/>
            <a:p>
              <a:pPr algn="ctr" eaLnBrk="0" hangingPunct="0"/>
              <a:r>
                <a:rPr lang="ru-RU" sz="1600" b="1" dirty="0" smtClean="0">
                  <a:solidFill>
                    <a:srgbClr val="FFFFFF"/>
                  </a:solidFill>
                  <a:hlinkClick r:id="rId3" action="ppaction://hlinkfile"/>
                </a:rPr>
                <a:t>Информация</a:t>
              </a:r>
            </a:p>
            <a:p>
              <a:pPr algn="ctr" eaLnBrk="0" hangingPunct="0"/>
              <a:r>
                <a:rPr lang="ru-RU" sz="1600" b="1" dirty="0">
                  <a:solidFill>
                    <a:srgbClr val="FFFFFF"/>
                  </a:solidFill>
                  <a:hlinkClick r:id="rId3" action="ppaction://hlinkfile"/>
                </a:rPr>
                <a:t>д</a:t>
              </a:r>
              <a:r>
                <a:rPr lang="ru-RU" sz="1600" b="1" dirty="0" smtClean="0">
                  <a:solidFill>
                    <a:srgbClr val="FFFFFF"/>
                  </a:solidFill>
                  <a:hlinkClick r:id="rId3" action="ppaction://hlinkfile"/>
                </a:rPr>
                <a:t>ля </a:t>
              </a:r>
            </a:p>
            <a:p>
              <a:pPr algn="ctr" eaLnBrk="0" hangingPunct="0"/>
              <a:r>
                <a:rPr lang="ru-RU" sz="1600" b="1" dirty="0" smtClean="0">
                  <a:solidFill>
                    <a:srgbClr val="FFFFFF"/>
                  </a:solidFill>
                  <a:hlinkClick r:id="rId3" action="ppaction://hlinkfile"/>
                </a:rPr>
                <a:t>родителей</a:t>
              </a:r>
              <a:endParaRPr lang="ru-RU" sz="1600" b="1" dirty="0" smtClean="0">
                <a:solidFill>
                  <a:srgbClr val="FFFFFF"/>
                </a:solidFill>
              </a:endParaRPr>
            </a:p>
          </p:txBody>
        </p:sp>
        <p:sp>
          <p:nvSpPr>
            <p:cNvPr id="89095" name="AutoShape 7"/>
            <p:cNvSpPr>
              <a:spLocks noChangeArrowheads="1"/>
            </p:cNvSpPr>
            <p:nvPr/>
          </p:nvSpPr>
          <p:spPr bwMode="gray">
            <a:xfrm rot="5400000">
              <a:off x="1783" y="2581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solidFill>
              <a:schemeClr val="accent6">
                <a:lumMod val="75000"/>
              </a:schemeClr>
            </a:soli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>
              <a:flatTx/>
            </a:bodyPr>
            <a:lstStyle/>
            <a:p>
              <a:pPr algn="ctr" eaLnBrk="0" hangingPunct="0"/>
              <a:r>
                <a:rPr lang="ru-RU" sz="1600" b="1" dirty="0">
                  <a:solidFill>
                    <a:srgbClr val="FFFFFF"/>
                  </a:solidFill>
                  <a:hlinkClick r:id="rId4" action="ppaction://hlinkfile"/>
                </a:rPr>
                <a:t>Картотека </a:t>
              </a:r>
            </a:p>
            <a:p>
              <a:pPr algn="ctr" eaLnBrk="0" hangingPunct="0"/>
              <a:r>
                <a:rPr lang="ru-RU" sz="1600" b="1" dirty="0">
                  <a:solidFill>
                    <a:srgbClr val="FFFFFF"/>
                  </a:solidFill>
                  <a:hlinkClick r:id="rId4" action="ppaction://hlinkfile"/>
                </a:rPr>
                <a:t>подвижных игр</a:t>
              </a:r>
              <a:endParaRPr lang="en-US" sz="1600" b="1" dirty="0">
                <a:solidFill>
                  <a:srgbClr val="FFFFFF"/>
                </a:solidFill>
              </a:endParaRPr>
            </a:p>
            <a:p>
              <a:pPr algn="ctr" eaLnBrk="0" hangingPunct="0"/>
              <a:endParaRPr lang="en-US" sz="1600" b="1" dirty="0">
                <a:solidFill>
                  <a:srgbClr val="FFFFFF"/>
                </a:solidFill>
              </a:endParaRPr>
            </a:p>
            <a:p>
              <a:pPr algn="ctr" eaLnBrk="0" hangingPunct="0"/>
              <a:endParaRPr lang="en-US" sz="1600" b="1" dirty="0">
                <a:solidFill>
                  <a:srgbClr val="FFFFFF"/>
                </a:solidFill>
              </a:endParaRPr>
            </a:p>
          </p:txBody>
        </p:sp>
        <p:sp>
          <p:nvSpPr>
            <p:cNvPr id="89096" name="AutoShape 8"/>
            <p:cNvSpPr>
              <a:spLocks noChangeArrowheads="1"/>
            </p:cNvSpPr>
            <p:nvPr/>
          </p:nvSpPr>
          <p:spPr bwMode="gray">
            <a:xfrm rot="5400000">
              <a:off x="1361" y="1858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solidFill>
              <a:schemeClr val="accent3">
                <a:lumMod val="50000"/>
              </a:schemeClr>
            </a:soli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>
              <a:flatTx/>
            </a:bodyPr>
            <a:lstStyle/>
            <a:p>
              <a:pPr algn="ctr" eaLnBrk="0" hangingPunct="0"/>
              <a:endParaRPr lang="ru-RU" sz="1600" b="1" dirty="0" smtClean="0">
                <a:solidFill>
                  <a:srgbClr val="FFFFFF"/>
                </a:solidFill>
              </a:endParaRPr>
            </a:p>
            <a:p>
              <a:pPr algn="ctr" eaLnBrk="0" hangingPunct="0"/>
              <a:endParaRPr lang="ru-RU" sz="1600" b="1" dirty="0">
                <a:solidFill>
                  <a:srgbClr val="FFFFFF"/>
                </a:solidFill>
              </a:endParaRPr>
            </a:p>
            <a:p>
              <a:pPr algn="ctr" eaLnBrk="0" hangingPunct="0"/>
              <a:r>
                <a:rPr lang="ru-RU" sz="1600" b="1" dirty="0" smtClean="0">
                  <a:solidFill>
                    <a:srgbClr val="FFFFFF"/>
                  </a:solidFill>
                  <a:hlinkClick r:id="rId5" action="ppaction://hlinkfile"/>
                </a:rPr>
                <a:t>Перспективный</a:t>
              </a:r>
              <a:endParaRPr lang="ru-RU" sz="1600" b="1" dirty="0">
                <a:solidFill>
                  <a:srgbClr val="FFFFFF"/>
                </a:solidFill>
                <a:hlinkClick r:id="rId5" action="ppaction://hlinkfile"/>
              </a:endParaRPr>
            </a:p>
            <a:p>
              <a:pPr algn="ctr" eaLnBrk="0" hangingPunct="0"/>
              <a:r>
                <a:rPr lang="ru-RU" sz="1600" b="1" dirty="0">
                  <a:solidFill>
                    <a:srgbClr val="FFFFFF"/>
                  </a:solidFill>
                  <a:hlinkClick r:id="rId5" action="ppaction://hlinkfile"/>
                </a:rPr>
                <a:t> план</a:t>
              </a:r>
            </a:p>
            <a:p>
              <a:pPr algn="ctr" eaLnBrk="0" hangingPunct="0"/>
              <a:r>
                <a:rPr lang="ru-RU" sz="1600" b="1" dirty="0">
                  <a:solidFill>
                    <a:srgbClr val="FFFFFF"/>
                  </a:solidFill>
                  <a:hlinkClick r:id="rId5" action="ppaction://hlinkfile"/>
                </a:rPr>
                <a:t> работы</a:t>
              </a:r>
            </a:p>
            <a:p>
              <a:pPr algn="ctr" eaLnBrk="0" hangingPunct="0"/>
              <a:r>
                <a:rPr lang="ru-RU" sz="1600" b="1" dirty="0">
                  <a:solidFill>
                    <a:srgbClr val="FFFFFF"/>
                  </a:solidFill>
                  <a:hlinkClick r:id="rId5" action="ppaction://hlinkfile"/>
                </a:rPr>
                <a:t> с детьми</a:t>
              </a:r>
              <a:endParaRPr lang="en-US" sz="1600" b="1" dirty="0">
                <a:solidFill>
                  <a:srgbClr val="FFFFFF"/>
                </a:solidFill>
              </a:endParaRPr>
            </a:p>
            <a:p>
              <a:pPr algn="ctr" eaLnBrk="0" hangingPunct="0"/>
              <a:endParaRPr lang="en-US" sz="2400" b="1" dirty="0">
                <a:solidFill>
                  <a:srgbClr val="FFFFFF"/>
                </a:solidFill>
              </a:endParaRPr>
            </a:p>
          </p:txBody>
        </p:sp>
        <p:sp>
          <p:nvSpPr>
            <p:cNvPr id="89097" name="AutoShape 9"/>
            <p:cNvSpPr>
              <a:spLocks noChangeArrowheads="1"/>
            </p:cNvSpPr>
            <p:nvPr/>
          </p:nvSpPr>
          <p:spPr bwMode="gray">
            <a:xfrm rot="5432887">
              <a:off x="876" y="1128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>
              <a:flatTx/>
            </a:bodyPr>
            <a:lstStyle/>
            <a:p>
              <a:pPr algn="ctr" eaLnBrk="0" hangingPunct="0"/>
              <a:endParaRPr lang="ru-RU" sz="1600" b="1" dirty="0" smtClean="0">
                <a:solidFill>
                  <a:srgbClr val="FFFFFF"/>
                </a:solidFill>
              </a:endParaRPr>
            </a:p>
            <a:p>
              <a:pPr algn="ctr" eaLnBrk="0" hangingPunct="0"/>
              <a:r>
                <a:rPr lang="ru-RU" sz="1600" b="1" dirty="0" smtClean="0">
                  <a:solidFill>
                    <a:srgbClr val="FFFFFF"/>
                  </a:solidFill>
                  <a:hlinkClick r:id="rId6" action="ppaction://hlinkfile"/>
                </a:rPr>
                <a:t>Перспективный</a:t>
              </a:r>
              <a:endParaRPr lang="ru-RU" sz="1600" b="1" dirty="0">
                <a:solidFill>
                  <a:srgbClr val="FFFFFF"/>
                </a:solidFill>
                <a:hlinkClick r:id="rId6" action="ppaction://hlinkfile"/>
              </a:endParaRPr>
            </a:p>
            <a:p>
              <a:pPr algn="ctr" eaLnBrk="0" hangingPunct="0"/>
              <a:r>
                <a:rPr lang="ru-RU" sz="1600" b="1" dirty="0">
                  <a:solidFill>
                    <a:srgbClr val="FFFFFF"/>
                  </a:solidFill>
                  <a:hlinkClick r:id="rId6" action="ppaction://hlinkfile"/>
                </a:rPr>
                <a:t>план</a:t>
              </a:r>
            </a:p>
            <a:p>
              <a:pPr algn="ctr" eaLnBrk="0" hangingPunct="0"/>
              <a:r>
                <a:rPr lang="ru-RU" sz="1600" b="1" dirty="0">
                  <a:solidFill>
                    <a:srgbClr val="FFFFFF"/>
                  </a:solidFill>
                  <a:hlinkClick r:id="rId6" action="ppaction://hlinkfile"/>
                </a:rPr>
                <a:t>работы с </a:t>
              </a:r>
            </a:p>
            <a:p>
              <a:pPr algn="ctr" eaLnBrk="0" hangingPunct="0"/>
              <a:r>
                <a:rPr lang="ru-RU" sz="1600" b="1" dirty="0">
                  <a:solidFill>
                    <a:srgbClr val="FFFFFF"/>
                  </a:solidFill>
                  <a:hlinkClick r:id="rId6" action="ppaction://hlinkfile"/>
                </a:rPr>
                <a:t>родителями</a:t>
              </a:r>
              <a:endParaRPr lang="en-US" sz="1600" b="1" dirty="0">
                <a:solidFill>
                  <a:srgbClr val="FFFFFF"/>
                </a:solidFill>
              </a:endParaRPr>
            </a:p>
            <a:p>
              <a:pPr algn="ctr" eaLnBrk="0" hangingPunct="0"/>
              <a:endParaRPr lang="en-US" b="1" dirty="0">
                <a:solidFill>
                  <a:srgbClr val="FFFFFF"/>
                </a:solidFill>
              </a:endParaRPr>
            </a:p>
          </p:txBody>
        </p:sp>
        <p:sp>
          <p:nvSpPr>
            <p:cNvPr id="89098" name="AutoShape 10"/>
            <p:cNvSpPr>
              <a:spLocks noChangeArrowheads="1"/>
            </p:cNvSpPr>
            <p:nvPr/>
          </p:nvSpPr>
          <p:spPr bwMode="gray">
            <a:xfrm rot="5432887">
              <a:off x="940" y="2617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>
              <a:flatTx/>
            </a:bodyPr>
            <a:lstStyle/>
            <a:p>
              <a:pPr algn="ctr" eaLnBrk="0" hangingPunct="0"/>
              <a:r>
                <a:rPr lang="ru-RU" sz="1600" b="1" dirty="0" smtClean="0">
                  <a:solidFill>
                    <a:srgbClr val="FFFFFF"/>
                  </a:solidFill>
                  <a:hlinkClick r:id="rId7" action="ppaction://hlinkfile"/>
                </a:rPr>
                <a:t>Литературный</a:t>
              </a:r>
            </a:p>
            <a:p>
              <a:pPr algn="ctr" eaLnBrk="0" hangingPunct="0"/>
              <a:r>
                <a:rPr lang="ru-RU" sz="1600" b="1" dirty="0" smtClean="0">
                  <a:solidFill>
                    <a:srgbClr val="FFFFFF"/>
                  </a:solidFill>
                  <a:hlinkClick r:id="rId7" action="ppaction://hlinkfile"/>
                </a:rPr>
                <a:t>материал</a:t>
              </a:r>
              <a:endParaRPr lang="en-US" sz="1600" b="1" dirty="0">
                <a:solidFill>
                  <a:srgbClr val="FFFFFF"/>
                </a:solidFill>
              </a:endParaRPr>
            </a:p>
          </p:txBody>
        </p:sp>
        <p:sp>
          <p:nvSpPr>
            <p:cNvPr id="89099" name="AutoShape 11"/>
            <p:cNvSpPr>
              <a:spLocks noChangeArrowheads="1"/>
            </p:cNvSpPr>
            <p:nvPr/>
          </p:nvSpPr>
          <p:spPr bwMode="gray">
            <a:xfrm rot="5432887">
              <a:off x="501" y="1907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solidFill>
              <a:schemeClr val="accent6">
                <a:lumMod val="75000"/>
              </a:schemeClr>
            </a:soli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>
              <a:flatTx/>
            </a:bodyPr>
            <a:lstStyle/>
            <a:p>
              <a:pPr algn="ctr" eaLnBrk="0" hangingPunct="0"/>
              <a:r>
                <a:rPr lang="ru-RU" sz="1600" b="1" dirty="0" smtClean="0">
                  <a:solidFill>
                    <a:srgbClr val="FFFFFF"/>
                  </a:solidFill>
                  <a:hlinkClick r:id="rId8" action="ppaction://hlinkfile"/>
                </a:rPr>
                <a:t>Конспекты </a:t>
              </a:r>
            </a:p>
            <a:p>
              <a:pPr algn="ctr" eaLnBrk="0" hangingPunct="0"/>
              <a:r>
                <a:rPr lang="ru-RU" sz="1600" b="1" dirty="0">
                  <a:solidFill>
                    <a:srgbClr val="FFFFFF"/>
                  </a:solidFill>
                  <a:hlinkClick r:id="rId8" action="ppaction://hlinkfile"/>
                </a:rPr>
                <a:t>з</a:t>
              </a:r>
              <a:r>
                <a:rPr lang="ru-RU" sz="1600" b="1" dirty="0" smtClean="0">
                  <a:solidFill>
                    <a:srgbClr val="FFFFFF"/>
                  </a:solidFill>
                  <a:hlinkClick r:id="rId8" action="ppaction://hlinkfile"/>
                </a:rPr>
                <a:t>анятий</a:t>
              </a:r>
            </a:p>
            <a:p>
              <a:pPr algn="ctr" eaLnBrk="0" hangingPunct="0"/>
              <a:r>
                <a:rPr lang="ru-RU" sz="1600" b="1" dirty="0" smtClean="0">
                  <a:solidFill>
                    <a:srgbClr val="FFFFFF"/>
                  </a:solidFill>
                  <a:hlinkClick r:id="rId8" action="ppaction://hlinkfile"/>
                </a:rPr>
                <a:t> </a:t>
              </a:r>
              <a:endParaRPr lang="en-US" sz="16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89100" name="Text Box 12"/>
          <p:cNvSpPr txBox="1">
            <a:spLocks noChangeArrowheads="1"/>
          </p:cNvSpPr>
          <p:nvPr/>
        </p:nvSpPr>
        <p:spPr bwMode="auto">
          <a:xfrm>
            <a:off x="5362575" y="20939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89101" name="Rectangle 13"/>
          <p:cNvSpPr>
            <a:spLocks noChangeArrowheads="1"/>
          </p:cNvSpPr>
          <p:nvPr/>
        </p:nvSpPr>
        <p:spPr bwMode="auto">
          <a:xfrm>
            <a:off x="6004722" y="1058651"/>
            <a:ext cx="2561919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Продукт </a:t>
            </a:r>
          </a:p>
          <a:p>
            <a:pPr algn="ctr" eaLnBrk="0" hangingPunct="0"/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педагогического </a:t>
            </a:r>
          </a:p>
          <a:p>
            <a:pPr algn="ctr" eaLnBrk="0" hangingPunct="0"/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проекта</a:t>
            </a:r>
            <a:endParaRPr lang="en-US" sz="2000" b="1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4"/>
          <p:cNvSpPr>
            <a:spLocks noChangeArrowheads="1" noChangeShapeType="1" noTextEdit="1"/>
          </p:cNvSpPr>
          <p:nvPr/>
        </p:nvSpPr>
        <p:spPr bwMode="gray">
          <a:xfrm>
            <a:off x="2091324" y="5313810"/>
            <a:ext cx="5759450" cy="965448"/>
          </a:xfrm>
          <a:prstGeom prst="rect">
            <a:avLst/>
          </a:prstGeom>
          <a:solidFill>
            <a:schemeClr val="bg1"/>
          </a:solidFill>
        </p:spPr>
        <p:txBody>
          <a:bodyPr wrap="none" fromWordArt="1">
            <a:prstTxWarp prst="textDeflate">
              <a:avLst>
                <a:gd name="adj" fmla="val 18870"/>
              </a:avLst>
            </a:prstTxWarp>
          </a:bodyPr>
          <a:lstStyle/>
          <a:p>
            <a:pPr algn="ctr"/>
            <a:endParaRPr lang="ru-RU" sz="3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hlink"/>
                  </a:gs>
                  <a:gs pos="100000">
                    <a:schemeClr val="accent1"/>
                  </a:gs>
                </a:gsLst>
                <a:lin ang="0" scaled="1"/>
              </a:gradFill>
              <a:effectLst>
                <a:outerShdw dist="53882" dir="2700000" algn="ctr" rotWithShape="0">
                  <a:srgbClr val="868686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84996" name="WordArt 4"/>
          <p:cNvSpPr>
            <a:spLocks noChangeArrowheads="1" noChangeShapeType="1" noTextEdit="1"/>
          </p:cNvSpPr>
          <p:nvPr/>
        </p:nvSpPr>
        <p:spPr bwMode="gray">
          <a:xfrm>
            <a:off x="1904959" y="2420888"/>
            <a:ext cx="5759450" cy="96544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870"/>
              </a:avLst>
            </a:prstTxWarp>
          </a:bodyPr>
          <a:lstStyle/>
          <a:p>
            <a:pPr algn="ctr"/>
            <a:r>
              <a:rPr lang="ru-RU" sz="36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53882" dir="2700000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Спасибо за внимание </a:t>
            </a:r>
            <a:r>
              <a:rPr lang="en-US" sz="36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53882" dir="2700000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!</a:t>
            </a:r>
            <a:endParaRPr lang="ru-RU" sz="3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002060"/>
              </a:solidFill>
              <a:effectLst>
                <a:outerShdw dist="53882" dir="2700000" algn="ctr" rotWithShape="0">
                  <a:srgbClr val="868686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026" name="Picture 2" descr="http://u.jimdo.com/www52/o/sb5dcab25873dd3ed/img/i151acbadd7108c1c/1353212315/std/imag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5572" y="3566751"/>
            <a:ext cx="2578224" cy="279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499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445223"/>
            <a:ext cx="8136904" cy="1008113"/>
          </a:xfrm>
          <a:solidFill>
            <a:schemeClr val="bg1"/>
          </a:solidFill>
        </p:spPr>
        <p:txBody>
          <a:bodyPr/>
          <a:lstStyle/>
          <a:p>
            <a:r>
              <a:rPr lang="ru-RU" dirty="0" smtClean="0"/>
              <a:t>                               </a:t>
            </a:r>
            <a:endParaRPr lang="ru-RU" dirty="0"/>
          </a:p>
          <a:p>
            <a:endParaRPr lang="ru-RU" dirty="0"/>
          </a:p>
        </p:txBody>
      </p:sp>
      <p:sp>
        <p:nvSpPr>
          <p:cNvPr id="8" name="AutoShape 4"/>
          <p:cNvSpPr txBox="1">
            <a:spLocks noChangeArrowheads="1"/>
          </p:cNvSpPr>
          <p:nvPr/>
        </p:nvSpPr>
        <p:spPr bwMode="gray">
          <a:xfrm>
            <a:off x="546154" y="2609651"/>
            <a:ext cx="8139855" cy="341163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bIns="0" anchor="ctr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lvl="0" algn="just"/>
            <a:endParaRPr lang="ru-RU" sz="2000" i="1" dirty="0">
              <a:solidFill>
                <a:prstClr val="black"/>
              </a:solidFill>
              <a:latin typeface="Georgia" pitchFamily="18" charset="0"/>
              <a:cs typeface="Times New Roman" pitchFamily="18" charset="0"/>
            </a:endParaRPr>
          </a:p>
          <a:p>
            <a:pPr lvl="0" algn="just"/>
            <a:r>
              <a:rPr lang="ru-RU" sz="2000" b="1" i="1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Продолжительность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: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1 год</a:t>
            </a:r>
          </a:p>
          <a:p>
            <a:pPr lvl="0" algn="just"/>
            <a:endParaRPr lang="ru-RU" sz="2000" b="1" i="1" dirty="0" smtClean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  <a:p>
            <a:pPr lvl="0" algn="just"/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Участники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: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дети, педагоги, родители</a:t>
            </a:r>
          </a:p>
          <a:p>
            <a:pPr lvl="0" algn="just"/>
            <a:endParaRPr lang="ru-RU" sz="2000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  <a:p>
            <a:pPr algn="just"/>
            <a:r>
              <a:rPr lang="ru-RU" sz="2000" b="1" i="1" dirty="0">
                <a:solidFill>
                  <a:srgbClr val="002060"/>
                </a:solidFill>
                <a:latin typeface="Georgia" pitchFamily="18" charset="0"/>
                <a:ea typeface="Arial Unicode MS" pitchFamily="34" charset="-128"/>
                <a:cs typeface="Times New Roman" pitchFamily="18" charset="0"/>
              </a:rPr>
              <a:t>Основное направление проекта:  </a:t>
            </a:r>
            <a:endParaRPr lang="ru-RU" sz="2000" b="1" i="1" dirty="0" smtClean="0">
              <a:solidFill>
                <a:srgbClr val="002060"/>
              </a:solidFill>
              <a:latin typeface="Georgia" pitchFamily="18" charset="0"/>
              <a:ea typeface="Arial Unicode MS" pitchFamily="34" charset="-128"/>
              <a:cs typeface="Times New Roman" pitchFamily="18" charset="0"/>
            </a:endParaRPr>
          </a:p>
          <a:p>
            <a:pPr algn="just"/>
            <a:r>
              <a:rPr lang="ru-RU" sz="2000" spc="-5" dirty="0" smtClean="0">
                <a:solidFill>
                  <a:srgbClr val="002060"/>
                </a:solidFill>
                <a:latin typeface="Georgia" pitchFamily="18" charset="0"/>
                <a:ea typeface="Times New Roman"/>
              </a:rPr>
              <a:t>развитие коммуникативных навыков  </a:t>
            </a:r>
            <a:r>
              <a:rPr lang="ru-RU" sz="2000" spc="-5" dirty="0">
                <a:solidFill>
                  <a:srgbClr val="002060"/>
                </a:solidFill>
                <a:latin typeface="Georgia" pitchFamily="18" charset="0"/>
                <a:ea typeface="Times New Roman"/>
              </a:rPr>
              <a:t>детей  старшего </a:t>
            </a:r>
            <a:endParaRPr lang="ru-RU" sz="2000" spc="-5" dirty="0" smtClean="0">
              <a:solidFill>
                <a:srgbClr val="002060"/>
              </a:solidFill>
              <a:latin typeface="Georgia" pitchFamily="18" charset="0"/>
              <a:ea typeface="Times New Roman"/>
            </a:endParaRPr>
          </a:p>
          <a:p>
            <a:pPr algn="just"/>
            <a:r>
              <a:rPr lang="ru-RU" sz="2000" spc="5" dirty="0" smtClean="0">
                <a:solidFill>
                  <a:srgbClr val="002060"/>
                </a:solidFill>
                <a:latin typeface="Georgia" pitchFamily="18" charset="0"/>
                <a:ea typeface="Times New Roman"/>
              </a:rPr>
              <a:t>дошкольного возраста </a:t>
            </a:r>
            <a:r>
              <a:rPr lang="ru-RU" sz="2000" spc="5" dirty="0">
                <a:solidFill>
                  <a:srgbClr val="002060"/>
                </a:solidFill>
                <a:latin typeface="Georgia" pitchFamily="18" charset="0"/>
                <a:ea typeface="Times New Roman"/>
              </a:rPr>
              <a:t> </a:t>
            </a:r>
            <a:r>
              <a:rPr lang="ru-RU" sz="2000" spc="5" dirty="0" smtClean="0">
                <a:solidFill>
                  <a:srgbClr val="002060"/>
                </a:solidFill>
                <a:latin typeface="Georgia" pitchFamily="18" charset="0"/>
                <a:ea typeface="Times New Roman"/>
              </a:rPr>
              <a:t>через использование </a:t>
            </a:r>
          </a:p>
          <a:p>
            <a:pPr algn="just"/>
            <a:r>
              <a:rPr lang="ru-RU" sz="2000" spc="5" dirty="0">
                <a:solidFill>
                  <a:srgbClr val="002060"/>
                </a:solidFill>
                <a:latin typeface="Georgia" pitchFamily="18" charset="0"/>
                <a:ea typeface="Times New Roman"/>
              </a:rPr>
              <a:t>и</a:t>
            </a:r>
            <a:r>
              <a:rPr lang="ru-RU" sz="2000" spc="5" dirty="0" smtClean="0">
                <a:solidFill>
                  <a:srgbClr val="002060"/>
                </a:solidFill>
                <a:latin typeface="Georgia" pitchFamily="18" charset="0"/>
                <a:ea typeface="Times New Roman"/>
              </a:rPr>
              <a:t>нновационной  технологии О.А. Бизиковой </a:t>
            </a:r>
            <a:endParaRPr lang="ru-RU" sz="2000" dirty="0">
              <a:solidFill>
                <a:srgbClr val="002060"/>
              </a:solidFill>
              <a:latin typeface="Georgia" pitchFamily="18" charset="0"/>
              <a:cs typeface="Arial" charset="0"/>
            </a:endParaRPr>
          </a:p>
          <a:p>
            <a:pPr lvl="0" algn="just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://detsad-kitty.ru/uploads/posts/2011-10/1318942207_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83297"/>
            <a:ext cx="2673849" cy="219220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Содержимое 2"/>
          <p:cNvSpPr txBox="1">
            <a:spLocks/>
          </p:cNvSpPr>
          <p:nvPr/>
        </p:nvSpPr>
        <p:spPr bwMode="gray">
          <a:xfrm>
            <a:off x="573623" y="548680"/>
            <a:ext cx="3206289" cy="2026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None/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sz="3600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9" name="AutoShape 4"/>
          <p:cNvSpPr txBox="1">
            <a:spLocks noChangeArrowheads="1"/>
          </p:cNvSpPr>
          <p:nvPr/>
        </p:nvSpPr>
        <p:spPr bwMode="gray">
          <a:xfrm>
            <a:off x="596025" y="903337"/>
            <a:ext cx="5305039" cy="115212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bIns="0" anchor="ctr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lvl="0" algn="just"/>
            <a:endParaRPr lang="ru-RU" sz="2000" b="1" i="1" dirty="0" smtClean="0">
              <a:solidFill>
                <a:prstClr val="black"/>
              </a:solidFill>
              <a:latin typeface="Georgia" pitchFamily="18" charset="0"/>
              <a:cs typeface="Times New Roman" pitchFamily="18" charset="0"/>
            </a:endParaRPr>
          </a:p>
          <a:p>
            <a:pPr lvl="0" algn="just"/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Вид </a:t>
            </a:r>
            <a:r>
              <a:rPr lang="ru-RU" sz="2000" b="1" i="1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проекта: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практико </a:t>
            </a:r>
            <a:r>
              <a:rPr lang="ru-RU" sz="2000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–ориентированный</a:t>
            </a:r>
          </a:p>
          <a:p>
            <a:pPr lvl="0" algn="just"/>
            <a:endParaRPr lang="ru-RU" sz="2000" i="1" dirty="0">
              <a:solidFill>
                <a:prstClr val="black"/>
              </a:solidFill>
              <a:latin typeface="Georgia" pitchFamily="18" charset="0"/>
              <a:cs typeface="Times New Roman" pitchFamily="18" charset="0"/>
            </a:endParaRPr>
          </a:p>
          <a:p>
            <a:pPr lvl="0" algn="just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162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910987" y="1359665"/>
            <a:ext cx="7499350" cy="4800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800" dirty="0" smtClean="0"/>
              <a:t> </a:t>
            </a:r>
          </a:p>
          <a:p>
            <a:pPr eaLnBrk="1" hangingPunct="1"/>
            <a:endParaRPr lang="ru-RU" dirty="0" smtClean="0"/>
          </a:p>
        </p:txBody>
      </p:sp>
      <p:sp>
        <p:nvSpPr>
          <p:cNvPr id="4" name="AutoShape 4"/>
          <p:cNvSpPr txBox="1">
            <a:spLocks noChangeArrowheads="1"/>
          </p:cNvSpPr>
          <p:nvPr/>
        </p:nvSpPr>
        <p:spPr bwMode="gray">
          <a:xfrm>
            <a:off x="827584" y="1369451"/>
            <a:ext cx="7818092" cy="157163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bIns="0" anchor="ctr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marL="6350" marR="6350" indent="121920" algn="ctr">
              <a:lnSpc>
                <a:spcPct val="150000"/>
              </a:lnSpc>
              <a:spcBef>
                <a:spcPts val="95"/>
              </a:spcBef>
              <a:spcAft>
                <a:spcPts val="0"/>
              </a:spcAft>
            </a:pPr>
            <a:r>
              <a:rPr lang="ru-RU" sz="2000" b="1" dirty="0" smtClean="0">
                <a:latin typeface="Georgia" pitchFamily="18" charset="0"/>
              </a:rPr>
              <a:t>Недостаточное внимание уделяется развитию </a:t>
            </a:r>
          </a:p>
          <a:p>
            <a:pPr marL="6350" marR="6350" indent="121920" algn="ctr">
              <a:lnSpc>
                <a:spcPct val="150000"/>
              </a:lnSpc>
              <a:spcBef>
                <a:spcPts val="95"/>
              </a:spcBef>
              <a:spcAft>
                <a:spcPts val="0"/>
              </a:spcAft>
            </a:pPr>
            <a:r>
              <a:rPr lang="ru-RU" sz="2000" b="1" dirty="0" smtClean="0">
                <a:latin typeface="Georgia" pitchFamily="18" charset="0"/>
              </a:rPr>
              <a:t>эмоциональной </a:t>
            </a:r>
            <a:r>
              <a:rPr lang="ru-RU" sz="2000" b="1" dirty="0">
                <a:latin typeface="Georgia" pitchFamily="18" charset="0"/>
              </a:rPr>
              <a:t>и коммуникативной сфер ребенка </a:t>
            </a:r>
            <a:endParaRPr lang="ru-RU" sz="2000" b="1" dirty="0" smtClean="0">
              <a:latin typeface="Georgia" pitchFamily="18" charset="0"/>
            </a:endParaRPr>
          </a:p>
          <a:p>
            <a:pPr marL="6350" marR="6350" indent="121920" algn="ctr">
              <a:lnSpc>
                <a:spcPct val="150000"/>
              </a:lnSpc>
              <a:spcBef>
                <a:spcPts val="95"/>
              </a:spcBef>
              <a:spcAft>
                <a:spcPts val="0"/>
              </a:spcAft>
            </a:pPr>
            <a:r>
              <a:rPr lang="ru-RU" sz="2000" b="1" dirty="0" smtClean="0">
                <a:latin typeface="Georgia" pitchFamily="18" charset="0"/>
              </a:rPr>
              <a:t>в </a:t>
            </a:r>
            <a:r>
              <a:rPr lang="ru-RU" sz="2000" b="1" dirty="0">
                <a:latin typeface="Georgia" pitchFamily="18" charset="0"/>
              </a:rPr>
              <a:t>отличие от его интеллектуального развития. </a:t>
            </a:r>
            <a:endParaRPr lang="ru-RU" sz="2000" b="1" dirty="0">
              <a:solidFill>
                <a:srgbClr val="002060"/>
              </a:solidFill>
              <a:effectLst/>
              <a:latin typeface="Georgia" pitchFamily="18" charset="0"/>
              <a:ea typeface="Times New Roman"/>
            </a:endParaRPr>
          </a:p>
        </p:txBody>
      </p:sp>
      <p:sp>
        <p:nvSpPr>
          <p:cNvPr id="5" name="AutoShape 4"/>
          <p:cNvSpPr txBox="1">
            <a:spLocks noChangeArrowheads="1"/>
          </p:cNvSpPr>
          <p:nvPr/>
        </p:nvSpPr>
        <p:spPr bwMode="gray">
          <a:xfrm>
            <a:off x="2697242" y="3571876"/>
            <a:ext cx="5803847" cy="201736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bIns="0" anchor="ctr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algn="ctr" defTabSz="9017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Georgia" pitchFamily="18" charset="0"/>
              </a:rPr>
              <a:t> </a:t>
            </a:r>
            <a:r>
              <a:rPr lang="ru-RU" sz="2000" b="1" dirty="0">
                <a:latin typeface="Georgia" pitchFamily="18" charset="0"/>
                <a:cs typeface="Times New Roman" pitchFamily="18" charset="0"/>
              </a:rPr>
              <a:t>О</a:t>
            </a:r>
            <a:r>
              <a:rPr lang="ru-RU" sz="2000" b="1" dirty="0" smtClean="0">
                <a:latin typeface="Georgia" pitchFamily="18" charset="0"/>
                <a:cs typeface="Times New Roman" pitchFamily="18" charset="0"/>
              </a:rPr>
              <a:t>днообразие  форм работы с детьми  </a:t>
            </a:r>
          </a:p>
          <a:p>
            <a:pPr algn="ctr" defTabSz="9017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atin typeface="Georgia" pitchFamily="18" charset="0"/>
                <a:cs typeface="Times New Roman" pitchFamily="18" charset="0"/>
              </a:rPr>
              <a:t>по </a:t>
            </a:r>
            <a:r>
              <a:rPr lang="ru-RU" sz="2000" b="1" dirty="0">
                <a:latin typeface="Georgia" pitchFamily="18" charset="0"/>
                <a:cs typeface="Times New Roman" pitchFamily="18" charset="0"/>
              </a:rPr>
              <a:t>развитию </a:t>
            </a:r>
            <a:endParaRPr lang="ru-RU" sz="2000" b="1" dirty="0" smtClean="0">
              <a:latin typeface="Georgia" pitchFamily="18" charset="0"/>
              <a:cs typeface="Times New Roman" pitchFamily="18" charset="0"/>
            </a:endParaRPr>
          </a:p>
          <a:p>
            <a:pPr algn="ctr" defTabSz="9017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Georgia" pitchFamily="18" charset="0"/>
                <a:cs typeface="Times New Roman" pitchFamily="18" charset="0"/>
              </a:rPr>
              <a:t>к</a:t>
            </a:r>
            <a:r>
              <a:rPr lang="ru-RU" sz="2000" b="1" dirty="0" smtClean="0">
                <a:latin typeface="Georgia" pitchFamily="18" charset="0"/>
                <a:cs typeface="Times New Roman" pitchFamily="18" charset="0"/>
              </a:rPr>
              <a:t>оммуникативных навыков</a:t>
            </a:r>
            <a:endParaRPr lang="ru-RU" sz="2000" dirty="0">
              <a:solidFill>
                <a:schemeClr val="bg2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8195" name="Picture 3" descr="http://i.allday.ru/40/03/5d/1294715535_62151445_61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477" y="3376690"/>
            <a:ext cx="2697243" cy="315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9816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888" y="214313"/>
            <a:ext cx="7497762" cy="5715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666633"/>
                </a:solidFill>
                <a:effectLst/>
                <a:latin typeface="Arial" charset="0"/>
                <a:cs typeface="Arial" charset="0"/>
              </a:rPr>
              <a:t/>
            </a:r>
            <a:br>
              <a:rPr lang="ru-RU" sz="4000" b="1" dirty="0" smtClean="0">
                <a:solidFill>
                  <a:srgbClr val="666633"/>
                </a:solidFill>
                <a:effectLst/>
                <a:latin typeface="Arial" charset="0"/>
                <a:cs typeface="Arial" charset="0"/>
              </a:rPr>
            </a:br>
            <a:r>
              <a:rPr lang="ru-RU" sz="4000" b="1" dirty="0" smtClean="0">
                <a:solidFill>
                  <a:srgbClr val="666633"/>
                </a:solidFill>
                <a:effectLst/>
                <a:latin typeface="Arial" charset="0"/>
                <a:cs typeface="Arial" charset="0"/>
              </a:rPr>
              <a:t/>
            </a:r>
            <a:br>
              <a:rPr lang="ru-RU" sz="4000" b="1" dirty="0" smtClean="0">
                <a:solidFill>
                  <a:srgbClr val="666633"/>
                </a:solidFill>
                <a:effectLst/>
                <a:latin typeface="Arial" charset="0"/>
                <a:cs typeface="Arial" charset="0"/>
              </a:rPr>
            </a:br>
            <a:r>
              <a:rPr lang="ru-RU" sz="4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 педагогического проекта </a:t>
            </a:r>
            <a:r>
              <a:rPr lang="ru-RU" sz="4000" b="1" dirty="0" smtClean="0">
                <a:solidFill>
                  <a:srgbClr val="666633"/>
                </a:solidFill>
                <a:effectLst/>
                <a:latin typeface="Arial" charset="0"/>
                <a:cs typeface="Arial" charset="0"/>
              </a:rPr>
              <a:t/>
            </a:r>
            <a:br>
              <a:rPr lang="ru-RU" sz="4000" b="1" dirty="0" smtClean="0">
                <a:solidFill>
                  <a:srgbClr val="666633"/>
                </a:solidFill>
                <a:effectLst/>
                <a:latin typeface="Arial" charset="0"/>
                <a:cs typeface="Arial" charset="0"/>
              </a:rPr>
            </a:br>
            <a:r>
              <a:rPr lang="ru-RU" sz="4000" b="1" dirty="0" smtClean="0">
                <a:solidFill>
                  <a:srgbClr val="666633"/>
                </a:solidFill>
                <a:effectLst/>
                <a:latin typeface="Arial" charset="0"/>
                <a:cs typeface="Arial" charset="0"/>
              </a:rPr>
              <a:t>      </a:t>
            </a:r>
            <a:br>
              <a:rPr lang="ru-RU" sz="4000" b="1" dirty="0" smtClean="0">
                <a:solidFill>
                  <a:srgbClr val="666633"/>
                </a:solidFill>
                <a:effectLst/>
                <a:latin typeface="Arial" charset="0"/>
                <a:cs typeface="Arial" charset="0"/>
              </a:rPr>
            </a:br>
            <a:endParaRPr lang="ru-RU" sz="3900" dirty="0" smtClean="0">
              <a:solidFill>
                <a:srgbClr val="666633"/>
              </a:solidFill>
              <a:effectLst>
                <a:outerShdw blurRad="38100" dist="38100" dir="2700000" algn="tl">
                  <a:srgbClr val="C0C0C0"/>
                </a:outerShdw>
              </a:effectLst>
              <a:ea typeface="Times New Roman" pitchFamily="18" charset="0"/>
              <a:cs typeface="Arial" charset="0"/>
            </a:endParaRPr>
          </a:p>
        </p:txBody>
      </p:sp>
      <p:sp>
        <p:nvSpPr>
          <p:cNvPr id="8" name="AutoShape 4"/>
          <p:cNvSpPr txBox="1">
            <a:spLocks noChangeArrowheads="1"/>
          </p:cNvSpPr>
          <p:nvPr/>
        </p:nvSpPr>
        <p:spPr bwMode="gray">
          <a:xfrm>
            <a:off x="683568" y="980728"/>
            <a:ext cx="7858180" cy="208823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bIns="0" anchor="ctr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algn="ctr" defTabSz="9017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 defTabSz="9017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defTabSz="9017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 defTabSz="9017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                                                                                      Создание системы работы по развитию  </a:t>
            </a:r>
            <a:r>
              <a:rPr lang="ru-RU" sz="2000" b="1" dirty="0" smtClean="0">
                <a:latin typeface="Georgia" pitchFamily="18" charset="0"/>
                <a:cs typeface="Times New Roman" pitchFamily="18" charset="0"/>
              </a:rPr>
              <a:t>                                                                                       </a:t>
            </a:r>
          </a:p>
          <a:p>
            <a:pPr algn="ctr" defTabSz="9017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atin typeface="Georgia" pitchFamily="18" charset="0"/>
                <a:cs typeface="Times New Roman" pitchFamily="18" charset="0"/>
              </a:rPr>
              <a:t>коммуникативных навыков у детей </a:t>
            </a:r>
          </a:p>
          <a:p>
            <a:pPr algn="ctr" defTabSz="9017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atin typeface="Georgia" pitchFamily="18" charset="0"/>
                <a:cs typeface="Times New Roman" pitchFamily="18" charset="0"/>
              </a:rPr>
              <a:t>старшего дошкольного возраста через использование </a:t>
            </a:r>
          </a:p>
          <a:p>
            <a:pPr algn="ctr" defTabSz="9017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atin typeface="Georgia" pitchFamily="18" charset="0"/>
                <a:cs typeface="Times New Roman" pitchFamily="18" charset="0"/>
              </a:rPr>
              <a:t>инновационной технологии О.А. Бизиковой</a:t>
            </a:r>
          </a:p>
          <a:p>
            <a:pPr algn="ctr" defTabSz="9017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6666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>
                <a:solidFill>
                  <a:srgbClr val="666633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Объект 8" descr="http://www.edu.cap.ru/home/5329/ia%20issledovatel/ia%20issledovatel%20kartinka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812458" y="3212976"/>
            <a:ext cx="3600400" cy="34546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4745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42875"/>
            <a:ext cx="7354888" cy="78581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666633"/>
                </a:solidFill>
                <a:effectLst/>
                <a:latin typeface="Arial" charset="0"/>
                <a:cs typeface="Arial" charset="0"/>
              </a:rPr>
              <a:t/>
            </a:r>
            <a:br>
              <a:rPr lang="ru-RU" sz="3600" b="1" dirty="0" smtClean="0">
                <a:solidFill>
                  <a:srgbClr val="666633"/>
                </a:solidFill>
                <a:effectLst/>
                <a:latin typeface="Arial" charset="0"/>
                <a:cs typeface="Arial" charset="0"/>
              </a:rPr>
            </a:br>
            <a:r>
              <a:rPr lang="ru-RU" sz="3600" b="1" dirty="0" smtClean="0">
                <a:solidFill>
                  <a:srgbClr val="666633"/>
                </a:solidFill>
                <a:effectLst/>
                <a:latin typeface="Arial" charset="0"/>
                <a:cs typeface="Arial" charset="0"/>
              </a:rPr>
              <a:t>      </a:t>
            </a:r>
            <a:br>
              <a:rPr lang="ru-RU" sz="3600" b="1" dirty="0" smtClean="0">
                <a:solidFill>
                  <a:srgbClr val="666633"/>
                </a:solidFill>
                <a:effectLst/>
                <a:latin typeface="Arial" charset="0"/>
                <a:cs typeface="Arial" charset="0"/>
              </a:rPr>
            </a:br>
            <a:r>
              <a:rPr lang="ru-RU" sz="4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 педагогического проекта</a:t>
            </a: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b="1" dirty="0" smtClean="0">
                <a:solidFill>
                  <a:srgbClr val="666633"/>
                </a:solidFill>
                <a:effectLst/>
                <a:latin typeface="Arial" charset="0"/>
                <a:cs typeface="Arial" charset="0"/>
              </a:rPr>
              <a:t/>
            </a:r>
            <a:br>
              <a:rPr lang="ru-RU" sz="3600" b="1" dirty="0" smtClean="0">
                <a:solidFill>
                  <a:srgbClr val="666633"/>
                </a:solidFill>
                <a:effectLst/>
                <a:latin typeface="Arial" charset="0"/>
                <a:cs typeface="Arial" charset="0"/>
              </a:rPr>
            </a:br>
            <a:r>
              <a:rPr lang="ru-RU" sz="2900" dirty="0" smtClean="0">
                <a:solidFill>
                  <a:srgbClr val="6666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6666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Times New Roman" pitchFamily="18" charset="0"/>
              </a:rPr>
            </a:br>
            <a:endParaRPr lang="ru-RU" sz="3500" dirty="0" smtClean="0">
              <a:solidFill>
                <a:srgbClr val="666633"/>
              </a:solidFill>
              <a:effectLst>
                <a:outerShdw blurRad="38100" dist="38100" dir="2700000" algn="tl">
                  <a:srgbClr val="C0C0C0"/>
                </a:outerShdw>
              </a:effectLst>
              <a:ea typeface="Times New Roman" pitchFamily="18" charset="0"/>
              <a:cs typeface="Arial" charset="0"/>
            </a:endParaRPr>
          </a:p>
        </p:txBody>
      </p:sp>
      <p:sp>
        <p:nvSpPr>
          <p:cNvPr id="7" name="AutoShape 4"/>
          <p:cNvSpPr txBox="1">
            <a:spLocks noGrp="1" noChangeArrowheads="1"/>
          </p:cNvSpPr>
          <p:nvPr>
            <p:ph idx="1"/>
          </p:nvPr>
        </p:nvSpPr>
        <p:spPr bwMode="gray">
          <a:xfrm>
            <a:off x="577160" y="980728"/>
            <a:ext cx="8016458" cy="12858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bIns="0" anchor="ctr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marL="0" indent="0" algn="just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600" b="1" dirty="0" smtClean="0">
                <a:latin typeface="Georgia" pitchFamily="18" charset="0"/>
                <a:cs typeface="Times New Roman" pitchFamily="18" charset="0"/>
              </a:rPr>
              <a:t>Подобрать</a:t>
            </a:r>
            <a:r>
              <a:rPr lang="ru-RU" sz="1600" b="1" dirty="0">
                <a:latin typeface="Georgia" pitchFamily="18" charset="0"/>
                <a:cs typeface="Times New Roman" pitchFamily="18" charset="0"/>
              </a:rPr>
              <a:t>, обобщить, систематизировать разнообразный </a:t>
            </a:r>
            <a:endParaRPr lang="ru-RU" sz="1600" b="1" dirty="0" smtClean="0">
              <a:latin typeface="Georgia" pitchFamily="18" charset="0"/>
              <a:cs typeface="Times New Roman" pitchFamily="18" charset="0"/>
            </a:endParaRPr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600" b="1" dirty="0" smtClean="0">
                <a:latin typeface="Georgia" pitchFamily="18" charset="0"/>
                <a:cs typeface="Times New Roman" pitchFamily="18" charset="0"/>
              </a:rPr>
              <a:t>игровой материал</a:t>
            </a:r>
            <a:r>
              <a:rPr lang="ru-RU" sz="1600" b="1" dirty="0">
                <a:latin typeface="Georgia" pitchFamily="18" charset="0"/>
                <a:cs typeface="Times New Roman" pitchFamily="18" charset="0"/>
              </a:rPr>
              <a:t>, способствующий </a:t>
            </a:r>
            <a:r>
              <a:rPr lang="ru-RU" sz="1600" b="1" dirty="0" smtClean="0">
                <a:latin typeface="Georgia" pitchFamily="18" charset="0"/>
                <a:cs typeface="Times New Roman" pitchFamily="18" charset="0"/>
              </a:rPr>
              <a:t>повышению  </a:t>
            </a:r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600" b="1" dirty="0">
                <a:latin typeface="Georgia" pitchFamily="18" charset="0"/>
                <a:cs typeface="Times New Roman" pitchFamily="18" charset="0"/>
              </a:rPr>
              <a:t>к</a:t>
            </a:r>
            <a:r>
              <a:rPr lang="ru-RU" sz="1600" b="1" dirty="0" smtClean="0">
                <a:latin typeface="Georgia" pitchFamily="18" charset="0"/>
                <a:cs typeface="Times New Roman" pitchFamily="18" charset="0"/>
              </a:rPr>
              <a:t>оммуникативной компетентности у </a:t>
            </a:r>
            <a:r>
              <a:rPr lang="ru-RU" sz="1600" b="1" dirty="0">
                <a:latin typeface="Georgia" pitchFamily="18" charset="0"/>
                <a:cs typeface="Times New Roman" pitchFamily="18" charset="0"/>
              </a:rPr>
              <a:t>детей </a:t>
            </a:r>
            <a:r>
              <a:rPr lang="ru-RU" sz="1600" b="1" dirty="0" smtClean="0">
                <a:latin typeface="Georgia" pitchFamily="18" charset="0"/>
                <a:cs typeface="Times New Roman" pitchFamily="18" charset="0"/>
              </a:rPr>
              <a:t>старшего  </a:t>
            </a:r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600" b="1" dirty="0" smtClean="0">
                <a:latin typeface="Georgia" pitchFamily="18" charset="0"/>
                <a:cs typeface="Times New Roman" pitchFamily="18" charset="0"/>
              </a:rPr>
              <a:t>дошкольного возраста.</a:t>
            </a:r>
            <a:endParaRPr lang="ru-RU" sz="1600" b="1" dirty="0">
              <a:latin typeface="Georgia" pitchFamily="18" charset="0"/>
              <a:cs typeface="Times New Roman" pitchFamily="18" charset="0"/>
            </a:endParaRPr>
          </a:p>
          <a:p>
            <a:pPr marL="425450" indent="-342900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4"/>
          <p:cNvSpPr txBox="1">
            <a:spLocks noChangeArrowheads="1"/>
          </p:cNvSpPr>
          <p:nvPr/>
        </p:nvSpPr>
        <p:spPr bwMode="gray">
          <a:xfrm>
            <a:off x="577160" y="2503191"/>
            <a:ext cx="8016458" cy="135732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bIns="0" anchor="ctr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lvl="0" algn="just" defTabSz="9017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defTabSz="901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Повысить </a:t>
            </a:r>
            <a:r>
              <a:rPr lang="ru-RU" sz="1600" b="1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уровень сформированности коммуникативных </a:t>
            </a:r>
            <a:endParaRPr lang="ru-RU" sz="1600" b="1" dirty="0" smtClean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  <a:p>
            <a:pPr lvl="0" algn="just" defTabSz="901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н</a:t>
            </a:r>
            <a:r>
              <a:rPr lang="ru-RU" sz="16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авыков у </a:t>
            </a:r>
            <a:r>
              <a:rPr lang="ru-RU" sz="1600" b="1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старших дошкольников через разработку  и </a:t>
            </a:r>
            <a:r>
              <a:rPr lang="ru-RU" sz="16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                               </a:t>
            </a:r>
          </a:p>
          <a:p>
            <a:pPr lvl="0" algn="just" defTabSz="901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в</a:t>
            </a:r>
            <a:r>
              <a:rPr lang="ru-RU" sz="16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недрение </a:t>
            </a:r>
            <a:r>
              <a:rPr lang="ru-RU" sz="16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системы </a:t>
            </a:r>
            <a:r>
              <a:rPr lang="ru-RU" sz="1600" b="1" dirty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работы  по методике Бизиковой О.А</a:t>
            </a:r>
            <a:r>
              <a:rPr lang="ru-RU" sz="1600" b="1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. на 5 </a:t>
            </a:r>
            <a:r>
              <a:rPr lang="ru-RU" sz="16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%.</a:t>
            </a:r>
            <a:endParaRPr lang="ru-RU" sz="1600" b="1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4"/>
          <p:cNvSpPr txBox="1">
            <a:spLocks noChangeArrowheads="1"/>
          </p:cNvSpPr>
          <p:nvPr/>
        </p:nvSpPr>
        <p:spPr bwMode="gray">
          <a:xfrm>
            <a:off x="630170" y="4015882"/>
            <a:ext cx="7963448" cy="121444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bIns="0" anchor="ctr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lvl="0" algn="just" defTabSz="901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Повысить  уровень компетентности  родителей по развитию </a:t>
            </a:r>
          </a:p>
          <a:p>
            <a:pPr lvl="0" algn="just" defTabSz="901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коммуникативных навыков у детей через использование </a:t>
            </a:r>
          </a:p>
          <a:p>
            <a:pPr lvl="0" algn="just" defTabSz="901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нетрадиционных   форм и методов  работы на 8 %. </a:t>
            </a:r>
            <a:endParaRPr lang="ru-RU" sz="1600" b="1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AutoShape 4"/>
          <p:cNvSpPr txBox="1">
            <a:spLocks noChangeArrowheads="1"/>
          </p:cNvSpPr>
          <p:nvPr/>
        </p:nvSpPr>
        <p:spPr bwMode="gray">
          <a:xfrm>
            <a:off x="577160" y="5373216"/>
            <a:ext cx="7963448" cy="122413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bIns="0" anchor="ctr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Georgia" pitchFamily="18" charset="0"/>
                <a:cs typeface="Times New Roman" pitchFamily="18" charset="0"/>
              </a:rPr>
              <a:t>Обосновать результаты педагогического опыта  с целью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atin typeface="Georgia" pitchFamily="18" charset="0"/>
                <a:cs typeface="Times New Roman" pitchFamily="18" charset="0"/>
              </a:rPr>
              <a:t>совершенствования апробированной системы работы и дальнейшего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atin typeface="Georgia" pitchFamily="18" charset="0"/>
                <a:cs typeface="Times New Roman" pitchFamily="18" charset="0"/>
              </a:rPr>
              <a:t>внедрения в  педагогический процесс посредством мониторинга.</a:t>
            </a:r>
            <a:endParaRPr lang="ru-RU" sz="1600" b="1" dirty="0">
              <a:latin typeface="Georg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542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2875"/>
            <a:ext cx="8394898" cy="693837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Предполагаемый результат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4"/>
          <p:cNvSpPr txBox="1">
            <a:spLocks noGrp="1" noChangeArrowheads="1"/>
          </p:cNvSpPr>
          <p:nvPr>
            <p:ph idx="1"/>
          </p:nvPr>
        </p:nvSpPr>
        <p:spPr bwMode="gray">
          <a:xfrm rot="10800000" flipV="1">
            <a:off x="539552" y="1268761"/>
            <a:ext cx="8064896" cy="208823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bIns="0" anchor="ctr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algn="just" defTabSz="901700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defTabSz="901700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defTabSz="901700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b="1" dirty="0" smtClean="0">
                <a:latin typeface="Georgia" pitchFamily="18" charset="0"/>
                <a:cs typeface="Times New Roman" pitchFamily="18" charset="0"/>
              </a:rPr>
              <a:t>Повысится  уровень  сформированности </a:t>
            </a:r>
          </a:p>
          <a:p>
            <a:pPr algn="just" defTabSz="901700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b="1" dirty="0" smtClean="0">
                <a:latin typeface="Georgia" pitchFamily="18" charset="0"/>
                <a:cs typeface="Times New Roman" pitchFamily="18" charset="0"/>
              </a:rPr>
              <a:t>коммуникативных навыков </a:t>
            </a:r>
            <a:r>
              <a:rPr lang="ru-RU" sz="2000" b="1" dirty="0">
                <a:latin typeface="Georgia" pitchFamily="18" charset="0"/>
                <a:cs typeface="Times New Roman" pitchFamily="18" charset="0"/>
              </a:rPr>
              <a:t>и умений у </a:t>
            </a:r>
            <a:r>
              <a:rPr lang="ru-RU" sz="2000" b="1" dirty="0" smtClean="0">
                <a:latin typeface="Georgia" pitchFamily="18" charset="0"/>
                <a:cs typeface="Times New Roman" pitchFamily="18" charset="0"/>
              </a:rPr>
              <a:t>дошкольников</a:t>
            </a:r>
          </a:p>
          <a:p>
            <a:pPr algn="just" defTabSz="901700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b="1" dirty="0" smtClean="0">
                <a:latin typeface="Georgia" pitchFamily="18" charset="0"/>
                <a:cs typeface="Times New Roman" pitchFamily="18" charset="0"/>
              </a:rPr>
              <a:t>старшего дошкольного возраста на 5%</a:t>
            </a:r>
          </a:p>
          <a:p>
            <a:pPr algn="just" defTabSz="901700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defTabSz="901700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4"/>
          <p:cNvSpPr txBox="1">
            <a:spLocks noChangeArrowheads="1"/>
          </p:cNvSpPr>
          <p:nvPr/>
        </p:nvSpPr>
        <p:spPr bwMode="gray">
          <a:xfrm rot="10800000" flipV="1">
            <a:off x="539552" y="4002921"/>
            <a:ext cx="8136903" cy="201622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  <a:extLst/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65125" indent="0" algn="r" eaLnBrk="0" hangingPunct="0">
              <a:spcBef>
                <a:spcPts val="600"/>
              </a:spcBef>
              <a:buClr>
                <a:schemeClr val="accent1"/>
              </a:buClr>
              <a:buSzPct val="80000"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ru-RU" sz="1800" b="1" dirty="0">
                <a:latin typeface="Times New Roman" pitchFamily="18" charset="0"/>
              </a:rPr>
              <a:t>                            </a:t>
            </a:r>
            <a:r>
              <a:rPr lang="ru-RU" sz="1800" b="1" dirty="0" smtClean="0">
                <a:latin typeface="Georgia" pitchFamily="18" charset="0"/>
              </a:rPr>
              <a:t>Повысится </a:t>
            </a:r>
            <a:r>
              <a:rPr lang="ru-RU" sz="1800" b="1" dirty="0">
                <a:latin typeface="Georgia" pitchFamily="18" charset="0"/>
              </a:rPr>
              <a:t>у</a:t>
            </a:r>
            <a:r>
              <a:rPr lang="ru-RU" sz="1800" b="1" dirty="0" smtClean="0">
                <a:latin typeface="Georgia" pitchFamily="18" charset="0"/>
              </a:rPr>
              <a:t>ровень компетентности </a:t>
            </a:r>
          </a:p>
          <a:p>
            <a:pPr marL="365125" indent="0" algn="r" eaLnBrk="0" hangingPunct="0">
              <a:spcBef>
                <a:spcPts val="600"/>
              </a:spcBef>
              <a:buClr>
                <a:schemeClr val="accent1"/>
              </a:buClr>
              <a:buSzPct val="80000"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ru-RU" sz="1800" b="1" dirty="0" smtClean="0">
                <a:latin typeface="Georgia" pitchFamily="18" charset="0"/>
              </a:rPr>
              <a:t>родителей  в вопросах развития </a:t>
            </a:r>
          </a:p>
          <a:p>
            <a:pPr marL="365125" indent="0" algn="r" eaLnBrk="0" hangingPunct="0">
              <a:spcBef>
                <a:spcPts val="600"/>
              </a:spcBef>
              <a:buClr>
                <a:schemeClr val="accent1"/>
              </a:buClr>
              <a:buSzPct val="80000"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ru-RU" sz="1800" b="1" dirty="0">
                <a:latin typeface="Georgia" pitchFamily="18" charset="0"/>
              </a:rPr>
              <a:t>к</a:t>
            </a:r>
            <a:r>
              <a:rPr lang="ru-RU" sz="1800" b="1" dirty="0" smtClean="0">
                <a:latin typeface="Georgia" pitchFamily="18" charset="0"/>
              </a:rPr>
              <a:t>оммуникативных навыков детей</a:t>
            </a:r>
            <a:r>
              <a:rPr lang="ru-RU" sz="1800" b="1" kern="0" dirty="0" smtClean="0"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Georgia" pitchFamily="18" charset="0"/>
              </a:rPr>
              <a:t>на 8 %</a:t>
            </a:r>
            <a:endParaRPr lang="ru-RU" sz="1800" b="1" kern="0" dirty="0" smtClean="0"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files.myopera.com/mars1980/blog/Happy%20Family%20Illustration%20Wallpaper%201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612" b="9397"/>
          <a:stretch/>
        </p:blipFill>
        <p:spPr bwMode="auto">
          <a:xfrm>
            <a:off x="899592" y="4225745"/>
            <a:ext cx="2383790" cy="1539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97930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116632"/>
            <a:ext cx="8394898" cy="72008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</a:t>
            </a:r>
            <a:r>
              <a:rPr lang="ru-RU" sz="36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педагогического проекта</a:t>
            </a:r>
            <a:endParaRPr lang="ru-RU" sz="3600" dirty="0">
              <a:solidFill>
                <a:schemeClr val="tx1"/>
              </a:solidFill>
            </a:endParaRP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730020" y="1306605"/>
            <a:ext cx="2085996" cy="1569573"/>
            <a:chOff x="1997" y="1314"/>
            <a:chExt cx="1889" cy="1009"/>
          </a:xfrm>
          <a:blipFill>
            <a:blip r:embed="rId2"/>
            <a:tile tx="0" ty="0" sx="100000" sy="100000" flip="none" algn="tl"/>
          </a:blipFill>
        </p:grpSpPr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  <a:grpFill/>
          </p:grpSpPr>
          <p:sp>
            <p:nvSpPr>
              <p:cNvPr id="18" name="Oval 12"/>
              <p:cNvSpPr>
                <a:spLocks noChangeArrowheads="1"/>
              </p:cNvSpPr>
              <p:nvPr/>
            </p:nvSpPr>
            <p:spPr bwMode="gray">
              <a:xfrm>
                <a:off x="1994" y="1058"/>
                <a:ext cx="1905" cy="906"/>
              </a:xfrm>
              <a:prstGeom prst="ellipse">
                <a:avLst/>
              </a:prstGeom>
              <a:grpFill/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bg2">
                      <a:lumMod val="75000"/>
                    </a:schemeClr>
                  </a:solidFill>
                  <a:latin typeface="Arial" charset="0"/>
                </a:endParaRPr>
              </a:p>
            </p:txBody>
          </p:sp>
          <p:sp>
            <p:nvSpPr>
              <p:cNvPr id="19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6"/>
              </a:xfrm>
              <a:prstGeom prst="ellipse">
                <a:avLst/>
              </a:prstGeom>
              <a:grpFill/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solidFill>
                    <a:schemeClr val="bg2">
                      <a:lumMod val="75000"/>
                    </a:schemeClr>
                  </a:solidFill>
                  <a:latin typeface="Arial" charset="0"/>
                </a:endParaRPr>
              </a:p>
            </p:txBody>
          </p:sp>
        </p:grpSp>
        <p:sp>
          <p:nvSpPr>
            <p:cNvPr id="14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pFill/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2">
                    <a:lumMod val="75000"/>
                  </a:schemeClr>
                </a:solidFill>
                <a:latin typeface="Arial" charset="0"/>
              </a:endParaRPr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5"/>
            </a:xfrm>
            <a:prstGeom prst="ellipse">
              <a:avLst/>
            </a:prstGeom>
            <a:grpFill/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2">
                    <a:lumMod val="75000"/>
                  </a:schemeClr>
                </a:solidFill>
                <a:latin typeface="Arial" charset="0"/>
              </a:endParaRPr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69"/>
            </a:xfrm>
            <a:prstGeom prst="ellipse">
              <a:avLst/>
            </a:prstGeom>
            <a:grpFill/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chemeClr val="bg2">
                    <a:lumMod val="75000"/>
                  </a:schemeClr>
                </a:solidFill>
                <a:latin typeface="Arial" charset="0"/>
              </a:endParaRPr>
            </a:p>
          </p:txBody>
        </p:sp>
        <p:sp>
          <p:nvSpPr>
            <p:cNvPr id="17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pFill/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chemeClr val="bg2">
                    <a:lumMod val="75000"/>
                  </a:schemeClr>
                </a:solidFill>
                <a:latin typeface="Arial" charset="0"/>
              </a:endParaRPr>
            </a:p>
          </p:txBody>
        </p:sp>
      </p:grpSp>
      <p:sp>
        <p:nvSpPr>
          <p:cNvPr id="13316" name="Прямоугольник 19"/>
          <p:cNvSpPr>
            <a:spLocks noChangeArrowheads="1"/>
          </p:cNvSpPr>
          <p:nvPr/>
        </p:nvSpPr>
        <p:spPr bwMode="auto">
          <a:xfrm>
            <a:off x="1407358" y="1695885"/>
            <a:ext cx="7540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этап</a:t>
            </a:r>
          </a:p>
        </p:txBody>
      </p:sp>
      <p:sp>
        <p:nvSpPr>
          <p:cNvPr id="21" name="Freeform 9"/>
          <p:cNvSpPr>
            <a:spLocks/>
          </p:cNvSpPr>
          <p:nvPr/>
        </p:nvSpPr>
        <p:spPr bwMode="gray">
          <a:xfrm flipH="1">
            <a:off x="2706514" y="2924944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AutoShape 20"/>
          <p:cNvSpPr>
            <a:spLocks noChangeArrowheads="1"/>
          </p:cNvSpPr>
          <p:nvPr/>
        </p:nvSpPr>
        <p:spPr bwMode="auto">
          <a:xfrm>
            <a:off x="4211960" y="1281070"/>
            <a:ext cx="4143404" cy="4972064"/>
          </a:xfrm>
          <a:prstGeom prst="roundRect">
            <a:avLst>
              <a:gd name="adj" fmla="val 13745"/>
            </a:avLst>
          </a:prstGeom>
          <a:gradFill flip="none" rotWithShape="1">
            <a:gsLst>
              <a:gs pos="0">
                <a:srgbClr val="CCBAA0"/>
              </a:gs>
              <a:gs pos="50000">
                <a:schemeClr val="accent3">
                  <a:lumMod val="40000"/>
                  <a:lumOff val="60000"/>
                  <a:alpha val="49000"/>
                </a:schemeClr>
              </a:gs>
              <a:gs pos="100000">
                <a:schemeClr val="accent3">
                  <a:lumMod val="20000"/>
                  <a:lumOff val="80000"/>
                  <a:alpha val="49000"/>
                </a:schemeClr>
              </a:gs>
            </a:gsLst>
            <a:lin ang="16200000" scaled="1"/>
            <a:tileRect/>
          </a:gradFill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ru-RU" b="1" dirty="0">
                <a:latin typeface="Georgia" pitchFamily="18" charset="0"/>
                <a:cs typeface="Times New Roman" pitchFamily="18" charset="0"/>
              </a:rPr>
              <a:t>Планово-прогностический</a:t>
            </a:r>
          </a:p>
          <a:p>
            <a:pPr algn="ctr">
              <a:defRPr/>
            </a:pPr>
            <a:endParaRPr lang="en-US" sz="1600" dirty="0">
              <a:latin typeface="Georgia" pitchFamily="18" charset="0"/>
              <a:cs typeface="Times New Roman" pitchFamily="18" charset="0"/>
            </a:endParaRPr>
          </a:p>
          <a:p>
            <a:pPr indent="-174625">
              <a:buFontTx/>
              <a:buChar char="•"/>
              <a:defRPr/>
            </a:pPr>
            <a:r>
              <a:rPr lang="ru-RU" sz="1600" b="1" i="1" dirty="0">
                <a:latin typeface="Georgia" pitchFamily="18" charset="0"/>
                <a:cs typeface="Times New Roman" pitchFamily="18" charset="0"/>
              </a:rPr>
              <a:t>Выделение проблемного поля</a:t>
            </a:r>
          </a:p>
          <a:p>
            <a:pPr indent="-174625">
              <a:defRPr/>
            </a:pPr>
            <a:endParaRPr lang="ru-RU" sz="1600" b="1" i="1" dirty="0">
              <a:latin typeface="Georgia" pitchFamily="18" charset="0"/>
              <a:cs typeface="Times New Roman" pitchFamily="18" charset="0"/>
            </a:endParaRPr>
          </a:p>
          <a:p>
            <a:pPr indent="-174625">
              <a:buFontTx/>
              <a:buChar char="•"/>
              <a:defRPr/>
            </a:pPr>
            <a:r>
              <a:rPr lang="ru-RU" sz="1600" b="1" i="1" dirty="0">
                <a:latin typeface="Georgia" pitchFamily="18" charset="0"/>
                <a:cs typeface="Times New Roman" pitchFamily="18" charset="0"/>
              </a:rPr>
              <a:t>Актуализация проблемы</a:t>
            </a:r>
          </a:p>
          <a:p>
            <a:pPr indent="-174625">
              <a:defRPr/>
            </a:pPr>
            <a:endParaRPr lang="ru-RU" sz="1600" b="1" i="1" dirty="0">
              <a:latin typeface="Georgia" pitchFamily="18" charset="0"/>
              <a:cs typeface="Times New Roman" pitchFamily="18" charset="0"/>
            </a:endParaRPr>
          </a:p>
          <a:p>
            <a:pPr indent="-174625">
              <a:buFontTx/>
              <a:buChar char="•"/>
              <a:defRPr/>
            </a:pPr>
            <a:r>
              <a:rPr lang="ru-RU" sz="1600" b="1" i="1" dirty="0" smtClean="0">
                <a:latin typeface="Georgia" pitchFamily="18" charset="0"/>
                <a:cs typeface="Times New Roman" pitchFamily="18" charset="0"/>
              </a:rPr>
              <a:t>Изучение технологии </a:t>
            </a:r>
          </a:p>
          <a:p>
            <a:pPr>
              <a:defRPr/>
            </a:pPr>
            <a:r>
              <a:rPr lang="ru-RU" sz="1600" b="1" i="1" dirty="0" smtClean="0">
                <a:latin typeface="Georgia" pitchFamily="18" charset="0"/>
                <a:cs typeface="Times New Roman" pitchFamily="18" charset="0"/>
              </a:rPr>
              <a:t>О. А. Бизиковой ,</a:t>
            </a:r>
            <a:endParaRPr lang="ru-RU" sz="1600" b="1" i="1" dirty="0">
              <a:latin typeface="Georgia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i="1" dirty="0">
                <a:latin typeface="Georgia" pitchFamily="18" charset="0"/>
                <a:cs typeface="Times New Roman" pitchFamily="18" charset="0"/>
              </a:rPr>
              <a:t>научно-методической литературы</a:t>
            </a:r>
          </a:p>
          <a:p>
            <a:pPr indent="-174625">
              <a:defRPr/>
            </a:pPr>
            <a:endParaRPr lang="ru-RU" sz="1600" b="1" i="1" dirty="0">
              <a:latin typeface="Georgia" pitchFamily="18" charset="0"/>
              <a:cs typeface="Times New Roman" pitchFamily="18" charset="0"/>
            </a:endParaRPr>
          </a:p>
          <a:p>
            <a:pPr indent="-174625">
              <a:buFontTx/>
              <a:buChar char="•"/>
              <a:defRPr/>
            </a:pPr>
            <a:r>
              <a:rPr lang="ru-RU" sz="1600" b="1" i="1" dirty="0">
                <a:latin typeface="Georgia" pitchFamily="18" charset="0"/>
                <a:cs typeface="Times New Roman" pitchFamily="18" charset="0"/>
              </a:rPr>
              <a:t>Прогнозирование </a:t>
            </a:r>
            <a:r>
              <a:rPr lang="ru-RU" sz="1600" b="1" i="1" dirty="0" smtClean="0">
                <a:latin typeface="Georgia" pitchFamily="18" charset="0"/>
                <a:cs typeface="Times New Roman" pitchFamily="18" charset="0"/>
              </a:rPr>
              <a:t>положительных     результатов </a:t>
            </a:r>
            <a:endParaRPr lang="ru-RU" sz="1600" b="1" i="1" dirty="0">
              <a:latin typeface="Georgia" pitchFamily="18" charset="0"/>
              <a:cs typeface="Times New Roman" pitchFamily="18" charset="0"/>
            </a:endParaRPr>
          </a:p>
          <a:p>
            <a:pPr indent="-174625">
              <a:defRPr/>
            </a:pPr>
            <a:endParaRPr lang="ru-RU" sz="1600" b="1" i="1" dirty="0">
              <a:latin typeface="Georgia" pitchFamily="18" charset="0"/>
              <a:cs typeface="Times New Roman" pitchFamily="18" charset="0"/>
            </a:endParaRPr>
          </a:p>
          <a:p>
            <a:pPr indent="-174625">
              <a:buFontTx/>
              <a:buChar char="•"/>
              <a:defRPr/>
            </a:pPr>
            <a:r>
              <a:rPr lang="ru-RU" sz="1600" b="1" i="1" dirty="0">
                <a:latin typeface="Georgia" pitchFamily="18" charset="0"/>
                <a:cs typeface="Times New Roman" pitchFamily="18" charset="0"/>
              </a:rPr>
              <a:t>Расчет ресурсного обеспечения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334561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0"/>
          <p:cNvGrpSpPr>
            <a:grpSpLocks noGrp="1"/>
          </p:cNvGrpSpPr>
          <p:nvPr/>
        </p:nvGrpSpPr>
        <p:grpSpPr bwMode="auto">
          <a:xfrm>
            <a:off x="653975" y="1110469"/>
            <a:ext cx="1995324" cy="1529460"/>
            <a:chOff x="1997" y="1314"/>
            <a:chExt cx="1889" cy="1009"/>
          </a:xfrm>
          <a:blipFill>
            <a:blip r:embed="rId2"/>
            <a:tile tx="0" ty="0" sx="100000" sy="100000" flip="none" algn="tl"/>
          </a:blipFill>
        </p:grpSpPr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  <a:grpFill/>
          </p:grpSpPr>
          <p:sp>
            <p:nvSpPr>
              <p:cNvPr id="18" name="Oval 12"/>
              <p:cNvSpPr>
                <a:spLocks noChangeArrowheads="1"/>
              </p:cNvSpPr>
              <p:nvPr/>
            </p:nvSpPr>
            <p:spPr bwMode="gray">
              <a:xfrm>
                <a:off x="1994" y="1058"/>
                <a:ext cx="1905" cy="906"/>
              </a:xfrm>
              <a:prstGeom prst="ellipse">
                <a:avLst/>
              </a:prstGeom>
              <a:grpFill/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bg2">
                      <a:lumMod val="75000"/>
                    </a:schemeClr>
                  </a:solidFill>
                  <a:latin typeface="Arial" charset="0"/>
                </a:endParaRPr>
              </a:p>
            </p:txBody>
          </p:sp>
          <p:sp>
            <p:nvSpPr>
              <p:cNvPr id="19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6"/>
              </a:xfrm>
              <a:prstGeom prst="ellipse">
                <a:avLst/>
              </a:prstGeom>
              <a:grpFill/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solidFill>
                    <a:schemeClr val="bg2">
                      <a:lumMod val="75000"/>
                    </a:schemeClr>
                  </a:solidFill>
                  <a:latin typeface="Arial" charset="0"/>
                </a:endParaRPr>
              </a:p>
            </p:txBody>
          </p:sp>
        </p:grpSp>
        <p:sp>
          <p:nvSpPr>
            <p:cNvPr id="14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pFill/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2">
                    <a:lumMod val="75000"/>
                  </a:schemeClr>
                </a:solidFill>
                <a:latin typeface="Arial" charset="0"/>
              </a:endParaRPr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5"/>
            </a:xfrm>
            <a:prstGeom prst="ellipse">
              <a:avLst/>
            </a:prstGeom>
            <a:grpFill/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2">
                    <a:lumMod val="75000"/>
                  </a:schemeClr>
                </a:solidFill>
                <a:latin typeface="Arial" charset="0"/>
              </a:endParaRPr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69"/>
            </a:xfrm>
            <a:prstGeom prst="ellipse">
              <a:avLst/>
            </a:prstGeom>
            <a:grpFill/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chemeClr val="bg2">
                    <a:lumMod val="75000"/>
                  </a:schemeClr>
                </a:solidFill>
                <a:latin typeface="Arial" charset="0"/>
              </a:endParaRPr>
            </a:p>
          </p:txBody>
        </p:sp>
        <p:sp>
          <p:nvSpPr>
            <p:cNvPr id="17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pFill/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chemeClr val="bg2">
                    <a:lumMod val="75000"/>
                  </a:schemeClr>
                </a:solidFill>
                <a:latin typeface="Arial" charset="0"/>
              </a:endParaRPr>
            </a:p>
          </p:txBody>
        </p:sp>
      </p:grpSp>
      <p:sp>
        <p:nvSpPr>
          <p:cNvPr id="20" name="Freeform 9"/>
          <p:cNvSpPr>
            <a:spLocks/>
          </p:cNvSpPr>
          <p:nvPr/>
        </p:nvSpPr>
        <p:spPr bwMode="gray">
          <a:xfrm flipH="1">
            <a:off x="2548156" y="2730350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341" name="Прямоугольник 23"/>
          <p:cNvSpPr>
            <a:spLocks noChangeArrowheads="1"/>
          </p:cNvSpPr>
          <p:nvPr/>
        </p:nvSpPr>
        <p:spPr bwMode="auto">
          <a:xfrm>
            <a:off x="978977" y="1450269"/>
            <a:ext cx="1071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этап</a:t>
            </a:r>
          </a:p>
        </p:txBody>
      </p:sp>
      <p:sp>
        <p:nvSpPr>
          <p:cNvPr id="22" name="AutoShape 20"/>
          <p:cNvSpPr>
            <a:spLocks noChangeArrowheads="1"/>
          </p:cNvSpPr>
          <p:nvPr/>
        </p:nvSpPr>
        <p:spPr bwMode="auto">
          <a:xfrm>
            <a:off x="3995936" y="1110469"/>
            <a:ext cx="4143404" cy="5266389"/>
          </a:xfrm>
          <a:prstGeom prst="roundRect">
            <a:avLst>
              <a:gd name="adj" fmla="val 13745"/>
            </a:avLst>
          </a:prstGeom>
          <a:gradFill flip="none" rotWithShape="1">
            <a:gsLst>
              <a:gs pos="0">
                <a:srgbClr val="CCBAA0"/>
              </a:gs>
              <a:gs pos="50000">
                <a:schemeClr val="accent3">
                  <a:lumMod val="40000"/>
                  <a:lumOff val="60000"/>
                  <a:alpha val="49000"/>
                </a:schemeClr>
              </a:gs>
              <a:gs pos="100000">
                <a:schemeClr val="accent3">
                  <a:lumMod val="20000"/>
                  <a:lumOff val="80000"/>
                  <a:alpha val="49000"/>
                </a:schemeClr>
              </a:gs>
            </a:gsLst>
            <a:lin ang="16200000" scaled="1"/>
            <a:tileRect/>
          </a:gradFill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ru-RU" b="1" dirty="0">
                <a:latin typeface="Georgia" pitchFamily="18" charset="0"/>
                <a:cs typeface="Times New Roman" pitchFamily="18" charset="0"/>
              </a:rPr>
              <a:t>Организационно  -исполнительский</a:t>
            </a:r>
          </a:p>
          <a:p>
            <a:pPr algn="ctr">
              <a:defRPr/>
            </a:pPr>
            <a:endParaRPr lang="ru-RU" b="1" i="1" dirty="0">
              <a:latin typeface="Georgia" pitchFamily="18" charset="0"/>
              <a:cs typeface="Times New Roman" pitchFamily="18" charset="0"/>
            </a:endParaRPr>
          </a:p>
          <a:p>
            <a:pPr marL="174625" indent="-174625">
              <a:buFontTx/>
              <a:buChar char="•"/>
              <a:defRPr/>
            </a:pPr>
            <a:r>
              <a:rPr lang="ru-RU" sz="1600" b="1" i="1" dirty="0">
                <a:latin typeface="Georgia" pitchFamily="18" charset="0"/>
                <a:cs typeface="Times New Roman" pitchFamily="18" charset="0"/>
              </a:rPr>
              <a:t>Обследование </a:t>
            </a:r>
            <a:r>
              <a:rPr lang="ru-RU" sz="1600" b="1" i="1" dirty="0" smtClean="0">
                <a:latin typeface="Georgia" pitchFamily="18" charset="0"/>
                <a:cs typeface="Times New Roman" pitchFamily="18" charset="0"/>
              </a:rPr>
              <a:t>детей</a:t>
            </a:r>
          </a:p>
          <a:p>
            <a:pPr>
              <a:defRPr/>
            </a:pPr>
            <a:endParaRPr lang="ru-RU" sz="1600" b="1" i="1" dirty="0" smtClean="0">
              <a:latin typeface="Georgia" pitchFamily="18" charset="0"/>
              <a:cs typeface="Times New Roman" pitchFamily="18" charset="0"/>
            </a:endParaRPr>
          </a:p>
          <a:p>
            <a:pPr marL="174625" indent="-174625">
              <a:buFontTx/>
              <a:buChar char="•"/>
              <a:defRPr/>
            </a:pPr>
            <a:r>
              <a:rPr lang="ru-RU" sz="1600" b="1" i="1" dirty="0" smtClean="0">
                <a:latin typeface="Georgia" pitchFamily="18" charset="0"/>
                <a:cs typeface="Times New Roman" pitchFamily="18" charset="0"/>
              </a:rPr>
              <a:t>Анкетирование родителей</a:t>
            </a:r>
            <a:endParaRPr lang="ru-RU" sz="1600" b="1" i="1" dirty="0">
              <a:latin typeface="Georgia" pitchFamily="18" charset="0"/>
              <a:cs typeface="Times New Roman" pitchFamily="18" charset="0"/>
            </a:endParaRPr>
          </a:p>
          <a:p>
            <a:pPr marL="174625" indent="-174625">
              <a:defRPr/>
            </a:pPr>
            <a:endParaRPr lang="ru-RU" sz="1600" b="1" i="1" dirty="0">
              <a:latin typeface="Georgia" pitchFamily="18" charset="0"/>
              <a:cs typeface="Times New Roman" pitchFamily="18" charset="0"/>
            </a:endParaRPr>
          </a:p>
          <a:p>
            <a:pPr marL="174625" indent="-174625">
              <a:buFontTx/>
              <a:buChar char="•"/>
              <a:defRPr/>
            </a:pPr>
            <a:r>
              <a:rPr lang="ru-RU" sz="1600" b="1" i="1" dirty="0">
                <a:latin typeface="Georgia" pitchFamily="18" charset="0"/>
                <a:cs typeface="Times New Roman" pitchFamily="18" charset="0"/>
              </a:rPr>
              <a:t>Изучение и анализ </a:t>
            </a:r>
            <a:r>
              <a:rPr lang="ru-RU" sz="1600" b="1" i="1" dirty="0" smtClean="0">
                <a:latin typeface="Georgia" pitchFamily="18" charset="0"/>
                <a:cs typeface="Times New Roman" pitchFamily="18" charset="0"/>
              </a:rPr>
              <a:t>полученных</a:t>
            </a:r>
          </a:p>
          <a:p>
            <a:pPr>
              <a:defRPr/>
            </a:pPr>
            <a:r>
              <a:rPr lang="ru-RU" sz="1600" b="1" i="1" dirty="0" smtClean="0"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1600" b="1" i="1" dirty="0">
                <a:latin typeface="Georgia" pitchFamily="18" charset="0"/>
                <a:cs typeface="Times New Roman" pitchFamily="18" charset="0"/>
              </a:rPr>
              <a:t>стартовых результатов</a:t>
            </a:r>
          </a:p>
          <a:p>
            <a:pPr marL="174625" indent="-174625">
              <a:defRPr/>
            </a:pPr>
            <a:endParaRPr lang="ru-RU" sz="1600" b="1" i="1" dirty="0">
              <a:latin typeface="Georgia" pitchFamily="18" charset="0"/>
              <a:cs typeface="Times New Roman" pitchFamily="18" charset="0"/>
            </a:endParaRPr>
          </a:p>
          <a:p>
            <a:pPr marL="174625" indent="-174625">
              <a:buFontTx/>
              <a:buChar char="•"/>
              <a:defRPr/>
            </a:pPr>
            <a:r>
              <a:rPr lang="ru-RU" sz="1600" b="1" i="1" dirty="0">
                <a:latin typeface="Georgia" pitchFamily="18" charset="0"/>
                <a:cs typeface="Times New Roman" pitchFamily="18" charset="0"/>
              </a:rPr>
              <a:t>Разработка, апробирование </a:t>
            </a:r>
          </a:p>
          <a:p>
            <a:pPr marL="174625" indent="-174625">
              <a:defRPr/>
            </a:pPr>
            <a:r>
              <a:rPr lang="ru-RU" sz="1600" b="1" i="1" dirty="0"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Georgia" pitchFamily="18" charset="0"/>
                <a:cs typeface="Times New Roman" pitchFamily="18" charset="0"/>
              </a:rPr>
              <a:t>и </a:t>
            </a:r>
            <a:r>
              <a:rPr lang="ru-RU" sz="1600" b="1" i="1" dirty="0">
                <a:latin typeface="Georgia" pitchFamily="18" charset="0"/>
                <a:cs typeface="Times New Roman" pitchFamily="18" charset="0"/>
              </a:rPr>
              <a:t>внедрение системы </a:t>
            </a:r>
            <a:r>
              <a:rPr lang="ru-RU" sz="1600" b="1" i="1" dirty="0" smtClean="0">
                <a:latin typeface="Georgia" pitchFamily="18" charset="0"/>
                <a:cs typeface="Times New Roman" pitchFamily="18" charset="0"/>
              </a:rPr>
              <a:t>работы по   технологии Бизиковой О.А.</a:t>
            </a:r>
            <a:endParaRPr lang="ru-RU" sz="1600" b="1" i="1" dirty="0">
              <a:latin typeface="Georg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469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9"/>
          <p:cNvSpPr>
            <a:spLocks/>
          </p:cNvSpPr>
          <p:nvPr/>
        </p:nvSpPr>
        <p:spPr bwMode="gray">
          <a:xfrm flipH="1">
            <a:off x="2627990" y="2998327"/>
            <a:ext cx="1079913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5" name="Прямоугольник 12"/>
          <p:cNvSpPr>
            <a:spLocks noChangeArrowheads="1"/>
          </p:cNvSpPr>
          <p:nvPr/>
        </p:nvSpPr>
        <p:spPr bwMode="auto">
          <a:xfrm>
            <a:off x="1785938" y="2286000"/>
            <a:ext cx="1214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этап</a:t>
            </a:r>
          </a:p>
        </p:txBody>
      </p: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681835" y="1306149"/>
            <a:ext cx="2065330" cy="1643064"/>
            <a:chOff x="1997" y="1314"/>
            <a:chExt cx="1889" cy="1009"/>
          </a:xfrm>
          <a:blipFill>
            <a:blip r:embed="rId2"/>
            <a:tile tx="0" ty="0" sx="100000" sy="100000" flip="none" algn="tl"/>
          </a:blipFill>
        </p:grpSpPr>
        <p:grpSp>
          <p:nvGrpSpPr>
            <p:cNvPr id="12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  <a:grpFill/>
          </p:grpSpPr>
          <p:sp>
            <p:nvSpPr>
              <p:cNvPr id="22" name="Oval 12"/>
              <p:cNvSpPr>
                <a:spLocks noChangeArrowheads="1"/>
              </p:cNvSpPr>
              <p:nvPr/>
            </p:nvSpPr>
            <p:spPr bwMode="gray">
              <a:xfrm>
                <a:off x="1994" y="1058"/>
                <a:ext cx="1905" cy="906"/>
              </a:xfrm>
              <a:prstGeom prst="ellipse">
                <a:avLst/>
              </a:prstGeom>
              <a:grpFill/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bg2">
                      <a:lumMod val="75000"/>
                    </a:schemeClr>
                  </a:solidFill>
                  <a:latin typeface="Arial" charset="0"/>
                </a:endParaRPr>
              </a:p>
            </p:txBody>
          </p:sp>
          <p:sp>
            <p:nvSpPr>
              <p:cNvPr id="23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6"/>
              </a:xfrm>
              <a:prstGeom prst="ellipse">
                <a:avLst/>
              </a:prstGeom>
              <a:grpFill/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solidFill>
                    <a:schemeClr val="bg2">
                      <a:lumMod val="75000"/>
                    </a:schemeClr>
                  </a:solidFill>
                  <a:latin typeface="Arial" charset="0"/>
                </a:endParaRPr>
              </a:p>
            </p:txBody>
          </p:sp>
        </p:grpSp>
        <p:sp>
          <p:nvSpPr>
            <p:cNvPr id="16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pFill/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2">
                    <a:lumMod val="75000"/>
                  </a:schemeClr>
                </a:solidFill>
                <a:latin typeface="Arial" charset="0"/>
              </a:endParaRPr>
            </a:p>
          </p:txBody>
        </p:sp>
        <p:sp>
          <p:nvSpPr>
            <p:cNvPr id="17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5"/>
            </a:xfrm>
            <a:prstGeom prst="ellipse">
              <a:avLst/>
            </a:prstGeom>
            <a:grpFill/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2">
                    <a:lumMod val="75000"/>
                  </a:schemeClr>
                </a:solidFill>
                <a:latin typeface="Arial" charset="0"/>
              </a:endParaRPr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69"/>
            </a:xfrm>
            <a:prstGeom prst="ellipse">
              <a:avLst/>
            </a:prstGeom>
            <a:grpFill/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chemeClr val="bg2">
                    <a:lumMod val="75000"/>
                  </a:schemeClr>
                </a:solidFill>
                <a:latin typeface="Arial" charset="0"/>
              </a:endParaRPr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pFill/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chemeClr val="bg2">
                    <a:lumMod val="75000"/>
                  </a:schemeClr>
                </a:solidFill>
                <a:latin typeface="Arial" charset="0"/>
              </a:endParaRPr>
            </a:p>
          </p:txBody>
        </p:sp>
      </p:grpSp>
      <p:sp>
        <p:nvSpPr>
          <p:cNvPr id="15367" name="Прямоугольник 23"/>
          <p:cNvSpPr>
            <a:spLocks noChangeArrowheads="1"/>
          </p:cNvSpPr>
          <p:nvPr/>
        </p:nvSpPr>
        <p:spPr bwMode="auto">
          <a:xfrm>
            <a:off x="1037121" y="1693995"/>
            <a:ext cx="1285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этап</a:t>
            </a:r>
          </a:p>
        </p:txBody>
      </p:sp>
      <p:sp>
        <p:nvSpPr>
          <p:cNvPr id="25" name="AutoShape 20"/>
          <p:cNvSpPr>
            <a:spLocks noChangeArrowheads="1"/>
          </p:cNvSpPr>
          <p:nvPr/>
        </p:nvSpPr>
        <p:spPr bwMode="auto">
          <a:xfrm>
            <a:off x="4211960" y="1452706"/>
            <a:ext cx="4143404" cy="4829188"/>
          </a:xfrm>
          <a:prstGeom prst="roundRect">
            <a:avLst>
              <a:gd name="adj" fmla="val 13745"/>
            </a:avLst>
          </a:prstGeom>
          <a:gradFill flip="none" rotWithShape="1">
            <a:gsLst>
              <a:gs pos="0">
                <a:srgbClr val="CCBAA0"/>
              </a:gs>
              <a:gs pos="50000">
                <a:schemeClr val="accent3">
                  <a:lumMod val="40000"/>
                  <a:lumOff val="60000"/>
                  <a:alpha val="49000"/>
                </a:schemeClr>
              </a:gs>
              <a:gs pos="100000">
                <a:schemeClr val="accent3">
                  <a:lumMod val="20000"/>
                  <a:lumOff val="80000"/>
                  <a:alpha val="49000"/>
                </a:schemeClr>
              </a:gs>
            </a:gsLst>
            <a:lin ang="16200000" scaled="1"/>
            <a:tileRect/>
          </a:gradFill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4625" indent="-174625" algn="ctr">
              <a:lnSpc>
                <a:spcPct val="150000"/>
              </a:lnSpc>
              <a:defRPr/>
            </a:pPr>
            <a:r>
              <a:rPr lang="ru-RU" b="1" dirty="0" smtClean="0">
                <a:latin typeface="Georgia" pitchFamily="18" charset="0"/>
                <a:cs typeface="Times New Roman" pitchFamily="18" charset="0"/>
              </a:rPr>
              <a:t>Описательно-итоговый</a:t>
            </a:r>
          </a:p>
          <a:p>
            <a:pPr marL="174625" indent="-174625" algn="ctr">
              <a:lnSpc>
                <a:spcPct val="150000"/>
              </a:lnSpc>
              <a:defRPr/>
            </a:pPr>
            <a:endParaRPr lang="ru-RU" sz="2000" b="1" dirty="0">
              <a:latin typeface="Georgia" pitchFamily="18" charset="0"/>
              <a:cs typeface="Times New Roman" pitchFamily="18" charset="0"/>
            </a:endParaRPr>
          </a:p>
          <a:p>
            <a:pPr marL="174625" indent="-174625">
              <a:buFont typeface="Arial" pitchFamily="34" charset="0"/>
              <a:buChar char="•"/>
              <a:defRPr/>
            </a:pPr>
            <a:r>
              <a:rPr lang="ru-RU" sz="1600" b="1" i="1" dirty="0">
                <a:latin typeface="Georgia" pitchFamily="18" charset="0"/>
                <a:cs typeface="Times New Roman" pitchFamily="18" charset="0"/>
              </a:rPr>
              <a:t>Мониторинг уровня </a:t>
            </a:r>
          </a:p>
          <a:p>
            <a:pPr marL="174625" indent="-174625">
              <a:defRPr/>
            </a:pPr>
            <a:r>
              <a:rPr lang="ru-RU" sz="1600" b="1" i="1" dirty="0">
                <a:latin typeface="Georgia" pitchFamily="18" charset="0"/>
                <a:cs typeface="Times New Roman" pitchFamily="18" charset="0"/>
              </a:rPr>
              <a:t>    сформированности </a:t>
            </a:r>
            <a:r>
              <a:rPr lang="ru-RU" sz="1600" b="1" i="1" dirty="0" smtClean="0">
                <a:latin typeface="Georgia" pitchFamily="18" charset="0"/>
                <a:cs typeface="Times New Roman" pitchFamily="18" charset="0"/>
              </a:rPr>
              <a:t>коммуникативных навыков у детей старшего дошкольного возраста</a:t>
            </a:r>
          </a:p>
          <a:p>
            <a:pPr marL="174625" indent="-174625">
              <a:defRPr/>
            </a:pPr>
            <a:endParaRPr lang="ru-RU" sz="1600" b="1" i="1" dirty="0">
              <a:latin typeface="Georgia" pitchFamily="18" charset="0"/>
              <a:cs typeface="Times New Roman" pitchFamily="18" charset="0"/>
            </a:endParaRPr>
          </a:p>
          <a:p>
            <a:pPr marL="174625" indent="-174625">
              <a:buFont typeface="Arial" pitchFamily="34" charset="0"/>
              <a:buChar char="•"/>
              <a:defRPr/>
            </a:pPr>
            <a:r>
              <a:rPr lang="ru-RU" sz="1600" b="1" i="1" dirty="0">
                <a:latin typeface="Georgia" pitchFamily="18" charset="0"/>
                <a:cs typeface="Times New Roman" pitchFamily="18" charset="0"/>
              </a:rPr>
              <a:t> Анализ </a:t>
            </a:r>
            <a:r>
              <a:rPr lang="ru-RU" sz="1600" b="1" i="1" dirty="0" smtClean="0">
                <a:latin typeface="Georgia" pitchFamily="18" charset="0"/>
                <a:cs typeface="Times New Roman" pitchFamily="18" charset="0"/>
              </a:rPr>
              <a:t>результативности</a:t>
            </a:r>
          </a:p>
          <a:p>
            <a:pPr>
              <a:defRPr/>
            </a:pPr>
            <a:endParaRPr lang="ru-RU" sz="1600" b="1" i="1" dirty="0">
              <a:latin typeface="Georgia" pitchFamily="18" charset="0"/>
              <a:cs typeface="Times New Roman" pitchFamily="18" charset="0"/>
            </a:endParaRPr>
          </a:p>
          <a:p>
            <a:pPr marL="174625" indent="-174625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ru-RU" sz="1600" b="1" i="1" dirty="0">
                <a:latin typeface="Georgia" pitchFamily="18" charset="0"/>
                <a:cs typeface="Times New Roman" pitchFamily="18" charset="0"/>
              </a:rPr>
              <a:t> Оформление и описание</a:t>
            </a:r>
          </a:p>
          <a:p>
            <a:pPr marL="174625" indent="-174625">
              <a:spcBef>
                <a:spcPct val="50000"/>
              </a:spcBef>
              <a:defRPr/>
            </a:pPr>
            <a:r>
              <a:rPr lang="ru-RU" sz="1600" b="1" i="1" dirty="0">
                <a:latin typeface="Georgia" pitchFamily="18" charset="0"/>
                <a:cs typeface="Times New Roman" pitchFamily="18" charset="0"/>
              </a:rPr>
              <a:t>     результатов </a:t>
            </a:r>
            <a:endParaRPr lang="en-US" sz="16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174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19gl">
  <a:themeElements>
    <a:clrScheme name="sample 2">
      <a:dk1>
        <a:srgbClr val="113F71"/>
      </a:dk1>
      <a:lt1>
        <a:srgbClr val="FFFFFF"/>
      </a:lt1>
      <a:dk2>
        <a:srgbClr val="000000"/>
      </a:dk2>
      <a:lt2>
        <a:srgbClr val="C1D1D3"/>
      </a:lt2>
      <a:accent1>
        <a:srgbClr val="2D7ACF"/>
      </a:accent1>
      <a:accent2>
        <a:srgbClr val="99CC00"/>
      </a:accent2>
      <a:accent3>
        <a:srgbClr val="FFFFFF"/>
      </a:accent3>
      <a:accent4>
        <a:srgbClr val="0D345F"/>
      </a:accent4>
      <a:accent5>
        <a:srgbClr val="ADBEE4"/>
      </a:accent5>
      <a:accent6>
        <a:srgbClr val="8AB900"/>
      </a:accent6>
      <a:hlink>
        <a:srgbClr val="5AABCC"/>
      </a:hlink>
      <a:folHlink>
        <a:srgbClr val="BD9E61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F52C0"/>
        </a:dk1>
        <a:lt1>
          <a:srgbClr val="FFFFFF"/>
        </a:lt1>
        <a:dk2>
          <a:srgbClr val="000000"/>
        </a:dk2>
        <a:lt2>
          <a:srgbClr val="D6E1E2"/>
        </a:lt2>
        <a:accent1>
          <a:srgbClr val="E38B55"/>
        </a:accent1>
        <a:accent2>
          <a:srgbClr val="CB81D5"/>
        </a:accent2>
        <a:accent3>
          <a:srgbClr val="FFFFFF"/>
        </a:accent3>
        <a:accent4>
          <a:srgbClr val="1945A4"/>
        </a:accent4>
        <a:accent5>
          <a:srgbClr val="EFC4B4"/>
        </a:accent5>
        <a:accent6>
          <a:srgbClr val="B874C1"/>
        </a:accent6>
        <a:hlink>
          <a:srgbClr val="705FC3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13F71"/>
        </a:dk1>
        <a:lt1>
          <a:srgbClr val="FFFFFF"/>
        </a:lt1>
        <a:dk2>
          <a:srgbClr val="000000"/>
        </a:dk2>
        <a:lt2>
          <a:srgbClr val="C1D1D3"/>
        </a:lt2>
        <a:accent1>
          <a:srgbClr val="2D7ACF"/>
        </a:accent1>
        <a:accent2>
          <a:srgbClr val="99CC00"/>
        </a:accent2>
        <a:accent3>
          <a:srgbClr val="FFFFFF"/>
        </a:accent3>
        <a:accent4>
          <a:srgbClr val="0D345F"/>
        </a:accent4>
        <a:accent5>
          <a:srgbClr val="ADBEE4"/>
        </a:accent5>
        <a:accent6>
          <a:srgbClr val="8AB900"/>
        </a:accent6>
        <a:hlink>
          <a:srgbClr val="5AABCC"/>
        </a:hlink>
        <a:folHlink>
          <a:srgbClr val="BD9E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F2163"/>
        </a:dk1>
        <a:lt1>
          <a:srgbClr val="FFFFFF"/>
        </a:lt1>
        <a:dk2>
          <a:srgbClr val="000000"/>
        </a:dk2>
        <a:lt2>
          <a:srgbClr val="CCD8DA"/>
        </a:lt2>
        <a:accent1>
          <a:srgbClr val="4067CA"/>
        </a:accent1>
        <a:accent2>
          <a:srgbClr val="00B4B0"/>
        </a:accent2>
        <a:accent3>
          <a:srgbClr val="FFFFFF"/>
        </a:accent3>
        <a:accent4>
          <a:srgbClr val="191B53"/>
        </a:accent4>
        <a:accent5>
          <a:srgbClr val="AFB8E1"/>
        </a:accent5>
        <a:accent6>
          <a:srgbClr val="00A39F"/>
        </a:accent6>
        <a:hlink>
          <a:srgbClr val="6DB1DF"/>
        </a:hlink>
        <a:folHlink>
          <a:srgbClr val="9292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cdb2004119gl</Template>
  <TotalTime>1413</TotalTime>
  <Words>703</Words>
  <Application>Microsoft Office PowerPoint</Application>
  <PresentationFormat>Экран (4:3)</PresentationFormat>
  <Paragraphs>171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cdb2004119gl</vt:lpstr>
      <vt:lpstr>Слайд 1</vt:lpstr>
      <vt:lpstr>Слайд 2</vt:lpstr>
      <vt:lpstr>Актуальность</vt:lpstr>
      <vt:lpstr>  Цель педагогического проекта         </vt:lpstr>
      <vt:lpstr>        Задачи педагогического проекта   </vt:lpstr>
      <vt:lpstr>Предполагаемый результат</vt:lpstr>
      <vt:lpstr>Этапы педагогического проекта</vt:lpstr>
      <vt:lpstr>Слайд 8</vt:lpstr>
      <vt:lpstr>Слайд 9</vt:lpstr>
      <vt:lpstr>Исходный уровень сформированности  интегративного качества «Овладевший средствами общения и способами взаимодействия со взрослыми и сверстниками»  </vt:lpstr>
      <vt:lpstr>Модули системы работы</vt:lpstr>
      <vt:lpstr>Слайд 12</vt:lpstr>
      <vt:lpstr>Слайд 13</vt:lpstr>
      <vt:lpstr> Результативный модуль 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Алла</cp:lastModifiedBy>
  <cp:revision>58</cp:revision>
  <dcterms:created xsi:type="dcterms:W3CDTF">2013-03-17T03:48:24Z</dcterms:created>
  <dcterms:modified xsi:type="dcterms:W3CDTF">2015-09-07T19:35:40Z</dcterms:modified>
</cp:coreProperties>
</file>